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0" r:id="rId4"/>
    <p:sldMasterId id="214748366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20" Type="http://schemas.openxmlformats.org/officeDocument/2006/relationships/slide" Target="slides/slide14.xml"/><Relationship Id="rId42" Type="http://schemas.openxmlformats.org/officeDocument/2006/relationships/slide" Target="slides/slide36.xml"/><Relationship Id="rId41" Type="http://schemas.openxmlformats.org/officeDocument/2006/relationships/slide" Target="slides/slide35.xml"/><Relationship Id="rId22" Type="http://schemas.openxmlformats.org/officeDocument/2006/relationships/slide" Target="slides/slide16.xml"/><Relationship Id="rId44" Type="http://schemas.openxmlformats.org/officeDocument/2006/relationships/slide" Target="slides/slide38.xml"/><Relationship Id="rId21" Type="http://schemas.openxmlformats.org/officeDocument/2006/relationships/slide" Target="slides/slide15.xml"/><Relationship Id="rId43" Type="http://schemas.openxmlformats.org/officeDocument/2006/relationships/slide" Target="slides/slide37.xml"/><Relationship Id="rId24" Type="http://schemas.openxmlformats.org/officeDocument/2006/relationships/slide" Target="slides/slide18.xml"/><Relationship Id="rId46" Type="http://schemas.openxmlformats.org/officeDocument/2006/relationships/slide" Target="slides/slide40.xml"/><Relationship Id="rId23" Type="http://schemas.openxmlformats.org/officeDocument/2006/relationships/slide" Target="slides/slide17.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48" Type="http://schemas.openxmlformats.org/officeDocument/2006/relationships/slide" Target="slides/slide42.xml"/><Relationship Id="rId25" Type="http://schemas.openxmlformats.org/officeDocument/2006/relationships/slide" Target="slides/slide19.xml"/><Relationship Id="rId47" Type="http://schemas.openxmlformats.org/officeDocument/2006/relationships/slide" Target="slides/slide41.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slide" Target="slides/slide33.xml"/><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3f3b461a3e9_2_6: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3f3b461a3e9_2_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f3b461a3e9_2_15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3f3b461a3e9_2_1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3f3b461a3e9_2_17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3f3b461a3e9_2_17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3f3b461a3e9_2_196: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3f3b461a3e9_2_19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3f3b461a3e9_2_21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3f3b461a3e9_2_2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3f3b461a3e9_2_252: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3f3b461a3e9_2_2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f3b461a3e9_2_287: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3f3b461a3e9_2_28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3f3b461a3e9_2_32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g3f3b461a3e9_2_3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3f3b461a3e9_2_36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3f3b461a3e9_2_36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3f3b461a3e9_2_39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3f3b461a3e9_2_39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3f3b461a3e9_2_437: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3f3b461a3e9_2_4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f3b461a3e9_2_1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3f3b461a3e9_2_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g3f3b461a3e9_2_477: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3f3b461a3e9_2_47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g3f3b461a3e9_2_50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3f3b461a3e9_2_50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g3f3b461a3e9_2_53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3f3b461a3e9_2_5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 name="Shape 632"/>
        <p:cNvGrpSpPr/>
        <p:nvPr/>
      </p:nvGrpSpPr>
      <p:grpSpPr>
        <a:xfrm>
          <a:off x="0" y="0"/>
          <a:ext cx="0" cy="0"/>
          <a:chOff x="0" y="0"/>
          <a:chExt cx="0" cy="0"/>
        </a:xfrm>
      </p:grpSpPr>
      <p:sp>
        <p:nvSpPr>
          <p:cNvPr id="633" name="Google Shape;633;g3f3b461a3e9_2_561: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3f3b461a3e9_2_56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g3f3b461a3e9_2_589: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g3f3b461a3e9_2_58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g3f3b461a3e9_2_617: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g3f3b461a3e9_2_6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9" name="Shape 719"/>
        <p:cNvGrpSpPr/>
        <p:nvPr/>
      </p:nvGrpSpPr>
      <p:grpSpPr>
        <a:xfrm>
          <a:off x="0" y="0"/>
          <a:ext cx="0" cy="0"/>
          <a:chOff x="0" y="0"/>
          <a:chExt cx="0" cy="0"/>
        </a:xfrm>
      </p:grpSpPr>
      <p:sp>
        <p:nvSpPr>
          <p:cNvPr id="720" name="Google Shape;720;g3f3b461a3e9_2_64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21" name="Google Shape;721;g3f3b461a3e9_2_6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8" name="Shape 748"/>
        <p:cNvGrpSpPr/>
        <p:nvPr/>
      </p:nvGrpSpPr>
      <p:grpSpPr>
        <a:xfrm>
          <a:off x="0" y="0"/>
          <a:ext cx="0" cy="0"/>
          <a:chOff x="0" y="0"/>
          <a:chExt cx="0" cy="0"/>
        </a:xfrm>
      </p:grpSpPr>
      <p:sp>
        <p:nvSpPr>
          <p:cNvPr id="749" name="Google Shape;749;g3f3b461a3e9_2_67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g3f3b461a3e9_2_67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4" name="Shape 774"/>
        <p:cNvGrpSpPr/>
        <p:nvPr/>
      </p:nvGrpSpPr>
      <p:grpSpPr>
        <a:xfrm>
          <a:off x="0" y="0"/>
          <a:ext cx="0" cy="0"/>
          <a:chOff x="0" y="0"/>
          <a:chExt cx="0" cy="0"/>
        </a:xfrm>
      </p:grpSpPr>
      <p:sp>
        <p:nvSpPr>
          <p:cNvPr id="775" name="Google Shape;775;g3f3b461a3e9_2_69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g3f3b461a3e9_2_69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0" name="Shape 800"/>
        <p:cNvGrpSpPr/>
        <p:nvPr/>
      </p:nvGrpSpPr>
      <p:grpSpPr>
        <a:xfrm>
          <a:off x="0" y="0"/>
          <a:ext cx="0" cy="0"/>
          <a:chOff x="0" y="0"/>
          <a:chExt cx="0" cy="0"/>
        </a:xfrm>
      </p:grpSpPr>
      <p:sp>
        <p:nvSpPr>
          <p:cNvPr id="801" name="Google Shape;801;g3f3b461a3e9_2_72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g3f3b461a3e9_2_7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f3b461a3e9_2_41: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g3f3b461a3e9_2_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6" name="Shape 826"/>
        <p:cNvGrpSpPr/>
        <p:nvPr/>
      </p:nvGrpSpPr>
      <p:grpSpPr>
        <a:xfrm>
          <a:off x="0" y="0"/>
          <a:ext cx="0" cy="0"/>
          <a:chOff x="0" y="0"/>
          <a:chExt cx="0" cy="0"/>
        </a:xfrm>
      </p:grpSpPr>
      <p:sp>
        <p:nvSpPr>
          <p:cNvPr id="827" name="Google Shape;827;g3f3b461a3e9_2_74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8" name="Google Shape;828;g3f3b461a3e9_2_7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2" name="Shape 852"/>
        <p:cNvGrpSpPr/>
        <p:nvPr/>
      </p:nvGrpSpPr>
      <p:grpSpPr>
        <a:xfrm>
          <a:off x="0" y="0"/>
          <a:ext cx="0" cy="0"/>
          <a:chOff x="0" y="0"/>
          <a:chExt cx="0" cy="0"/>
        </a:xfrm>
      </p:grpSpPr>
      <p:sp>
        <p:nvSpPr>
          <p:cNvPr id="853" name="Google Shape;853;g3f3b461a3e9_2_77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g3f3b461a3e9_2_77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8" name="Shape 878"/>
        <p:cNvGrpSpPr/>
        <p:nvPr/>
      </p:nvGrpSpPr>
      <p:grpSpPr>
        <a:xfrm>
          <a:off x="0" y="0"/>
          <a:ext cx="0" cy="0"/>
          <a:chOff x="0" y="0"/>
          <a:chExt cx="0" cy="0"/>
        </a:xfrm>
      </p:grpSpPr>
      <p:sp>
        <p:nvSpPr>
          <p:cNvPr id="879" name="Google Shape;879;g3f3b461a3e9_2_79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0" name="Google Shape;880;g3f3b461a3e9_2_79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4" name="Shape 904"/>
        <p:cNvGrpSpPr/>
        <p:nvPr/>
      </p:nvGrpSpPr>
      <p:grpSpPr>
        <a:xfrm>
          <a:off x="0" y="0"/>
          <a:ext cx="0" cy="0"/>
          <a:chOff x="0" y="0"/>
          <a:chExt cx="0" cy="0"/>
        </a:xfrm>
      </p:grpSpPr>
      <p:sp>
        <p:nvSpPr>
          <p:cNvPr id="905" name="Google Shape;905;g3f3b461a3e9_2_82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06" name="Google Shape;906;g3f3b461a3e9_2_8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0" name="Shape 930"/>
        <p:cNvGrpSpPr/>
        <p:nvPr/>
      </p:nvGrpSpPr>
      <p:grpSpPr>
        <a:xfrm>
          <a:off x="0" y="0"/>
          <a:ext cx="0" cy="0"/>
          <a:chOff x="0" y="0"/>
          <a:chExt cx="0" cy="0"/>
        </a:xfrm>
      </p:grpSpPr>
      <p:sp>
        <p:nvSpPr>
          <p:cNvPr id="931" name="Google Shape;931;g3f3b461a3e9_2_84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2" name="Google Shape;932;g3f3b461a3e9_2_8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1" name="Shape 961"/>
        <p:cNvGrpSpPr/>
        <p:nvPr/>
      </p:nvGrpSpPr>
      <p:grpSpPr>
        <a:xfrm>
          <a:off x="0" y="0"/>
          <a:ext cx="0" cy="0"/>
          <a:chOff x="0" y="0"/>
          <a:chExt cx="0" cy="0"/>
        </a:xfrm>
      </p:grpSpPr>
      <p:sp>
        <p:nvSpPr>
          <p:cNvPr id="962" name="Google Shape;962;g3f3b461a3e9_2_87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3" name="Google Shape;963;g3f3b461a3e9_2_87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3" name="Shape 993"/>
        <p:cNvGrpSpPr/>
        <p:nvPr/>
      </p:nvGrpSpPr>
      <p:grpSpPr>
        <a:xfrm>
          <a:off x="0" y="0"/>
          <a:ext cx="0" cy="0"/>
          <a:chOff x="0" y="0"/>
          <a:chExt cx="0" cy="0"/>
        </a:xfrm>
      </p:grpSpPr>
      <p:sp>
        <p:nvSpPr>
          <p:cNvPr id="994" name="Google Shape;994;g3f3b461a3e9_2_909: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5" name="Google Shape;995;g3f3b461a3e9_2_90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6" name="Shape 1026"/>
        <p:cNvGrpSpPr/>
        <p:nvPr/>
      </p:nvGrpSpPr>
      <p:grpSpPr>
        <a:xfrm>
          <a:off x="0" y="0"/>
          <a:ext cx="0" cy="0"/>
          <a:chOff x="0" y="0"/>
          <a:chExt cx="0" cy="0"/>
        </a:xfrm>
      </p:grpSpPr>
      <p:sp>
        <p:nvSpPr>
          <p:cNvPr id="1027" name="Google Shape;1027;g3f3b461a3e9_2_941: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28" name="Google Shape;1028;g3f3b461a3e9_2_9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0" name="Shape 1060"/>
        <p:cNvGrpSpPr/>
        <p:nvPr/>
      </p:nvGrpSpPr>
      <p:grpSpPr>
        <a:xfrm>
          <a:off x="0" y="0"/>
          <a:ext cx="0" cy="0"/>
          <a:chOff x="0" y="0"/>
          <a:chExt cx="0" cy="0"/>
        </a:xfrm>
      </p:grpSpPr>
      <p:sp>
        <p:nvSpPr>
          <p:cNvPr id="1061" name="Google Shape;1061;g3f3b461a3e9_2_974: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2" name="Google Shape;1062;g3f3b461a3e9_2_97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5" name="Shape 1095"/>
        <p:cNvGrpSpPr/>
        <p:nvPr/>
      </p:nvGrpSpPr>
      <p:grpSpPr>
        <a:xfrm>
          <a:off x="0" y="0"/>
          <a:ext cx="0" cy="0"/>
          <a:chOff x="0" y="0"/>
          <a:chExt cx="0" cy="0"/>
        </a:xfrm>
      </p:grpSpPr>
      <p:sp>
        <p:nvSpPr>
          <p:cNvPr id="1096" name="Google Shape;1096;g3f3b461a3e9_2_100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97" name="Google Shape;1097;g3f3b461a3e9_2_100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f3b461a3e9_2_61: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3f3b461a3e9_2_6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1" name="Shape 1131"/>
        <p:cNvGrpSpPr/>
        <p:nvPr/>
      </p:nvGrpSpPr>
      <p:grpSpPr>
        <a:xfrm>
          <a:off x="0" y="0"/>
          <a:ext cx="0" cy="0"/>
          <a:chOff x="0" y="0"/>
          <a:chExt cx="0" cy="0"/>
        </a:xfrm>
      </p:grpSpPr>
      <p:sp>
        <p:nvSpPr>
          <p:cNvPr id="1132" name="Google Shape;1132;g3f3b461a3e9_2_104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3" name="Google Shape;1133;g3f3b461a3e9_2_10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6" name="Shape 1156"/>
        <p:cNvGrpSpPr/>
        <p:nvPr/>
      </p:nvGrpSpPr>
      <p:grpSpPr>
        <a:xfrm>
          <a:off x="0" y="0"/>
          <a:ext cx="0" cy="0"/>
          <a:chOff x="0" y="0"/>
          <a:chExt cx="0" cy="0"/>
        </a:xfrm>
      </p:grpSpPr>
      <p:sp>
        <p:nvSpPr>
          <p:cNvPr id="1157" name="Google Shape;1157;g3f3b461a3e9_2_1067: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8" name="Google Shape;1158;g3f3b461a3e9_2_106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0" name="Shape 1180"/>
        <p:cNvGrpSpPr/>
        <p:nvPr/>
      </p:nvGrpSpPr>
      <p:grpSpPr>
        <a:xfrm>
          <a:off x="0" y="0"/>
          <a:ext cx="0" cy="0"/>
          <a:chOff x="0" y="0"/>
          <a:chExt cx="0" cy="0"/>
        </a:xfrm>
      </p:grpSpPr>
      <p:sp>
        <p:nvSpPr>
          <p:cNvPr id="1181" name="Google Shape;1181;g3f3b461a3e9_2_109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2" name="Google Shape;1182;g3f3b461a3e9_2_109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3f3b461a3e9_2_7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3f3b461a3e9_2_7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f3b461a3e9_2_8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3f3b461a3e9_2_8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3f3b461a3e9_2_101: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3f3b461a3e9_2_10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3f3b461a3e9_2_11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3f3b461a3e9_2_1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f3b461a3e9_2_136: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3f3b461a3e9_2_1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type="tx">
  <p:cSld name="TITLE_AND_BODY">
    <p:spTree>
      <p:nvGrpSpPr>
        <p:cNvPr id="54" name="Shape 54"/>
        <p:cNvGrpSpPr/>
        <p:nvPr/>
      </p:nvGrpSpPr>
      <p:grpSpPr>
        <a:xfrm>
          <a:off x="0" y="0"/>
          <a:ext cx="0" cy="0"/>
          <a:chOff x="0" y="0"/>
          <a:chExt cx="0" cy="0"/>
        </a:xfrm>
      </p:grpSpPr>
      <p:sp>
        <p:nvSpPr>
          <p:cNvPr id="55" name="Google Shape;55;p14"/>
          <p:cNvSpPr txBox="1"/>
          <p:nvPr>
            <p:ph idx="12" type="sldNum"/>
          </p:nvPr>
        </p:nvSpPr>
        <p:spPr>
          <a:xfrm>
            <a:off x="4419600" y="4629150"/>
            <a:ext cx="2133600" cy="276226"/>
          </a:xfrm>
          <a:prstGeom prst="rect">
            <a:avLst/>
          </a:prstGeom>
          <a:noFill/>
          <a:ln>
            <a:noFill/>
          </a:ln>
        </p:spPr>
        <p:txBody>
          <a:bodyPr anchorCtr="0" anchor="ctr" bIns="34275" lIns="34275" spcFirstLastPara="1" rIns="34275" wrap="square" tIns="34275">
            <a:spAutoFit/>
          </a:bodyPr>
          <a:lstStyle>
            <a:lvl1pPr indent="0" lvl="0" marL="0" algn="r">
              <a:lnSpc>
                <a:spcPct val="100000"/>
              </a:lnSpc>
              <a:spcBef>
                <a:spcPts val="0"/>
              </a:spcBef>
              <a:spcAft>
                <a:spcPts val="0"/>
              </a:spcAft>
              <a:buClr>
                <a:srgbClr val="000000"/>
              </a:buClr>
              <a:buSzPts val="900"/>
              <a:buFont typeface="Calibri"/>
              <a:buNone/>
              <a:defRPr sz="900"/>
            </a:lvl1pPr>
            <a:lvl2pPr indent="0" lvl="1" marL="0" algn="r">
              <a:lnSpc>
                <a:spcPct val="100000"/>
              </a:lnSpc>
              <a:spcBef>
                <a:spcPts val="0"/>
              </a:spcBef>
              <a:spcAft>
                <a:spcPts val="0"/>
              </a:spcAft>
              <a:buClr>
                <a:srgbClr val="000000"/>
              </a:buClr>
              <a:buSzPts val="900"/>
              <a:buFont typeface="Calibri"/>
              <a:buNone/>
              <a:defRPr sz="900"/>
            </a:lvl2pPr>
            <a:lvl3pPr indent="0" lvl="2" marL="0" algn="r">
              <a:lnSpc>
                <a:spcPct val="100000"/>
              </a:lnSpc>
              <a:spcBef>
                <a:spcPts val="0"/>
              </a:spcBef>
              <a:spcAft>
                <a:spcPts val="0"/>
              </a:spcAft>
              <a:buClr>
                <a:srgbClr val="000000"/>
              </a:buClr>
              <a:buSzPts val="900"/>
              <a:buFont typeface="Calibri"/>
              <a:buNone/>
              <a:defRPr sz="900"/>
            </a:lvl3pPr>
            <a:lvl4pPr indent="0" lvl="3" marL="0" algn="r">
              <a:lnSpc>
                <a:spcPct val="100000"/>
              </a:lnSpc>
              <a:spcBef>
                <a:spcPts val="0"/>
              </a:spcBef>
              <a:spcAft>
                <a:spcPts val="0"/>
              </a:spcAft>
              <a:buClr>
                <a:srgbClr val="000000"/>
              </a:buClr>
              <a:buSzPts val="900"/>
              <a:buFont typeface="Calibri"/>
              <a:buNone/>
              <a:defRPr sz="900"/>
            </a:lvl4pPr>
            <a:lvl5pPr indent="0" lvl="4" marL="0" algn="r">
              <a:lnSpc>
                <a:spcPct val="100000"/>
              </a:lnSpc>
              <a:spcBef>
                <a:spcPts val="0"/>
              </a:spcBef>
              <a:spcAft>
                <a:spcPts val="0"/>
              </a:spcAft>
              <a:buClr>
                <a:srgbClr val="000000"/>
              </a:buClr>
              <a:buSzPts val="900"/>
              <a:buFont typeface="Calibri"/>
              <a:buNone/>
              <a:defRPr sz="900"/>
            </a:lvl5pPr>
            <a:lvl6pPr indent="0" lvl="5" marL="0" algn="r">
              <a:lnSpc>
                <a:spcPct val="100000"/>
              </a:lnSpc>
              <a:spcBef>
                <a:spcPts val="0"/>
              </a:spcBef>
              <a:spcAft>
                <a:spcPts val="0"/>
              </a:spcAft>
              <a:buClr>
                <a:srgbClr val="000000"/>
              </a:buClr>
              <a:buSzPts val="900"/>
              <a:buFont typeface="Calibri"/>
              <a:buNone/>
              <a:defRPr sz="900"/>
            </a:lvl6pPr>
            <a:lvl7pPr indent="0" lvl="6" marL="0" algn="r">
              <a:lnSpc>
                <a:spcPct val="100000"/>
              </a:lnSpc>
              <a:spcBef>
                <a:spcPts val="0"/>
              </a:spcBef>
              <a:spcAft>
                <a:spcPts val="0"/>
              </a:spcAft>
              <a:buClr>
                <a:srgbClr val="000000"/>
              </a:buClr>
              <a:buSzPts val="900"/>
              <a:buFont typeface="Calibri"/>
              <a:buNone/>
              <a:defRPr sz="900"/>
            </a:lvl7pPr>
            <a:lvl8pPr indent="0" lvl="7" marL="0" algn="r">
              <a:lnSpc>
                <a:spcPct val="100000"/>
              </a:lnSpc>
              <a:spcBef>
                <a:spcPts val="0"/>
              </a:spcBef>
              <a:spcAft>
                <a:spcPts val="0"/>
              </a:spcAft>
              <a:buClr>
                <a:srgbClr val="000000"/>
              </a:buClr>
              <a:buSzPts val="900"/>
              <a:buFont typeface="Calibri"/>
              <a:buNone/>
              <a:defRPr sz="900"/>
            </a:lvl8pPr>
            <a:lvl9pPr indent="0" lvl="8" marL="0" algn="r">
              <a:lnSpc>
                <a:spcPct val="100000"/>
              </a:lnSpc>
              <a:spcBef>
                <a:spcPts val="0"/>
              </a:spcBef>
              <a:spcAft>
                <a:spcPts val="0"/>
              </a:spcAft>
              <a:buClr>
                <a:srgbClr val="000000"/>
              </a:buClr>
              <a:buSzPts val="900"/>
              <a:buFont typeface="Calibri"/>
              <a:buNone/>
              <a:defRPr sz="9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457200" y="69056"/>
            <a:ext cx="8229600" cy="1131095"/>
          </a:xfrm>
          <a:prstGeom prst="rect">
            <a:avLst/>
          </a:prstGeom>
          <a:noFill/>
          <a:ln>
            <a:noFill/>
          </a:ln>
        </p:spPr>
        <p:txBody>
          <a:bodyPr anchorCtr="0" anchor="ctr" bIns="34275" lIns="34275" spcFirstLastPara="1" rIns="34275" wrap="square" tIns="34275">
            <a:noAutofit/>
          </a:bodyPr>
          <a:lstStyle>
            <a:lvl1pPr lvl="0" marR="0" rtl="0" algn="ctr">
              <a:lnSpc>
                <a:spcPct val="100000"/>
              </a:lnSpc>
              <a:spcBef>
                <a:spcPts val="0"/>
              </a:spcBef>
              <a:spcAft>
                <a:spcPts val="0"/>
              </a:spcAft>
              <a:buClr>
                <a:srgbClr val="000000"/>
              </a:buClr>
              <a:buSzPts val="3300"/>
              <a:buFont typeface="Calibri"/>
              <a:buNone/>
              <a:defRPr b="0" i="0" sz="3300" u="none" cap="none" strike="noStrike">
                <a:solidFill>
                  <a:srgbClr val="000000"/>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3300"/>
              <a:buFont typeface="Calibri"/>
              <a:buNone/>
              <a:defRPr b="0" i="0" sz="33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3300"/>
              <a:buFont typeface="Calibri"/>
              <a:buNone/>
              <a:defRPr b="0" i="0" sz="33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3300"/>
              <a:buFont typeface="Calibri"/>
              <a:buNone/>
              <a:defRPr b="0" i="0" sz="33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3300"/>
              <a:buFont typeface="Calibri"/>
              <a:buNone/>
              <a:defRPr b="0" i="0" sz="33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3300"/>
              <a:buFont typeface="Calibri"/>
              <a:buNone/>
              <a:defRPr b="0" i="0" sz="33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3300"/>
              <a:buFont typeface="Calibri"/>
              <a:buNone/>
              <a:defRPr b="0" i="0" sz="33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3300"/>
              <a:buFont typeface="Calibri"/>
              <a:buNone/>
              <a:defRPr b="0" i="0" sz="33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3300"/>
              <a:buFont typeface="Calibri"/>
              <a:buNone/>
              <a:defRPr b="0" i="0" sz="3300" u="none" cap="none" strike="noStrike">
                <a:solidFill>
                  <a:srgbClr val="000000"/>
                </a:solidFill>
                <a:latin typeface="Calibri"/>
                <a:ea typeface="Calibri"/>
                <a:cs typeface="Calibri"/>
                <a:sym typeface="Calibri"/>
              </a:defRPr>
            </a:lvl9pPr>
          </a:lstStyle>
          <a:p/>
        </p:txBody>
      </p:sp>
      <p:sp>
        <p:nvSpPr>
          <p:cNvPr id="52" name="Google Shape;52;p13"/>
          <p:cNvSpPr txBox="1"/>
          <p:nvPr>
            <p:ph idx="1" type="body"/>
          </p:nvPr>
        </p:nvSpPr>
        <p:spPr>
          <a:xfrm>
            <a:off x="457200" y="1200150"/>
            <a:ext cx="8229600" cy="3943350"/>
          </a:xfrm>
          <a:prstGeom prst="rect">
            <a:avLst/>
          </a:prstGeom>
          <a:noFill/>
          <a:ln>
            <a:noFill/>
          </a:ln>
        </p:spPr>
        <p:txBody>
          <a:bodyPr anchorCtr="0" anchor="t" bIns="34275" lIns="34275" spcFirstLastPara="1" rIns="34275" wrap="square" tIns="34275">
            <a:noAutofit/>
          </a:bodyPr>
          <a:lstStyle>
            <a:lvl1pPr indent="-381000" lvl="0" marL="457200" marR="0" rtl="0" algn="l">
              <a:lnSpc>
                <a:spcPct val="10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1pPr>
            <a:lvl2pPr indent="-381000" lvl="1" marL="914400" marR="0" rtl="0" algn="l">
              <a:lnSpc>
                <a:spcPct val="10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81000" lvl="2" marL="1371600" marR="0" rtl="0" algn="l">
              <a:lnSpc>
                <a:spcPct val="10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81000" lvl="3" marL="1828800" marR="0" rtl="0" algn="l">
              <a:lnSpc>
                <a:spcPct val="10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10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10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6pPr>
            <a:lvl7pPr indent="-381000" lvl="6" marL="3200400" marR="0" rtl="0" algn="l">
              <a:lnSpc>
                <a:spcPct val="10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7pPr>
            <a:lvl8pPr indent="-381000" lvl="7" marL="3657600" marR="0" rtl="0" algn="l">
              <a:lnSpc>
                <a:spcPct val="10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8pPr>
            <a:lvl9pPr indent="-381000" lvl="8" marL="4114800" marR="0" rtl="0" algn="l">
              <a:lnSpc>
                <a:spcPct val="10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9pPr>
          </a:lstStyle>
          <a:p/>
        </p:txBody>
      </p:sp>
      <p:sp>
        <p:nvSpPr>
          <p:cNvPr id="53" name="Google Shape;53;p13"/>
          <p:cNvSpPr txBox="1"/>
          <p:nvPr>
            <p:ph idx="12" type="sldNum"/>
          </p:nvPr>
        </p:nvSpPr>
        <p:spPr>
          <a:xfrm>
            <a:off x="4419600" y="4629150"/>
            <a:ext cx="2133600" cy="276226"/>
          </a:xfrm>
          <a:prstGeom prst="rect">
            <a:avLst/>
          </a:prstGeom>
          <a:noFill/>
          <a:ln>
            <a:noFill/>
          </a:ln>
        </p:spPr>
        <p:txBody>
          <a:bodyPr anchorCtr="0" anchor="ctr" bIns="34275" lIns="34275" spcFirstLastPara="1" rIns="34275" wrap="square" tIns="34275">
            <a:spAutoFit/>
          </a:bodyPr>
          <a:lstStyle>
            <a:lvl1pPr indent="0" lvl="0"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Calibri"/>
              <a:buNone/>
              <a:defRPr b="0" i="0" sz="9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sz="1100">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 Id="rId3"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 Id="rId3"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 Id="rId3"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7.xml"/><Relationship Id="rId3"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8.xml"/><Relationship Id="rId3" Type="http://schemas.openxmlformats.org/officeDocument/2006/relationships/image" Target="../media/image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9.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www.cnbc.com/2026/05/27/these-5-ai-proof-skills-are-likely-to-increase-in-value-over-next-5-years-career-expert.html" TargetMode="External"/><Relationship Id="rId5" Type="http://schemas.openxmlformats.org/officeDocument/2006/relationships/hyperlink" Target="https://www.cnbc.com/2026/05/27/these-5-ai-proof-skills-are-likely-to-increase-in-value-over-next-5-years-career-expert.html"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0.xml"/><Relationship Id="rId3" Type="http://schemas.openxmlformats.org/officeDocument/2006/relationships/image" Target="../media/image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1.xml"/><Relationship Id="rId3" Type="http://schemas.openxmlformats.org/officeDocument/2006/relationships/image" Target="../media/image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 Id="rId3" Type="http://schemas.openxmlformats.org/officeDocument/2006/relationships/image" Target="../media/image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 Id="rId3" Type="http://schemas.openxmlformats.org/officeDocument/2006/relationships/image" Target="../media/image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4.xml"/><Relationship Id="rId3" Type="http://schemas.openxmlformats.org/officeDocument/2006/relationships/image" Target="../media/image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5.xml"/><Relationship Id="rId3" Type="http://schemas.openxmlformats.org/officeDocument/2006/relationships/image" Target="../media/image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6.xml"/><Relationship Id="rId3" Type="http://schemas.openxmlformats.org/officeDocument/2006/relationships/image" Target="../media/image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7.xml"/><Relationship Id="rId3" Type="http://schemas.openxmlformats.org/officeDocument/2006/relationships/image" Target="../media/image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8.xml"/><Relationship Id="rId3" Type="http://schemas.openxmlformats.org/officeDocument/2006/relationships/image" Target="../media/image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9.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0.xml"/><Relationship Id="rId3" Type="http://schemas.openxmlformats.org/officeDocument/2006/relationships/image" Target="../media/image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1.xml"/><Relationship Id="rId3" Type="http://schemas.openxmlformats.org/officeDocument/2006/relationships/image" Target="../media/image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2.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184F"/>
        </a:solidFill>
      </p:bgPr>
    </p:bg>
    <p:spTree>
      <p:nvGrpSpPr>
        <p:cNvPr id="59" name="Shape 59"/>
        <p:cNvGrpSpPr/>
        <p:nvPr/>
      </p:nvGrpSpPr>
      <p:grpSpPr>
        <a:xfrm>
          <a:off x="0" y="0"/>
          <a:ext cx="0" cy="0"/>
          <a:chOff x="0" y="0"/>
          <a:chExt cx="0" cy="0"/>
        </a:xfrm>
      </p:grpSpPr>
      <p:sp>
        <p:nvSpPr>
          <p:cNvPr id="60" name="Google Shape;60;p15"/>
          <p:cNvSpPr/>
          <p:nvPr/>
        </p:nvSpPr>
        <p:spPr>
          <a:xfrm>
            <a:off x="7269480" y="-891540"/>
            <a:ext cx="2880361" cy="2880360"/>
          </a:xfrm>
          <a:prstGeom prst="ellipse">
            <a:avLst/>
          </a:prstGeom>
          <a:solidFill>
            <a:srgbClr val="4B2475"/>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1" name="Google Shape;61;p15"/>
          <p:cNvSpPr/>
          <p:nvPr/>
        </p:nvSpPr>
        <p:spPr>
          <a:xfrm>
            <a:off x="7955280" y="3840480"/>
            <a:ext cx="2057401" cy="2057401"/>
          </a:xfrm>
          <a:prstGeom prst="ellipse">
            <a:avLst/>
          </a:prstGeom>
          <a:solidFill>
            <a:srgbClr val="F47C6D"/>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62" name="Google Shape;62;p15"/>
          <p:cNvPicPr preferRelativeResize="0"/>
          <p:nvPr/>
        </p:nvPicPr>
        <p:blipFill rotWithShape="1">
          <a:blip r:embed="rId3">
            <a:alphaModFix/>
          </a:blip>
          <a:srcRect b="0" l="0" r="0" t="0"/>
          <a:stretch/>
        </p:blipFill>
        <p:spPr>
          <a:xfrm>
            <a:off x="354479" y="249092"/>
            <a:ext cx="1287275" cy="1287275"/>
          </a:xfrm>
          <a:prstGeom prst="rect">
            <a:avLst/>
          </a:prstGeom>
          <a:noFill/>
          <a:ln>
            <a:noFill/>
          </a:ln>
        </p:spPr>
      </p:pic>
      <p:sp>
        <p:nvSpPr>
          <p:cNvPr id="63" name="Google Shape;63;p15"/>
          <p:cNvSpPr txBox="1"/>
          <p:nvPr/>
        </p:nvSpPr>
        <p:spPr>
          <a:xfrm>
            <a:off x="2509064" y="700288"/>
            <a:ext cx="3893100" cy="3849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1100"/>
              <a:buFont typeface="Calibri"/>
              <a:buNone/>
            </a:pPr>
            <a:r>
              <a:rPr b="1" i="0" lang="en" sz="2500" u="none" cap="none" strike="noStrike">
                <a:solidFill>
                  <a:srgbClr val="FF9A82"/>
                </a:solidFill>
                <a:latin typeface="Calibri"/>
                <a:ea typeface="Calibri"/>
                <a:cs typeface="Calibri"/>
                <a:sym typeface="Calibri"/>
              </a:rPr>
              <a:t>LUMINA LANGUAGE SCHOOL</a:t>
            </a:r>
            <a:endParaRPr sz="2500"/>
          </a:p>
        </p:txBody>
      </p:sp>
      <p:sp>
        <p:nvSpPr>
          <p:cNvPr id="64" name="Google Shape;64;p15"/>
          <p:cNvSpPr txBox="1"/>
          <p:nvPr/>
        </p:nvSpPr>
        <p:spPr>
          <a:xfrm>
            <a:off x="651510" y="1827125"/>
            <a:ext cx="5486401"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D9C7EE"/>
              </a:buClr>
              <a:buSzPts val="900"/>
              <a:buFont typeface="Calibri"/>
              <a:buNone/>
            </a:pPr>
            <a:r>
              <a:rPr b="1" i="0" lang="en" sz="900" u="none" cap="none" strike="noStrike">
                <a:solidFill>
                  <a:srgbClr val="D9C7EE"/>
                </a:solidFill>
                <a:latin typeface="Calibri"/>
                <a:ea typeface="Calibri"/>
                <a:cs typeface="Calibri"/>
                <a:sym typeface="Calibri"/>
              </a:rPr>
              <a:t>Future of Work   </a:t>
            </a:r>
            <a:r>
              <a:rPr b="1" i="0" lang="en" sz="900" u="none" cap="none" strike="noStrike">
                <a:solidFill>
                  <a:srgbClr val="F47C6D"/>
                </a:solidFill>
                <a:latin typeface="Calibri"/>
                <a:ea typeface="Calibri"/>
                <a:cs typeface="Calibri"/>
                <a:sym typeface="Calibri"/>
              </a:rPr>
              <a:t>•  </a:t>
            </a:r>
            <a:r>
              <a:rPr b="1" i="0" lang="en" sz="900" u="none" cap="none" strike="noStrike">
                <a:solidFill>
                  <a:srgbClr val="D9C7EE"/>
                </a:solidFill>
                <a:latin typeface="Calibri"/>
                <a:ea typeface="Calibri"/>
                <a:cs typeface="Calibri"/>
                <a:sym typeface="Calibri"/>
              </a:rPr>
              <a:t>AI-Proof Skills   </a:t>
            </a:r>
            <a:r>
              <a:rPr b="1" i="0" lang="en" sz="900" u="none" cap="none" strike="noStrike">
                <a:solidFill>
                  <a:srgbClr val="F47C6D"/>
                </a:solidFill>
                <a:latin typeface="Calibri"/>
                <a:ea typeface="Calibri"/>
                <a:cs typeface="Calibri"/>
                <a:sym typeface="Calibri"/>
              </a:rPr>
              <a:t>•  </a:t>
            </a:r>
            <a:r>
              <a:rPr b="1" i="0" lang="en" sz="900" u="none" cap="none" strike="noStrike">
                <a:solidFill>
                  <a:srgbClr val="D9C7EE"/>
                </a:solidFill>
                <a:latin typeface="Calibri"/>
                <a:ea typeface="Calibri"/>
                <a:cs typeface="Calibri"/>
                <a:sym typeface="Calibri"/>
              </a:rPr>
              <a:t>B2/C1</a:t>
            </a:r>
            <a:endParaRPr sz="1100"/>
          </a:p>
        </p:txBody>
      </p:sp>
      <p:sp>
        <p:nvSpPr>
          <p:cNvPr id="65" name="Google Shape;65;p15"/>
          <p:cNvSpPr txBox="1"/>
          <p:nvPr/>
        </p:nvSpPr>
        <p:spPr>
          <a:xfrm>
            <a:off x="617219" y="2235518"/>
            <a:ext cx="6995162" cy="1015365"/>
          </a:xfrm>
          <a:prstGeom prst="rect">
            <a:avLst/>
          </a:prstGeom>
          <a:noFill/>
          <a:ln>
            <a:noFill/>
          </a:ln>
        </p:spPr>
        <p:txBody>
          <a:bodyPr anchorCtr="0" anchor="ctr" bIns="0" lIns="0" spcFirstLastPara="1" rIns="0" wrap="square" tIns="0">
            <a:spAutoFit/>
          </a:bodyPr>
          <a:lstStyle/>
          <a:p>
            <a:pPr indent="0" lvl="0" marL="0" marR="0" rtl="0" algn="l">
              <a:lnSpc>
                <a:spcPct val="104999"/>
              </a:lnSpc>
              <a:spcBef>
                <a:spcPts val="0"/>
              </a:spcBef>
              <a:spcAft>
                <a:spcPts val="0"/>
              </a:spcAft>
              <a:buClr>
                <a:srgbClr val="FFFFFF"/>
              </a:buClr>
              <a:buSzPts val="3300"/>
              <a:buFont typeface="Cambria"/>
              <a:buNone/>
            </a:pPr>
            <a:r>
              <a:rPr b="1" i="0" lang="en" sz="3300" u="none" cap="none" strike="noStrike">
                <a:solidFill>
                  <a:srgbClr val="FFFFFF"/>
                </a:solidFill>
                <a:latin typeface="Cambria"/>
                <a:ea typeface="Cambria"/>
                <a:cs typeface="Cambria"/>
                <a:sym typeface="Cambria"/>
              </a:rPr>
              <a:t>These 5 AI-Proof Skills Are</a:t>
            </a:r>
            <a:endParaRPr sz="1100"/>
          </a:p>
          <a:p>
            <a:pPr indent="0" lvl="0" marL="0" marR="0" rtl="0" algn="l">
              <a:lnSpc>
                <a:spcPct val="104999"/>
              </a:lnSpc>
              <a:spcBef>
                <a:spcPts val="0"/>
              </a:spcBef>
              <a:spcAft>
                <a:spcPts val="0"/>
              </a:spcAft>
              <a:buClr>
                <a:srgbClr val="FFFFFF"/>
              </a:buClr>
              <a:buSzPts val="3300"/>
              <a:buFont typeface="Cambria"/>
              <a:buNone/>
            </a:pPr>
            <a:r>
              <a:rPr b="1" i="0" lang="en" sz="3300" u="none" cap="none" strike="noStrike">
                <a:solidFill>
                  <a:srgbClr val="FFFFFF"/>
                </a:solidFill>
                <a:latin typeface="Cambria"/>
                <a:ea typeface="Cambria"/>
                <a:cs typeface="Cambria"/>
                <a:sym typeface="Cambria"/>
              </a:rPr>
              <a:t>Likely to Increase in Value</a:t>
            </a:r>
            <a:endParaRPr sz="1100"/>
          </a:p>
        </p:txBody>
      </p:sp>
      <p:sp>
        <p:nvSpPr>
          <p:cNvPr id="66" name="Google Shape;66;p15"/>
          <p:cNvSpPr txBox="1"/>
          <p:nvPr/>
        </p:nvSpPr>
        <p:spPr>
          <a:xfrm>
            <a:off x="651509" y="3719086"/>
            <a:ext cx="6583681" cy="311368"/>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E9DFF4"/>
              </a:buClr>
              <a:buSzPts val="1100"/>
              <a:buFont typeface="Calibri"/>
              <a:buNone/>
            </a:pPr>
            <a:r>
              <a:rPr b="0" i="0" lang="en" sz="1100" u="none" cap="none" strike="noStrike">
                <a:solidFill>
                  <a:srgbClr val="E9DFF4"/>
                </a:solidFill>
                <a:latin typeface="Calibri"/>
                <a:ea typeface="Calibri"/>
                <a:cs typeface="Calibri"/>
                <a:sym typeface="Calibri"/>
              </a:rPr>
              <a:t>A B2/C1 reading-comprehension lesson based on a shortened CNBC Make It article. Practise reading for main ideas, detail, advanced vocabulary, reduced relative clauses and critical thinking.</a:t>
            </a:r>
            <a:endParaRPr sz="1100"/>
          </a:p>
        </p:txBody>
      </p:sp>
      <p:sp>
        <p:nvSpPr>
          <p:cNvPr id="67" name="Google Shape;67;p15"/>
          <p:cNvSpPr txBox="1"/>
          <p:nvPr/>
        </p:nvSpPr>
        <p:spPr>
          <a:xfrm>
            <a:off x="651510" y="4707485"/>
            <a:ext cx="6172201"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B79FD1"/>
              </a:buClr>
              <a:buSzPts val="900"/>
              <a:buFont typeface="Calibri"/>
              <a:buNone/>
            </a:pPr>
            <a:r>
              <a:rPr b="0" i="1" lang="en" sz="900" u="none" cap="none" strike="noStrike">
                <a:solidFill>
                  <a:srgbClr val="B79FD1"/>
                </a:solidFill>
                <a:latin typeface="Calibri"/>
                <a:ea typeface="Calibri"/>
                <a:cs typeface="Calibri"/>
                <a:sym typeface="Calibri"/>
              </a:rPr>
              <a:t>CNBC Make It  •  Published May 27, 2026  •  ~520 words</a:t>
            </a:r>
            <a:endParaRPr sz="11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24"/>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218" name="Google Shape;218;p24"/>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219" name="Google Shape;219;p24"/>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EXERCISE 1</a:t>
            </a:r>
            <a:endParaRPr sz="1100"/>
          </a:p>
        </p:txBody>
      </p:sp>
      <p:sp>
        <p:nvSpPr>
          <p:cNvPr id="220" name="Google Shape;220;p24"/>
          <p:cNvSpPr txBox="1"/>
          <p:nvPr/>
        </p:nvSpPr>
        <p:spPr>
          <a:xfrm>
            <a:off x="1028699" y="514350"/>
            <a:ext cx="7084316" cy="21907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500"/>
              <a:buFont typeface="Cambria"/>
              <a:buNone/>
            </a:pPr>
            <a:r>
              <a:rPr b="1" i="0" lang="en" sz="1500" u="none" cap="none" strike="noStrike">
                <a:solidFill>
                  <a:srgbClr val="FFFFFF"/>
                </a:solidFill>
                <a:latin typeface="Cambria"/>
                <a:ea typeface="Cambria"/>
                <a:cs typeface="Cambria"/>
                <a:sym typeface="Cambria"/>
              </a:rPr>
              <a:t>Open Comprehension Questions — Answer 4 of 6</a:t>
            </a:r>
            <a:endParaRPr sz="1100"/>
          </a:p>
        </p:txBody>
      </p:sp>
      <p:sp>
        <p:nvSpPr>
          <p:cNvPr id="221" name="Google Shape;221;p24"/>
          <p:cNvSpPr txBox="1"/>
          <p:nvPr/>
        </p:nvSpPr>
        <p:spPr>
          <a:xfrm>
            <a:off x="480060" y="1097279"/>
            <a:ext cx="8161020" cy="1176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1.  </a:t>
            </a:r>
            <a:r>
              <a:rPr b="0" i="0" lang="en" sz="900" u="none" cap="none" strike="noStrike">
                <a:solidFill>
                  <a:srgbClr val="241D32"/>
                </a:solidFill>
                <a:latin typeface="Calibri"/>
                <a:ea typeface="Calibri"/>
                <a:cs typeface="Calibri"/>
                <a:sym typeface="Calibri"/>
              </a:rPr>
              <a:t>Why are some skills described as more resistant to automation?</a:t>
            </a:r>
            <a:endParaRPr sz="1100"/>
          </a:p>
        </p:txBody>
      </p:sp>
      <p:sp>
        <p:nvSpPr>
          <p:cNvPr id="222" name="Google Shape;222;p24"/>
          <p:cNvSpPr txBox="1"/>
          <p:nvPr/>
        </p:nvSpPr>
        <p:spPr>
          <a:xfrm>
            <a:off x="685799" y="1385316"/>
            <a:ext cx="7955282" cy="127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07A55"/>
              </a:buClr>
              <a:buSzPts val="800"/>
              <a:buFont typeface="Calibri"/>
              <a:buNone/>
            </a:pPr>
            <a:r>
              <a:rPr b="1" i="1" lang="en" sz="800" u="none" cap="none" strike="noStrike">
                <a:solidFill>
                  <a:srgbClr val="207A55"/>
                </a:solidFill>
                <a:latin typeface="Calibri"/>
                <a:ea typeface="Calibri"/>
                <a:cs typeface="Calibri"/>
                <a:sym typeface="Calibri"/>
              </a:rPr>
              <a:t>✓  </a:t>
            </a:r>
            <a:r>
              <a:rPr b="0" i="1" lang="en" sz="800" u="none" cap="none" strike="noStrike">
                <a:solidFill>
                  <a:srgbClr val="207A55"/>
                </a:solidFill>
                <a:latin typeface="Calibri"/>
                <a:ea typeface="Calibri"/>
                <a:cs typeface="Calibri"/>
                <a:sym typeface="Calibri"/>
              </a:rPr>
              <a:t>They are transferable, human-centred and useful across different types of work.</a:t>
            </a:r>
            <a:endParaRPr sz="1100"/>
          </a:p>
        </p:txBody>
      </p:sp>
      <p:sp>
        <p:nvSpPr>
          <p:cNvPr id="223" name="Google Shape;223;p24"/>
          <p:cNvSpPr txBox="1"/>
          <p:nvPr/>
        </p:nvSpPr>
        <p:spPr>
          <a:xfrm>
            <a:off x="480060" y="1700783"/>
            <a:ext cx="8161020"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2.  </a:t>
            </a:r>
            <a:r>
              <a:rPr b="0" i="0" lang="en" sz="900" u="none" cap="none" strike="noStrike">
                <a:solidFill>
                  <a:srgbClr val="241D32"/>
                </a:solidFill>
                <a:latin typeface="Calibri"/>
                <a:ea typeface="Calibri"/>
                <a:cs typeface="Calibri"/>
                <a:sym typeface="Calibri"/>
              </a:rPr>
              <a:t>According to the text, why is communication still important when AI can create content quickly?</a:t>
            </a:r>
            <a:endParaRPr sz="1100"/>
          </a:p>
        </p:txBody>
      </p:sp>
      <p:sp>
        <p:nvSpPr>
          <p:cNvPr id="224" name="Google Shape;224;p24"/>
          <p:cNvSpPr txBox="1"/>
          <p:nvPr/>
        </p:nvSpPr>
        <p:spPr>
          <a:xfrm>
            <a:off x="685799" y="1988820"/>
            <a:ext cx="7955282" cy="12791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07A55"/>
              </a:buClr>
              <a:buSzPts val="800"/>
              <a:buFont typeface="Calibri"/>
              <a:buNone/>
            </a:pPr>
            <a:r>
              <a:rPr b="1" i="1" lang="en" sz="800" u="none" cap="none" strike="noStrike">
                <a:solidFill>
                  <a:srgbClr val="207A55"/>
                </a:solidFill>
                <a:latin typeface="Calibri"/>
                <a:ea typeface="Calibri"/>
                <a:cs typeface="Calibri"/>
                <a:sym typeface="Calibri"/>
              </a:rPr>
              <a:t>✓  </a:t>
            </a:r>
            <a:r>
              <a:rPr b="0" i="1" lang="en" sz="800" u="none" cap="none" strike="noStrike">
                <a:solidFill>
                  <a:srgbClr val="207A55"/>
                </a:solidFill>
                <a:latin typeface="Calibri"/>
                <a:ea typeface="Calibri"/>
                <a:cs typeface="Calibri"/>
                <a:sym typeface="Calibri"/>
              </a:rPr>
              <a:t>People still need to decide what should be created, how it should be framed and whether it is good enough.</a:t>
            </a:r>
            <a:endParaRPr sz="1100"/>
          </a:p>
        </p:txBody>
      </p:sp>
      <p:sp>
        <p:nvSpPr>
          <p:cNvPr id="225" name="Google Shape;225;p24"/>
          <p:cNvSpPr txBox="1"/>
          <p:nvPr/>
        </p:nvSpPr>
        <p:spPr>
          <a:xfrm>
            <a:off x="480060" y="2304287"/>
            <a:ext cx="8161020"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3.  </a:t>
            </a:r>
            <a:r>
              <a:rPr b="0" i="0" lang="en" sz="900" u="none" cap="none" strike="noStrike">
                <a:solidFill>
                  <a:srgbClr val="241D32"/>
                </a:solidFill>
                <a:latin typeface="Calibri"/>
                <a:ea typeface="Calibri"/>
                <a:cs typeface="Calibri"/>
                <a:sym typeface="Calibri"/>
              </a:rPr>
              <a:t>Why are social skills likely to remain valuable?</a:t>
            </a:r>
            <a:endParaRPr sz="1100"/>
          </a:p>
        </p:txBody>
      </p:sp>
      <p:sp>
        <p:nvSpPr>
          <p:cNvPr id="226" name="Google Shape;226;p24"/>
          <p:cNvSpPr txBox="1"/>
          <p:nvPr/>
        </p:nvSpPr>
        <p:spPr>
          <a:xfrm>
            <a:off x="685799" y="2592324"/>
            <a:ext cx="7955282" cy="12791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07A55"/>
              </a:buClr>
              <a:buSzPts val="800"/>
              <a:buFont typeface="Calibri"/>
              <a:buNone/>
            </a:pPr>
            <a:r>
              <a:rPr b="1" i="1" lang="en" sz="800" u="none" cap="none" strike="noStrike">
                <a:solidFill>
                  <a:srgbClr val="207A55"/>
                </a:solidFill>
                <a:latin typeface="Calibri"/>
                <a:ea typeface="Calibri"/>
                <a:cs typeface="Calibri"/>
                <a:sym typeface="Calibri"/>
              </a:rPr>
              <a:t>✓  </a:t>
            </a:r>
            <a:r>
              <a:rPr b="0" i="1" lang="en" sz="800" u="none" cap="none" strike="noStrike">
                <a:solidFill>
                  <a:srgbClr val="207A55"/>
                </a:solidFill>
                <a:latin typeface="Calibri"/>
                <a:ea typeface="Calibri"/>
                <a:cs typeface="Calibri"/>
                <a:sym typeface="Calibri"/>
              </a:rPr>
              <a:t>Social skills matter because workplaces depend on trust, cooperation, rapport and conflict resolution.</a:t>
            </a:r>
            <a:endParaRPr sz="1100"/>
          </a:p>
        </p:txBody>
      </p:sp>
      <p:sp>
        <p:nvSpPr>
          <p:cNvPr id="227" name="Google Shape;227;p24"/>
          <p:cNvSpPr txBox="1"/>
          <p:nvPr/>
        </p:nvSpPr>
        <p:spPr>
          <a:xfrm>
            <a:off x="480060" y="2907791"/>
            <a:ext cx="8161020"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4.  </a:t>
            </a:r>
            <a:r>
              <a:rPr b="0" i="0" lang="en" sz="900" u="none" cap="none" strike="noStrike">
                <a:solidFill>
                  <a:srgbClr val="241D32"/>
                </a:solidFill>
                <a:latin typeface="Calibri"/>
                <a:ea typeface="Calibri"/>
                <a:cs typeface="Calibri"/>
                <a:sym typeface="Calibri"/>
              </a:rPr>
              <a:t>How does AI make leadership and decision-making more important?</a:t>
            </a:r>
            <a:endParaRPr sz="1100"/>
          </a:p>
        </p:txBody>
      </p:sp>
      <p:sp>
        <p:nvSpPr>
          <p:cNvPr id="228" name="Google Shape;228;p24"/>
          <p:cNvSpPr txBox="1"/>
          <p:nvPr/>
        </p:nvSpPr>
        <p:spPr>
          <a:xfrm>
            <a:off x="685799" y="3195827"/>
            <a:ext cx="7955282" cy="127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07A55"/>
              </a:buClr>
              <a:buSzPts val="800"/>
              <a:buFont typeface="Calibri"/>
              <a:buNone/>
            </a:pPr>
            <a:r>
              <a:rPr b="1" i="1" lang="en" sz="800" u="none" cap="none" strike="noStrike">
                <a:solidFill>
                  <a:srgbClr val="207A55"/>
                </a:solidFill>
                <a:latin typeface="Calibri"/>
                <a:ea typeface="Calibri"/>
                <a:cs typeface="Calibri"/>
                <a:sym typeface="Calibri"/>
              </a:rPr>
              <a:t>✓  </a:t>
            </a:r>
            <a:r>
              <a:rPr b="0" i="1" lang="en" sz="800" u="none" cap="none" strike="noStrike">
                <a:solidFill>
                  <a:srgbClr val="207A55"/>
                </a:solidFill>
                <a:latin typeface="Calibri"/>
                <a:ea typeface="Calibri"/>
                <a:cs typeface="Calibri"/>
                <a:sym typeface="Calibri"/>
              </a:rPr>
              <a:t>As routine tasks become automated, people who can set priorities and make responsible decisions become more valuable.</a:t>
            </a:r>
            <a:endParaRPr sz="1100"/>
          </a:p>
        </p:txBody>
      </p:sp>
      <p:sp>
        <p:nvSpPr>
          <p:cNvPr id="229" name="Google Shape;229;p24"/>
          <p:cNvSpPr txBox="1"/>
          <p:nvPr/>
        </p:nvSpPr>
        <p:spPr>
          <a:xfrm>
            <a:off x="480060" y="3511296"/>
            <a:ext cx="8161020" cy="1176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5.  </a:t>
            </a:r>
            <a:r>
              <a:rPr b="0" i="0" lang="en" sz="900" u="none" cap="none" strike="noStrike">
                <a:solidFill>
                  <a:srgbClr val="241D32"/>
                </a:solidFill>
                <a:latin typeface="Calibri"/>
                <a:ea typeface="Calibri"/>
                <a:cs typeface="Calibri"/>
                <a:sym typeface="Calibri"/>
              </a:rPr>
              <a:t>What does operations management involve?</a:t>
            </a:r>
            <a:endParaRPr sz="1100"/>
          </a:p>
        </p:txBody>
      </p:sp>
      <p:sp>
        <p:nvSpPr>
          <p:cNvPr id="230" name="Google Shape;230;p24"/>
          <p:cNvSpPr txBox="1"/>
          <p:nvPr/>
        </p:nvSpPr>
        <p:spPr>
          <a:xfrm>
            <a:off x="480060" y="3840480"/>
            <a:ext cx="8161020"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6.  </a:t>
            </a:r>
            <a:r>
              <a:rPr b="0" i="0" lang="en" sz="900" u="none" cap="none" strike="noStrike">
                <a:solidFill>
                  <a:srgbClr val="241D32"/>
                </a:solidFill>
                <a:latin typeface="Calibri"/>
                <a:ea typeface="Calibri"/>
                <a:cs typeface="Calibri"/>
                <a:sym typeface="Calibri"/>
              </a:rPr>
              <a:t>What does it mean to develop AI-implementation skills?</a:t>
            </a:r>
            <a:endParaRPr sz="1100"/>
          </a:p>
        </p:txBody>
      </p:sp>
      <p:sp>
        <p:nvSpPr>
          <p:cNvPr id="231" name="Google Shape;231;p24"/>
          <p:cNvSpPr/>
          <p:nvPr/>
        </p:nvSpPr>
        <p:spPr>
          <a:xfrm>
            <a:off x="2993516" y="4560569"/>
            <a:ext cx="3154682" cy="315469"/>
          </a:xfrm>
          <a:prstGeom prst="roundRect">
            <a:avLst>
              <a:gd fmla="val 50000" name="adj"/>
            </a:avLst>
          </a:prstGeom>
          <a:solidFill>
            <a:srgbClr val="F47C6D"/>
          </a:solidFill>
          <a:ln>
            <a:noFill/>
          </a:ln>
          <a:effectLst>
            <a:outerShdw blurRad="76200" rotWithShape="0" dir="5400000" dist="25400">
              <a:srgbClr val="32184F">
                <a:alpha val="25098"/>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32" name="Google Shape;232;p24"/>
          <p:cNvSpPr txBox="1"/>
          <p:nvPr/>
        </p:nvSpPr>
        <p:spPr>
          <a:xfrm>
            <a:off x="2993516" y="4644634"/>
            <a:ext cx="3154682" cy="14734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900"/>
              <a:buFont typeface="Calibri"/>
              <a:buNone/>
            </a:pPr>
            <a:r>
              <a:rPr b="1" i="0" lang="en" sz="900" u="none" cap="none" strike="noStrike">
                <a:solidFill>
                  <a:srgbClr val="FFFFFF"/>
                </a:solidFill>
                <a:latin typeface="Calibri"/>
                <a:ea typeface="Calibri"/>
                <a:cs typeface="Calibri"/>
                <a:sym typeface="Calibri"/>
              </a:rPr>
              <a:t>REVEAL ANSWER 5  ▶</a:t>
            </a:r>
            <a:endParaRPr sz="1100"/>
          </a:p>
        </p:txBody>
      </p:sp>
      <p:sp>
        <p:nvSpPr>
          <p:cNvPr id="233" name="Google Shape;233;p24"/>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10</a:t>
            </a:r>
            <a:endParaRPr sz="11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25"/>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239" name="Google Shape;239;p25"/>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240" name="Google Shape;240;p25"/>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EXERCISE 1</a:t>
            </a:r>
            <a:endParaRPr sz="1100"/>
          </a:p>
        </p:txBody>
      </p:sp>
      <p:sp>
        <p:nvSpPr>
          <p:cNvPr id="241" name="Google Shape;241;p25"/>
          <p:cNvSpPr txBox="1"/>
          <p:nvPr/>
        </p:nvSpPr>
        <p:spPr>
          <a:xfrm>
            <a:off x="1028699" y="514350"/>
            <a:ext cx="7084316" cy="21907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500"/>
              <a:buFont typeface="Cambria"/>
              <a:buNone/>
            </a:pPr>
            <a:r>
              <a:rPr b="1" i="0" lang="en" sz="1500" u="none" cap="none" strike="noStrike">
                <a:solidFill>
                  <a:srgbClr val="FFFFFF"/>
                </a:solidFill>
                <a:latin typeface="Cambria"/>
                <a:ea typeface="Cambria"/>
                <a:cs typeface="Cambria"/>
                <a:sym typeface="Cambria"/>
              </a:rPr>
              <a:t>Open Comprehension Questions — Answer 5 of 6</a:t>
            </a:r>
            <a:endParaRPr sz="1100"/>
          </a:p>
        </p:txBody>
      </p:sp>
      <p:sp>
        <p:nvSpPr>
          <p:cNvPr id="242" name="Google Shape;242;p25"/>
          <p:cNvSpPr txBox="1"/>
          <p:nvPr/>
        </p:nvSpPr>
        <p:spPr>
          <a:xfrm>
            <a:off x="480060" y="1097279"/>
            <a:ext cx="8161020" cy="1176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1.  </a:t>
            </a:r>
            <a:r>
              <a:rPr b="0" i="0" lang="en" sz="900" u="none" cap="none" strike="noStrike">
                <a:solidFill>
                  <a:srgbClr val="241D32"/>
                </a:solidFill>
                <a:latin typeface="Calibri"/>
                <a:ea typeface="Calibri"/>
                <a:cs typeface="Calibri"/>
                <a:sym typeface="Calibri"/>
              </a:rPr>
              <a:t>Why are some skills described as more resistant to automation?</a:t>
            </a:r>
            <a:endParaRPr sz="1100"/>
          </a:p>
        </p:txBody>
      </p:sp>
      <p:sp>
        <p:nvSpPr>
          <p:cNvPr id="243" name="Google Shape;243;p25"/>
          <p:cNvSpPr txBox="1"/>
          <p:nvPr/>
        </p:nvSpPr>
        <p:spPr>
          <a:xfrm>
            <a:off x="685799" y="1385316"/>
            <a:ext cx="7955282" cy="127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07A55"/>
              </a:buClr>
              <a:buSzPts val="800"/>
              <a:buFont typeface="Calibri"/>
              <a:buNone/>
            </a:pPr>
            <a:r>
              <a:rPr b="1" i="1" lang="en" sz="800" u="none" cap="none" strike="noStrike">
                <a:solidFill>
                  <a:srgbClr val="207A55"/>
                </a:solidFill>
                <a:latin typeface="Calibri"/>
                <a:ea typeface="Calibri"/>
                <a:cs typeface="Calibri"/>
                <a:sym typeface="Calibri"/>
              </a:rPr>
              <a:t>✓  </a:t>
            </a:r>
            <a:r>
              <a:rPr b="0" i="1" lang="en" sz="800" u="none" cap="none" strike="noStrike">
                <a:solidFill>
                  <a:srgbClr val="207A55"/>
                </a:solidFill>
                <a:latin typeface="Calibri"/>
                <a:ea typeface="Calibri"/>
                <a:cs typeface="Calibri"/>
                <a:sym typeface="Calibri"/>
              </a:rPr>
              <a:t>They are transferable, human-centred and useful across different types of work.</a:t>
            </a:r>
            <a:endParaRPr sz="1100"/>
          </a:p>
        </p:txBody>
      </p:sp>
      <p:sp>
        <p:nvSpPr>
          <p:cNvPr id="244" name="Google Shape;244;p25"/>
          <p:cNvSpPr txBox="1"/>
          <p:nvPr/>
        </p:nvSpPr>
        <p:spPr>
          <a:xfrm>
            <a:off x="480060" y="1700783"/>
            <a:ext cx="8161020"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2.  </a:t>
            </a:r>
            <a:r>
              <a:rPr b="0" i="0" lang="en" sz="900" u="none" cap="none" strike="noStrike">
                <a:solidFill>
                  <a:srgbClr val="241D32"/>
                </a:solidFill>
                <a:latin typeface="Calibri"/>
                <a:ea typeface="Calibri"/>
                <a:cs typeface="Calibri"/>
                <a:sym typeface="Calibri"/>
              </a:rPr>
              <a:t>According to the text, why is communication still important when AI can create content quickly?</a:t>
            </a:r>
            <a:endParaRPr sz="1100"/>
          </a:p>
        </p:txBody>
      </p:sp>
      <p:sp>
        <p:nvSpPr>
          <p:cNvPr id="245" name="Google Shape;245;p25"/>
          <p:cNvSpPr txBox="1"/>
          <p:nvPr/>
        </p:nvSpPr>
        <p:spPr>
          <a:xfrm>
            <a:off x="685799" y="1988820"/>
            <a:ext cx="7955282" cy="12791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07A55"/>
              </a:buClr>
              <a:buSzPts val="800"/>
              <a:buFont typeface="Calibri"/>
              <a:buNone/>
            </a:pPr>
            <a:r>
              <a:rPr b="1" i="1" lang="en" sz="800" u="none" cap="none" strike="noStrike">
                <a:solidFill>
                  <a:srgbClr val="207A55"/>
                </a:solidFill>
                <a:latin typeface="Calibri"/>
                <a:ea typeface="Calibri"/>
                <a:cs typeface="Calibri"/>
                <a:sym typeface="Calibri"/>
              </a:rPr>
              <a:t>✓  </a:t>
            </a:r>
            <a:r>
              <a:rPr b="0" i="1" lang="en" sz="800" u="none" cap="none" strike="noStrike">
                <a:solidFill>
                  <a:srgbClr val="207A55"/>
                </a:solidFill>
                <a:latin typeface="Calibri"/>
                <a:ea typeface="Calibri"/>
                <a:cs typeface="Calibri"/>
                <a:sym typeface="Calibri"/>
              </a:rPr>
              <a:t>People still need to decide what should be created, how it should be framed and whether it is good enough.</a:t>
            </a:r>
            <a:endParaRPr sz="1100"/>
          </a:p>
        </p:txBody>
      </p:sp>
      <p:sp>
        <p:nvSpPr>
          <p:cNvPr id="246" name="Google Shape;246;p25"/>
          <p:cNvSpPr txBox="1"/>
          <p:nvPr/>
        </p:nvSpPr>
        <p:spPr>
          <a:xfrm>
            <a:off x="480060" y="2304287"/>
            <a:ext cx="8161020"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3.  </a:t>
            </a:r>
            <a:r>
              <a:rPr b="0" i="0" lang="en" sz="900" u="none" cap="none" strike="noStrike">
                <a:solidFill>
                  <a:srgbClr val="241D32"/>
                </a:solidFill>
                <a:latin typeface="Calibri"/>
                <a:ea typeface="Calibri"/>
                <a:cs typeface="Calibri"/>
                <a:sym typeface="Calibri"/>
              </a:rPr>
              <a:t>Why are social skills likely to remain valuable?</a:t>
            </a:r>
            <a:endParaRPr sz="1100"/>
          </a:p>
        </p:txBody>
      </p:sp>
      <p:sp>
        <p:nvSpPr>
          <p:cNvPr id="247" name="Google Shape;247;p25"/>
          <p:cNvSpPr txBox="1"/>
          <p:nvPr/>
        </p:nvSpPr>
        <p:spPr>
          <a:xfrm>
            <a:off x="685799" y="2592324"/>
            <a:ext cx="7955282" cy="12791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07A55"/>
              </a:buClr>
              <a:buSzPts val="800"/>
              <a:buFont typeface="Calibri"/>
              <a:buNone/>
            </a:pPr>
            <a:r>
              <a:rPr b="1" i="1" lang="en" sz="800" u="none" cap="none" strike="noStrike">
                <a:solidFill>
                  <a:srgbClr val="207A55"/>
                </a:solidFill>
                <a:latin typeface="Calibri"/>
                <a:ea typeface="Calibri"/>
                <a:cs typeface="Calibri"/>
                <a:sym typeface="Calibri"/>
              </a:rPr>
              <a:t>✓  </a:t>
            </a:r>
            <a:r>
              <a:rPr b="0" i="1" lang="en" sz="800" u="none" cap="none" strike="noStrike">
                <a:solidFill>
                  <a:srgbClr val="207A55"/>
                </a:solidFill>
                <a:latin typeface="Calibri"/>
                <a:ea typeface="Calibri"/>
                <a:cs typeface="Calibri"/>
                <a:sym typeface="Calibri"/>
              </a:rPr>
              <a:t>Social skills matter because workplaces depend on trust, cooperation, rapport and conflict resolution.</a:t>
            </a:r>
            <a:endParaRPr sz="1100"/>
          </a:p>
        </p:txBody>
      </p:sp>
      <p:sp>
        <p:nvSpPr>
          <p:cNvPr id="248" name="Google Shape;248;p25"/>
          <p:cNvSpPr txBox="1"/>
          <p:nvPr/>
        </p:nvSpPr>
        <p:spPr>
          <a:xfrm>
            <a:off x="480060" y="2907791"/>
            <a:ext cx="8161020"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4.  </a:t>
            </a:r>
            <a:r>
              <a:rPr b="0" i="0" lang="en" sz="900" u="none" cap="none" strike="noStrike">
                <a:solidFill>
                  <a:srgbClr val="241D32"/>
                </a:solidFill>
                <a:latin typeface="Calibri"/>
                <a:ea typeface="Calibri"/>
                <a:cs typeface="Calibri"/>
                <a:sym typeface="Calibri"/>
              </a:rPr>
              <a:t>How does AI make leadership and decision-making more important?</a:t>
            </a:r>
            <a:endParaRPr sz="1100"/>
          </a:p>
        </p:txBody>
      </p:sp>
      <p:sp>
        <p:nvSpPr>
          <p:cNvPr id="249" name="Google Shape;249;p25"/>
          <p:cNvSpPr txBox="1"/>
          <p:nvPr/>
        </p:nvSpPr>
        <p:spPr>
          <a:xfrm>
            <a:off x="685799" y="3195827"/>
            <a:ext cx="7955282" cy="127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07A55"/>
              </a:buClr>
              <a:buSzPts val="800"/>
              <a:buFont typeface="Calibri"/>
              <a:buNone/>
            </a:pPr>
            <a:r>
              <a:rPr b="1" i="1" lang="en" sz="800" u="none" cap="none" strike="noStrike">
                <a:solidFill>
                  <a:srgbClr val="207A55"/>
                </a:solidFill>
                <a:latin typeface="Calibri"/>
                <a:ea typeface="Calibri"/>
                <a:cs typeface="Calibri"/>
                <a:sym typeface="Calibri"/>
              </a:rPr>
              <a:t>✓  </a:t>
            </a:r>
            <a:r>
              <a:rPr b="0" i="1" lang="en" sz="800" u="none" cap="none" strike="noStrike">
                <a:solidFill>
                  <a:srgbClr val="207A55"/>
                </a:solidFill>
                <a:latin typeface="Calibri"/>
                <a:ea typeface="Calibri"/>
                <a:cs typeface="Calibri"/>
                <a:sym typeface="Calibri"/>
              </a:rPr>
              <a:t>As routine tasks become automated, people who can set priorities and make responsible decisions become more valuable.</a:t>
            </a:r>
            <a:endParaRPr sz="1100"/>
          </a:p>
        </p:txBody>
      </p:sp>
      <p:sp>
        <p:nvSpPr>
          <p:cNvPr id="250" name="Google Shape;250;p25"/>
          <p:cNvSpPr txBox="1"/>
          <p:nvPr/>
        </p:nvSpPr>
        <p:spPr>
          <a:xfrm>
            <a:off x="480060" y="3511296"/>
            <a:ext cx="8161020" cy="1176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5.  </a:t>
            </a:r>
            <a:r>
              <a:rPr b="0" i="0" lang="en" sz="900" u="none" cap="none" strike="noStrike">
                <a:solidFill>
                  <a:srgbClr val="241D32"/>
                </a:solidFill>
                <a:latin typeface="Calibri"/>
                <a:ea typeface="Calibri"/>
                <a:cs typeface="Calibri"/>
                <a:sym typeface="Calibri"/>
              </a:rPr>
              <a:t>What does operations management involve?</a:t>
            </a:r>
            <a:endParaRPr sz="1100"/>
          </a:p>
        </p:txBody>
      </p:sp>
      <p:sp>
        <p:nvSpPr>
          <p:cNvPr id="251" name="Google Shape;251;p25"/>
          <p:cNvSpPr txBox="1"/>
          <p:nvPr/>
        </p:nvSpPr>
        <p:spPr>
          <a:xfrm>
            <a:off x="685799" y="3799332"/>
            <a:ext cx="7955282" cy="127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07A55"/>
              </a:buClr>
              <a:buSzPts val="800"/>
              <a:buFont typeface="Calibri"/>
              <a:buNone/>
            </a:pPr>
            <a:r>
              <a:rPr b="1" i="1" lang="en" sz="800" u="none" cap="none" strike="noStrike">
                <a:solidFill>
                  <a:srgbClr val="207A55"/>
                </a:solidFill>
                <a:latin typeface="Calibri"/>
                <a:ea typeface="Calibri"/>
                <a:cs typeface="Calibri"/>
                <a:sym typeface="Calibri"/>
              </a:rPr>
              <a:t>✓  </a:t>
            </a:r>
            <a:r>
              <a:rPr b="0" i="1" lang="en" sz="800" u="none" cap="none" strike="noStrike">
                <a:solidFill>
                  <a:srgbClr val="207A55"/>
                </a:solidFill>
                <a:latin typeface="Calibri"/>
                <a:ea typeface="Calibri"/>
                <a:cs typeface="Calibri"/>
                <a:sym typeface="Calibri"/>
              </a:rPr>
              <a:t>Operations management involves coordinating complex projects, solving people problems and keeping work on track.</a:t>
            </a:r>
            <a:endParaRPr sz="1100"/>
          </a:p>
        </p:txBody>
      </p:sp>
      <p:sp>
        <p:nvSpPr>
          <p:cNvPr id="252" name="Google Shape;252;p25"/>
          <p:cNvSpPr txBox="1"/>
          <p:nvPr/>
        </p:nvSpPr>
        <p:spPr>
          <a:xfrm>
            <a:off x="480060" y="4114800"/>
            <a:ext cx="8161020"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6.  </a:t>
            </a:r>
            <a:r>
              <a:rPr b="0" i="0" lang="en" sz="900" u="none" cap="none" strike="noStrike">
                <a:solidFill>
                  <a:srgbClr val="241D32"/>
                </a:solidFill>
                <a:latin typeface="Calibri"/>
                <a:ea typeface="Calibri"/>
                <a:cs typeface="Calibri"/>
                <a:sym typeface="Calibri"/>
              </a:rPr>
              <a:t>What does it mean to develop AI-implementation skills?</a:t>
            </a:r>
            <a:endParaRPr sz="1100"/>
          </a:p>
        </p:txBody>
      </p:sp>
      <p:sp>
        <p:nvSpPr>
          <p:cNvPr id="253" name="Google Shape;253;p25"/>
          <p:cNvSpPr/>
          <p:nvPr/>
        </p:nvSpPr>
        <p:spPr>
          <a:xfrm>
            <a:off x="2993516" y="4560569"/>
            <a:ext cx="3154682" cy="315469"/>
          </a:xfrm>
          <a:prstGeom prst="roundRect">
            <a:avLst>
              <a:gd fmla="val 50000" name="adj"/>
            </a:avLst>
          </a:prstGeom>
          <a:solidFill>
            <a:srgbClr val="F47C6D"/>
          </a:solidFill>
          <a:ln>
            <a:noFill/>
          </a:ln>
          <a:effectLst>
            <a:outerShdw blurRad="76200" rotWithShape="0" dir="5400000" dist="25400">
              <a:srgbClr val="32184F">
                <a:alpha val="25098"/>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54" name="Google Shape;254;p25"/>
          <p:cNvSpPr txBox="1"/>
          <p:nvPr/>
        </p:nvSpPr>
        <p:spPr>
          <a:xfrm>
            <a:off x="2993516" y="4644634"/>
            <a:ext cx="3154682" cy="14734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900"/>
              <a:buFont typeface="Calibri"/>
              <a:buNone/>
            </a:pPr>
            <a:r>
              <a:rPr b="1" i="0" lang="en" sz="900" u="none" cap="none" strike="noStrike">
                <a:solidFill>
                  <a:srgbClr val="FFFFFF"/>
                </a:solidFill>
                <a:latin typeface="Calibri"/>
                <a:ea typeface="Calibri"/>
                <a:cs typeface="Calibri"/>
                <a:sym typeface="Calibri"/>
              </a:rPr>
              <a:t>REVEAL ANSWER 6  ▶</a:t>
            </a:r>
            <a:endParaRPr sz="1100"/>
          </a:p>
        </p:txBody>
      </p:sp>
      <p:sp>
        <p:nvSpPr>
          <p:cNvPr id="255" name="Google Shape;255;p25"/>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11</a:t>
            </a:r>
            <a:endParaRPr sz="11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26"/>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261" name="Google Shape;261;p26"/>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262" name="Google Shape;262;p26"/>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EXERCISE 1</a:t>
            </a:r>
            <a:endParaRPr sz="1100"/>
          </a:p>
        </p:txBody>
      </p:sp>
      <p:sp>
        <p:nvSpPr>
          <p:cNvPr id="263" name="Google Shape;263;p26"/>
          <p:cNvSpPr txBox="1"/>
          <p:nvPr/>
        </p:nvSpPr>
        <p:spPr>
          <a:xfrm>
            <a:off x="1028699" y="514350"/>
            <a:ext cx="7084316" cy="21907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500"/>
              <a:buFont typeface="Cambria"/>
              <a:buNone/>
            </a:pPr>
            <a:r>
              <a:rPr b="1" i="0" lang="en" sz="1500" u="none" cap="none" strike="noStrike">
                <a:solidFill>
                  <a:srgbClr val="FFFFFF"/>
                </a:solidFill>
                <a:latin typeface="Cambria"/>
                <a:ea typeface="Cambria"/>
                <a:cs typeface="Cambria"/>
                <a:sym typeface="Cambria"/>
              </a:rPr>
              <a:t>Open Comprehension Questions — Answer 6 of 6</a:t>
            </a:r>
            <a:endParaRPr sz="1100"/>
          </a:p>
        </p:txBody>
      </p:sp>
      <p:sp>
        <p:nvSpPr>
          <p:cNvPr id="264" name="Google Shape;264;p26"/>
          <p:cNvSpPr txBox="1"/>
          <p:nvPr/>
        </p:nvSpPr>
        <p:spPr>
          <a:xfrm>
            <a:off x="480060" y="1097279"/>
            <a:ext cx="8161020" cy="1176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1.  </a:t>
            </a:r>
            <a:r>
              <a:rPr b="0" i="0" lang="en" sz="900" u="none" cap="none" strike="noStrike">
                <a:solidFill>
                  <a:srgbClr val="241D32"/>
                </a:solidFill>
                <a:latin typeface="Calibri"/>
                <a:ea typeface="Calibri"/>
                <a:cs typeface="Calibri"/>
                <a:sym typeface="Calibri"/>
              </a:rPr>
              <a:t>Why are some skills described as more resistant to automation?</a:t>
            </a:r>
            <a:endParaRPr sz="1100"/>
          </a:p>
        </p:txBody>
      </p:sp>
      <p:sp>
        <p:nvSpPr>
          <p:cNvPr id="265" name="Google Shape;265;p26"/>
          <p:cNvSpPr txBox="1"/>
          <p:nvPr/>
        </p:nvSpPr>
        <p:spPr>
          <a:xfrm>
            <a:off x="685799" y="1385316"/>
            <a:ext cx="7955282" cy="127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07A55"/>
              </a:buClr>
              <a:buSzPts val="800"/>
              <a:buFont typeface="Calibri"/>
              <a:buNone/>
            </a:pPr>
            <a:r>
              <a:rPr b="1" i="1" lang="en" sz="800" u="none" cap="none" strike="noStrike">
                <a:solidFill>
                  <a:srgbClr val="207A55"/>
                </a:solidFill>
                <a:latin typeface="Calibri"/>
                <a:ea typeface="Calibri"/>
                <a:cs typeface="Calibri"/>
                <a:sym typeface="Calibri"/>
              </a:rPr>
              <a:t>✓  </a:t>
            </a:r>
            <a:r>
              <a:rPr b="0" i="1" lang="en" sz="800" u="none" cap="none" strike="noStrike">
                <a:solidFill>
                  <a:srgbClr val="207A55"/>
                </a:solidFill>
                <a:latin typeface="Calibri"/>
                <a:ea typeface="Calibri"/>
                <a:cs typeface="Calibri"/>
                <a:sym typeface="Calibri"/>
              </a:rPr>
              <a:t>They are transferable, human-centred and useful across different types of work.</a:t>
            </a:r>
            <a:endParaRPr sz="1100"/>
          </a:p>
        </p:txBody>
      </p:sp>
      <p:sp>
        <p:nvSpPr>
          <p:cNvPr id="266" name="Google Shape;266;p26"/>
          <p:cNvSpPr txBox="1"/>
          <p:nvPr/>
        </p:nvSpPr>
        <p:spPr>
          <a:xfrm>
            <a:off x="480060" y="1700783"/>
            <a:ext cx="8161020"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2.  </a:t>
            </a:r>
            <a:r>
              <a:rPr b="0" i="0" lang="en" sz="900" u="none" cap="none" strike="noStrike">
                <a:solidFill>
                  <a:srgbClr val="241D32"/>
                </a:solidFill>
                <a:latin typeface="Calibri"/>
                <a:ea typeface="Calibri"/>
                <a:cs typeface="Calibri"/>
                <a:sym typeface="Calibri"/>
              </a:rPr>
              <a:t>According to the text, why is communication still important when AI can create content quickly?</a:t>
            </a:r>
            <a:endParaRPr sz="1100"/>
          </a:p>
        </p:txBody>
      </p:sp>
      <p:sp>
        <p:nvSpPr>
          <p:cNvPr id="267" name="Google Shape;267;p26"/>
          <p:cNvSpPr txBox="1"/>
          <p:nvPr/>
        </p:nvSpPr>
        <p:spPr>
          <a:xfrm>
            <a:off x="685799" y="1988820"/>
            <a:ext cx="7955282" cy="12791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07A55"/>
              </a:buClr>
              <a:buSzPts val="800"/>
              <a:buFont typeface="Calibri"/>
              <a:buNone/>
            </a:pPr>
            <a:r>
              <a:rPr b="1" i="1" lang="en" sz="800" u="none" cap="none" strike="noStrike">
                <a:solidFill>
                  <a:srgbClr val="207A55"/>
                </a:solidFill>
                <a:latin typeface="Calibri"/>
                <a:ea typeface="Calibri"/>
                <a:cs typeface="Calibri"/>
                <a:sym typeface="Calibri"/>
              </a:rPr>
              <a:t>✓  </a:t>
            </a:r>
            <a:r>
              <a:rPr b="0" i="1" lang="en" sz="800" u="none" cap="none" strike="noStrike">
                <a:solidFill>
                  <a:srgbClr val="207A55"/>
                </a:solidFill>
                <a:latin typeface="Calibri"/>
                <a:ea typeface="Calibri"/>
                <a:cs typeface="Calibri"/>
                <a:sym typeface="Calibri"/>
              </a:rPr>
              <a:t>People still need to decide what should be created, how it should be framed and whether it is good enough.</a:t>
            </a:r>
            <a:endParaRPr sz="1100"/>
          </a:p>
        </p:txBody>
      </p:sp>
      <p:sp>
        <p:nvSpPr>
          <p:cNvPr id="268" name="Google Shape;268;p26"/>
          <p:cNvSpPr txBox="1"/>
          <p:nvPr/>
        </p:nvSpPr>
        <p:spPr>
          <a:xfrm>
            <a:off x="480060" y="2304287"/>
            <a:ext cx="8161020"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3.  </a:t>
            </a:r>
            <a:r>
              <a:rPr b="0" i="0" lang="en" sz="900" u="none" cap="none" strike="noStrike">
                <a:solidFill>
                  <a:srgbClr val="241D32"/>
                </a:solidFill>
                <a:latin typeface="Calibri"/>
                <a:ea typeface="Calibri"/>
                <a:cs typeface="Calibri"/>
                <a:sym typeface="Calibri"/>
              </a:rPr>
              <a:t>Why are social skills likely to remain valuable?</a:t>
            </a:r>
            <a:endParaRPr sz="1100"/>
          </a:p>
        </p:txBody>
      </p:sp>
      <p:sp>
        <p:nvSpPr>
          <p:cNvPr id="269" name="Google Shape;269;p26"/>
          <p:cNvSpPr txBox="1"/>
          <p:nvPr/>
        </p:nvSpPr>
        <p:spPr>
          <a:xfrm>
            <a:off x="685799" y="2592324"/>
            <a:ext cx="7955282" cy="12791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07A55"/>
              </a:buClr>
              <a:buSzPts val="800"/>
              <a:buFont typeface="Calibri"/>
              <a:buNone/>
            </a:pPr>
            <a:r>
              <a:rPr b="1" i="1" lang="en" sz="800" u="none" cap="none" strike="noStrike">
                <a:solidFill>
                  <a:srgbClr val="207A55"/>
                </a:solidFill>
                <a:latin typeface="Calibri"/>
                <a:ea typeface="Calibri"/>
                <a:cs typeface="Calibri"/>
                <a:sym typeface="Calibri"/>
              </a:rPr>
              <a:t>✓  </a:t>
            </a:r>
            <a:r>
              <a:rPr b="0" i="1" lang="en" sz="800" u="none" cap="none" strike="noStrike">
                <a:solidFill>
                  <a:srgbClr val="207A55"/>
                </a:solidFill>
                <a:latin typeface="Calibri"/>
                <a:ea typeface="Calibri"/>
                <a:cs typeface="Calibri"/>
                <a:sym typeface="Calibri"/>
              </a:rPr>
              <a:t>Social skills matter because workplaces depend on trust, cooperation, rapport and conflict resolution.</a:t>
            </a:r>
            <a:endParaRPr sz="1100"/>
          </a:p>
        </p:txBody>
      </p:sp>
      <p:sp>
        <p:nvSpPr>
          <p:cNvPr id="270" name="Google Shape;270;p26"/>
          <p:cNvSpPr txBox="1"/>
          <p:nvPr/>
        </p:nvSpPr>
        <p:spPr>
          <a:xfrm>
            <a:off x="480060" y="2907791"/>
            <a:ext cx="8161020"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4.  </a:t>
            </a:r>
            <a:r>
              <a:rPr b="0" i="0" lang="en" sz="900" u="none" cap="none" strike="noStrike">
                <a:solidFill>
                  <a:srgbClr val="241D32"/>
                </a:solidFill>
                <a:latin typeface="Calibri"/>
                <a:ea typeface="Calibri"/>
                <a:cs typeface="Calibri"/>
                <a:sym typeface="Calibri"/>
              </a:rPr>
              <a:t>How does AI make leadership and decision-making more important?</a:t>
            </a:r>
            <a:endParaRPr sz="1100"/>
          </a:p>
        </p:txBody>
      </p:sp>
      <p:sp>
        <p:nvSpPr>
          <p:cNvPr id="271" name="Google Shape;271;p26"/>
          <p:cNvSpPr txBox="1"/>
          <p:nvPr/>
        </p:nvSpPr>
        <p:spPr>
          <a:xfrm>
            <a:off x="685799" y="3195827"/>
            <a:ext cx="7955282" cy="127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07A55"/>
              </a:buClr>
              <a:buSzPts val="800"/>
              <a:buFont typeface="Calibri"/>
              <a:buNone/>
            </a:pPr>
            <a:r>
              <a:rPr b="1" i="1" lang="en" sz="800" u="none" cap="none" strike="noStrike">
                <a:solidFill>
                  <a:srgbClr val="207A55"/>
                </a:solidFill>
                <a:latin typeface="Calibri"/>
                <a:ea typeface="Calibri"/>
                <a:cs typeface="Calibri"/>
                <a:sym typeface="Calibri"/>
              </a:rPr>
              <a:t>✓  </a:t>
            </a:r>
            <a:r>
              <a:rPr b="0" i="1" lang="en" sz="800" u="none" cap="none" strike="noStrike">
                <a:solidFill>
                  <a:srgbClr val="207A55"/>
                </a:solidFill>
                <a:latin typeface="Calibri"/>
                <a:ea typeface="Calibri"/>
                <a:cs typeface="Calibri"/>
                <a:sym typeface="Calibri"/>
              </a:rPr>
              <a:t>As routine tasks become automated, people who can set priorities and make responsible decisions become more valuable.</a:t>
            </a:r>
            <a:endParaRPr sz="1100"/>
          </a:p>
        </p:txBody>
      </p:sp>
      <p:sp>
        <p:nvSpPr>
          <p:cNvPr id="272" name="Google Shape;272;p26"/>
          <p:cNvSpPr txBox="1"/>
          <p:nvPr/>
        </p:nvSpPr>
        <p:spPr>
          <a:xfrm>
            <a:off x="480060" y="3511296"/>
            <a:ext cx="8161020" cy="1176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5.  </a:t>
            </a:r>
            <a:r>
              <a:rPr b="0" i="0" lang="en" sz="900" u="none" cap="none" strike="noStrike">
                <a:solidFill>
                  <a:srgbClr val="241D32"/>
                </a:solidFill>
                <a:latin typeface="Calibri"/>
                <a:ea typeface="Calibri"/>
                <a:cs typeface="Calibri"/>
                <a:sym typeface="Calibri"/>
              </a:rPr>
              <a:t>What does operations management involve?</a:t>
            </a:r>
            <a:endParaRPr sz="1100"/>
          </a:p>
        </p:txBody>
      </p:sp>
      <p:sp>
        <p:nvSpPr>
          <p:cNvPr id="273" name="Google Shape;273;p26"/>
          <p:cNvSpPr txBox="1"/>
          <p:nvPr/>
        </p:nvSpPr>
        <p:spPr>
          <a:xfrm>
            <a:off x="685799" y="3799332"/>
            <a:ext cx="7955282" cy="127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07A55"/>
              </a:buClr>
              <a:buSzPts val="800"/>
              <a:buFont typeface="Calibri"/>
              <a:buNone/>
            </a:pPr>
            <a:r>
              <a:rPr b="1" i="1" lang="en" sz="800" u="none" cap="none" strike="noStrike">
                <a:solidFill>
                  <a:srgbClr val="207A55"/>
                </a:solidFill>
                <a:latin typeface="Calibri"/>
                <a:ea typeface="Calibri"/>
                <a:cs typeface="Calibri"/>
                <a:sym typeface="Calibri"/>
              </a:rPr>
              <a:t>✓  </a:t>
            </a:r>
            <a:r>
              <a:rPr b="0" i="1" lang="en" sz="800" u="none" cap="none" strike="noStrike">
                <a:solidFill>
                  <a:srgbClr val="207A55"/>
                </a:solidFill>
                <a:latin typeface="Calibri"/>
                <a:ea typeface="Calibri"/>
                <a:cs typeface="Calibri"/>
                <a:sym typeface="Calibri"/>
              </a:rPr>
              <a:t>Operations management involves coordinating complex projects, solving people problems and keeping work on track.</a:t>
            </a:r>
            <a:endParaRPr sz="1100"/>
          </a:p>
        </p:txBody>
      </p:sp>
      <p:sp>
        <p:nvSpPr>
          <p:cNvPr id="274" name="Google Shape;274;p26"/>
          <p:cNvSpPr txBox="1"/>
          <p:nvPr/>
        </p:nvSpPr>
        <p:spPr>
          <a:xfrm>
            <a:off x="480060" y="4114800"/>
            <a:ext cx="8161020"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6.  </a:t>
            </a:r>
            <a:r>
              <a:rPr b="0" i="0" lang="en" sz="900" u="none" cap="none" strike="noStrike">
                <a:solidFill>
                  <a:srgbClr val="241D32"/>
                </a:solidFill>
                <a:latin typeface="Calibri"/>
                <a:ea typeface="Calibri"/>
                <a:cs typeface="Calibri"/>
                <a:sym typeface="Calibri"/>
              </a:rPr>
              <a:t>What does it mean to develop AI-implementation skills?</a:t>
            </a:r>
            <a:endParaRPr sz="1100"/>
          </a:p>
        </p:txBody>
      </p:sp>
      <p:sp>
        <p:nvSpPr>
          <p:cNvPr id="275" name="Google Shape;275;p26"/>
          <p:cNvSpPr txBox="1"/>
          <p:nvPr/>
        </p:nvSpPr>
        <p:spPr>
          <a:xfrm>
            <a:off x="685799" y="4402835"/>
            <a:ext cx="7955282" cy="127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07A55"/>
              </a:buClr>
              <a:buSzPts val="800"/>
              <a:buFont typeface="Calibri"/>
              <a:buNone/>
            </a:pPr>
            <a:r>
              <a:rPr b="1" i="1" lang="en" sz="800" u="none" cap="none" strike="noStrike">
                <a:solidFill>
                  <a:srgbClr val="207A55"/>
                </a:solidFill>
                <a:latin typeface="Calibri"/>
                <a:ea typeface="Calibri"/>
                <a:cs typeface="Calibri"/>
                <a:sym typeface="Calibri"/>
              </a:rPr>
              <a:t>✓  </a:t>
            </a:r>
            <a:r>
              <a:rPr b="0" i="1" lang="en" sz="800" u="none" cap="none" strike="noStrike">
                <a:solidFill>
                  <a:srgbClr val="207A55"/>
                </a:solidFill>
                <a:latin typeface="Calibri"/>
                <a:ea typeface="Calibri"/>
                <a:cs typeface="Calibri"/>
                <a:sym typeface="Calibri"/>
              </a:rPr>
              <a:t>AI-implementation skills include using AI tools effectively, understanding their limits, giving clear instructions and checking output.</a:t>
            </a:r>
            <a:endParaRPr sz="1100"/>
          </a:p>
        </p:txBody>
      </p:sp>
      <p:sp>
        <p:nvSpPr>
          <p:cNvPr id="276" name="Google Shape;276;p26"/>
          <p:cNvSpPr/>
          <p:nvPr/>
        </p:nvSpPr>
        <p:spPr>
          <a:xfrm>
            <a:off x="3679316" y="4581143"/>
            <a:ext cx="1783081" cy="288037"/>
          </a:xfrm>
          <a:prstGeom prst="roundRect">
            <a:avLst>
              <a:gd fmla="val 50000"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77" name="Google Shape;277;p26"/>
          <p:cNvSpPr txBox="1"/>
          <p:nvPr/>
        </p:nvSpPr>
        <p:spPr>
          <a:xfrm>
            <a:off x="3679316" y="4661203"/>
            <a:ext cx="1783081" cy="127918"/>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07A55"/>
              </a:buClr>
              <a:buSzPts val="800"/>
              <a:buFont typeface="Calibri"/>
              <a:buNone/>
            </a:pPr>
            <a:r>
              <a:rPr b="1" i="0" lang="en" sz="800" u="none" cap="none" strike="noStrike">
                <a:solidFill>
                  <a:srgbClr val="207A55"/>
                </a:solidFill>
                <a:latin typeface="Calibri"/>
                <a:ea typeface="Calibri"/>
                <a:cs typeface="Calibri"/>
                <a:sym typeface="Calibri"/>
              </a:rPr>
              <a:t>✓ ALL ANSWERS REVEALED</a:t>
            </a:r>
            <a:endParaRPr sz="1100"/>
          </a:p>
        </p:txBody>
      </p:sp>
      <p:sp>
        <p:nvSpPr>
          <p:cNvPr id="278" name="Google Shape;278;p26"/>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12</a:t>
            </a:r>
            <a:endParaRPr sz="11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27"/>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284" name="Google Shape;284;p27"/>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285" name="Google Shape;285;p27"/>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VOCABULARY — EXERCISE 1</a:t>
            </a:r>
            <a:endParaRPr sz="1100"/>
          </a:p>
        </p:txBody>
      </p:sp>
      <p:sp>
        <p:nvSpPr>
          <p:cNvPr id="286" name="Google Shape;286;p27"/>
          <p:cNvSpPr txBox="1"/>
          <p:nvPr/>
        </p:nvSpPr>
        <p:spPr>
          <a:xfrm>
            <a:off x="1028699" y="514350"/>
            <a:ext cx="7084316" cy="2095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Cambria"/>
              <a:buNone/>
            </a:pPr>
            <a:r>
              <a:rPr b="1" i="0" lang="en" sz="1400" u="none" cap="none" strike="noStrike">
                <a:solidFill>
                  <a:srgbClr val="FFFFFF"/>
                </a:solidFill>
                <a:latin typeface="Cambria"/>
                <a:ea typeface="Cambria"/>
                <a:cs typeface="Cambria"/>
                <a:sym typeface="Cambria"/>
              </a:rPr>
              <a:t>Match the Words to the Definitions</a:t>
            </a:r>
            <a:endParaRPr sz="1100"/>
          </a:p>
        </p:txBody>
      </p:sp>
      <p:sp>
        <p:nvSpPr>
          <p:cNvPr id="287" name="Google Shape;287;p27"/>
          <p:cNvSpPr/>
          <p:nvPr/>
        </p:nvSpPr>
        <p:spPr>
          <a:xfrm>
            <a:off x="480060" y="1062989"/>
            <a:ext cx="1248156"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88" name="Google Shape;288;p27"/>
          <p:cNvSpPr txBox="1"/>
          <p:nvPr/>
        </p:nvSpPr>
        <p:spPr>
          <a:xfrm>
            <a:off x="480060" y="1148748"/>
            <a:ext cx="1248156"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implementation</a:t>
            </a:r>
            <a:endParaRPr sz="1100"/>
          </a:p>
        </p:txBody>
      </p:sp>
      <p:sp>
        <p:nvSpPr>
          <p:cNvPr id="289" name="Google Shape;289;p27"/>
          <p:cNvSpPr/>
          <p:nvPr/>
        </p:nvSpPr>
        <p:spPr>
          <a:xfrm>
            <a:off x="1824228" y="1062989"/>
            <a:ext cx="111099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90" name="Google Shape;290;p27"/>
          <p:cNvSpPr txBox="1"/>
          <p:nvPr/>
        </p:nvSpPr>
        <p:spPr>
          <a:xfrm>
            <a:off x="1824228" y="1148748"/>
            <a:ext cx="111099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human review</a:t>
            </a:r>
            <a:endParaRPr sz="1100"/>
          </a:p>
        </p:txBody>
      </p:sp>
      <p:sp>
        <p:nvSpPr>
          <p:cNvPr id="291" name="Google Shape;291;p27"/>
          <p:cNvSpPr/>
          <p:nvPr/>
        </p:nvSpPr>
        <p:spPr>
          <a:xfrm>
            <a:off x="3031235" y="1062989"/>
            <a:ext cx="76809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92" name="Google Shape;292;p27"/>
          <p:cNvSpPr txBox="1"/>
          <p:nvPr/>
        </p:nvSpPr>
        <p:spPr>
          <a:xfrm>
            <a:off x="3031235" y="1148748"/>
            <a:ext cx="76809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rapport</a:t>
            </a:r>
            <a:endParaRPr sz="1100"/>
          </a:p>
        </p:txBody>
      </p:sp>
      <p:sp>
        <p:nvSpPr>
          <p:cNvPr id="293" name="Google Shape;293;p27"/>
          <p:cNvSpPr/>
          <p:nvPr/>
        </p:nvSpPr>
        <p:spPr>
          <a:xfrm>
            <a:off x="3895343" y="1062989"/>
            <a:ext cx="172821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94" name="Google Shape;294;p27"/>
          <p:cNvSpPr txBox="1"/>
          <p:nvPr/>
        </p:nvSpPr>
        <p:spPr>
          <a:xfrm>
            <a:off x="3895343" y="1148748"/>
            <a:ext cx="172821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operations management</a:t>
            </a:r>
            <a:endParaRPr sz="1100"/>
          </a:p>
        </p:txBody>
      </p:sp>
      <p:sp>
        <p:nvSpPr>
          <p:cNvPr id="295" name="Google Shape;295;p27"/>
          <p:cNvSpPr/>
          <p:nvPr/>
        </p:nvSpPr>
        <p:spPr>
          <a:xfrm>
            <a:off x="5719571" y="1062989"/>
            <a:ext cx="111099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96" name="Google Shape;296;p27"/>
          <p:cNvSpPr txBox="1"/>
          <p:nvPr/>
        </p:nvSpPr>
        <p:spPr>
          <a:xfrm>
            <a:off x="5719571" y="1148748"/>
            <a:ext cx="111099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transferable</a:t>
            </a:r>
            <a:endParaRPr sz="1100"/>
          </a:p>
        </p:txBody>
      </p:sp>
      <p:sp>
        <p:nvSpPr>
          <p:cNvPr id="297" name="Google Shape;297;p27"/>
          <p:cNvSpPr/>
          <p:nvPr/>
        </p:nvSpPr>
        <p:spPr>
          <a:xfrm>
            <a:off x="6926580" y="1062989"/>
            <a:ext cx="117957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98" name="Google Shape;298;p27"/>
          <p:cNvSpPr txBox="1"/>
          <p:nvPr/>
        </p:nvSpPr>
        <p:spPr>
          <a:xfrm>
            <a:off x="6926580" y="1148748"/>
            <a:ext cx="117957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routine tasks</a:t>
            </a:r>
            <a:endParaRPr sz="1100"/>
          </a:p>
        </p:txBody>
      </p:sp>
      <p:sp>
        <p:nvSpPr>
          <p:cNvPr id="299" name="Google Shape;299;p27"/>
          <p:cNvSpPr txBox="1"/>
          <p:nvPr/>
        </p:nvSpPr>
        <p:spPr>
          <a:xfrm>
            <a:off x="480059" y="1645920"/>
            <a:ext cx="4011931"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1.  Able to be used in different jobs, roles or situations.</a:t>
            </a:r>
            <a:endParaRPr sz="1100"/>
          </a:p>
        </p:txBody>
      </p:sp>
      <p:sp>
        <p:nvSpPr>
          <p:cNvPr id="300" name="Google Shape;300;p27"/>
          <p:cNvSpPr/>
          <p:nvPr/>
        </p:nvSpPr>
        <p:spPr>
          <a:xfrm>
            <a:off x="480060" y="2043683"/>
            <a:ext cx="4011931" cy="288037"/>
          </a:xfrm>
          <a:prstGeom prst="roundRect">
            <a:avLst>
              <a:gd fmla="val 19048" name="adj"/>
            </a:avLst>
          </a:prstGeom>
          <a:solidFill>
            <a:srgbClr val="FFFFFF"/>
          </a:solidFill>
          <a:ln cap="flat" cmpd="sng" w="19050">
            <a:solidFill>
              <a:srgbClr val="EADFF2"/>
            </a:solidFill>
            <a:prstDash val="dash"/>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01" name="Google Shape;301;p27"/>
          <p:cNvSpPr txBox="1"/>
          <p:nvPr/>
        </p:nvSpPr>
        <p:spPr>
          <a:xfrm>
            <a:off x="480059" y="2523743"/>
            <a:ext cx="4011931"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2.  A positive relationship based on trust and understanding.</a:t>
            </a:r>
            <a:endParaRPr sz="1100"/>
          </a:p>
        </p:txBody>
      </p:sp>
      <p:sp>
        <p:nvSpPr>
          <p:cNvPr id="302" name="Google Shape;302;p27"/>
          <p:cNvSpPr/>
          <p:nvPr/>
        </p:nvSpPr>
        <p:spPr>
          <a:xfrm>
            <a:off x="480060" y="2921508"/>
            <a:ext cx="4011931" cy="288037"/>
          </a:xfrm>
          <a:prstGeom prst="roundRect">
            <a:avLst>
              <a:gd fmla="val 19048" name="adj"/>
            </a:avLst>
          </a:prstGeom>
          <a:solidFill>
            <a:srgbClr val="FFFFFF"/>
          </a:solidFill>
          <a:ln cap="flat" cmpd="sng" w="19050">
            <a:solidFill>
              <a:srgbClr val="EADFF2"/>
            </a:solidFill>
            <a:prstDash val="dash"/>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03" name="Google Shape;303;p27"/>
          <p:cNvSpPr txBox="1"/>
          <p:nvPr/>
        </p:nvSpPr>
        <p:spPr>
          <a:xfrm>
            <a:off x="480059" y="3401567"/>
            <a:ext cx="4011931" cy="1176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3.  Regular or repeated jobs that do not require much new thinking.</a:t>
            </a:r>
            <a:endParaRPr sz="1100"/>
          </a:p>
        </p:txBody>
      </p:sp>
      <p:sp>
        <p:nvSpPr>
          <p:cNvPr id="304" name="Google Shape;304;p27"/>
          <p:cNvSpPr/>
          <p:nvPr/>
        </p:nvSpPr>
        <p:spPr>
          <a:xfrm>
            <a:off x="480060" y="3799332"/>
            <a:ext cx="4011931" cy="288037"/>
          </a:xfrm>
          <a:prstGeom prst="roundRect">
            <a:avLst>
              <a:gd fmla="val 19048" name="adj"/>
            </a:avLst>
          </a:prstGeom>
          <a:solidFill>
            <a:srgbClr val="FFFFFF"/>
          </a:solidFill>
          <a:ln cap="flat" cmpd="sng" w="19050">
            <a:solidFill>
              <a:srgbClr val="EADFF2"/>
            </a:solidFill>
            <a:prstDash val="dash"/>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05" name="Google Shape;305;p27"/>
          <p:cNvSpPr txBox="1"/>
          <p:nvPr/>
        </p:nvSpPr>
        <p:spPr>
          <a:xfrm>
            <a:off x="4697730" y="1645920"/>
            <a:ext cx="4011931"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4.  The coordination of people, processes and projects inside an organisation.</a:t>
            </a:r>
            <a:endParaRPr sz="1100"/>
          </a:p>
        </p:txBody>
      </p:sp>
      <p:sp>
        <p:nvSpPr>
          <p:cNvPr id="306" name="Google Shape;306;p27"/>
          <p:cNvSpPr/>
          <p:nvPr/>
        </p:nvSpPr>
        <p:spPr>
          <a:xfrm>
            <a:off x="4697730" y="2043683"/>
            <a:ext cx="4011931" cy="288037"/>
          </a:xfrm>
          <a:prstGeom prst="roundRect">
            <a:avLst>
              <a:gd fmla="val 19048" name="adj"/>
            </a:avLst>
          </a:prstGeom>
          <a:solidFill>
            <a:srgbClr val="FFFFFF"/>
          </a:solidFill>
          <a:ln cap="flat" cmpd="sng" w="19050">
            <a:solidFill>
              <a:srgbClr val="EADFF2"/>
            </a:solidFill>
            <a:prstDash val="dash"/>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07" name="Google Shape;307;p27"/>
          <p:cNvSpPr txBox="1"/>
          <p:nvPr/>
        </p:nvSpPr>
        <p:spPr>
          <a:xfrm>
            <a:off x="4697730" y="2523743"/>
            <a:ext cx="4011931"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5.  The process of putting a plan, tool or system into practical use.</a:t>
            </a:r>
            <a:endParaRPr sz="1100"/>
          </a:p>
        </p:txBody>
      </p:sp>
      <p:sp>
        <p:nvSpPr>
          <p:cNvPr id="308" name="Google Shape;308;p27"/>
          <p:cNvSpPr/>
          <p:nvPr/>
        </p:nvSpPr>
        <p:spPr>
          <a:xfrm>
            <a:off x="4697730" y="2921508"/>
            <a:ext cx="4011931" cy="288037"/>
          </a:xfrm>
          <a:prstGeom prst="roundRect">
            <a:avLst>
              <a:gd fmla="val 19048" name="adj"/>
            </a:avLst>
          </a:prstGeom>
          <a:solidFill>
            <a:srgbClr val="FFFFFF"/>
          </a:solidFill>
          <a:ln cap="flat" cmpd="sng" w="19050">
            <a:solidFill>
              <a:srgbClr val="EADFF2"/>
            </a:solidFill>
            <a:prstDash val="dash"/>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09" name="Google Shape;309;p27"/>
          <p:cNvSpPr txBox="1"/>
          <p:nvPr/>
        </p:nvSpPr>
        <p:spPr>
          <a:xfrm>
            <a:off x="4697730" y="3401567"/>
            <a:ext cx="4011931" cy="1176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6.  A person checking, judging or improving automated output.</a:t>
            </a:r>
            <a:endParaRPr sz="1100"/>
          </a:p>
        </p:txBody>
      </p:sp>
      <p:sp>
        <p:nvSpPr>
          <p:cNvPr id="310" name="Google Shape;310;p27"/>
          <p:cNvSpPr/>
          <p:nvPr/>
        </p:nvSpPr>
        <p:spPr>
          <a:xfrm>
            <a:off x="4697730" y="3799332"/>
            <a:ext cx="4011931" cy="288037"/>
          </a:xfrm>
          <a:prstGeom prst="roundRect">
            <a:avLst>
              <a:gd fmla="val 19048" name="adj"/>
            </a:avLst>
          </a:prstGeom>
          <a:solidFill>
            <a:srgbClr val="FFFFFF"/>
          </a:solidFill>
          <a:ln cap="flat" cmpd="sng" w="19050">
            <a:solidFill>
              <a:srgbClr val="EADFF2"/>
            </a:solidFill>
            <a:prstDash val="dash"/>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11" name="Google Shape;311;p27"/>
          <p:cNvSpPr/>
          <p:nvPr/>
        </p:nvSpPr>
        <p:spPr>
          <a:xfrm>
            <a:off x="2993516" y="4560569"/>
            <a:ext cx="3154682" cy="315469"/>
          </a:xfrm>
          <a:prstGeom prst="roundRect">
            <a:avLst>
              <a:gd fmla="val 50000" name="adj"/>
            </a:avLst>
          </a:prstGeom>
          <a:solidFill>
            <a:srgbClr val="F47C6D"/>
          </a:solidFill>
          <a:ln>
            <a:noFill/>
          </a:ln>
          <a:effectLst>
            <a:outerShdw blurRad="76200" rotWithShape="0" dir="5400000" dist="25400">
              <a:srgbClr val="32184F">
                <a:alpha val="25098"/>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12" name="Google Shape;312;p27"/>
          <p:cNvSpPr txBox="1"/>
          <p:nvPr/>
        </p:nvSpPr>
        <p:spPr>
          <a:xfrm>
            <a:off x="2993516" y="4644634"/>
            <a:ext cx="3154682" cy="14734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900"/>
              <a:buFont typeface="Calibri"/>
              <a:buNone/>
            </a:pPr>
            <a:r>
              <a:rPr b="1" i="0" lang="en" sz="900" u="none" cap="none" strike="noStrike">
                <a:solidFill>
                  <a:srgbClr val="FFFFFF"/>
                </a:solidFill>
                <a:latin typeface="Calibri"/>
                <a:ea typeface="Calibri"/>
                <a:cs typeface="Calibri"/>
                <a:sym typeface="Calibri"/>
              </a:rPr>
              <a:t>REVEAL MATCH 1  ▶</a:t>
            </a:r>
            <a:endParaRPr sz="1100"/>
          </a:p>
        </p:txBody>
      </p:sp>
      <p:sp>
        <p:nvSpPr>
          <p:cNvPr id="313" name="Google Shape;313;p27"/>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13</a:t>
            </a:r>
            <a:endParaRPr sz="11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28"/>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319" name="Google Shape;319;p28"/>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320" name="Google Shape;320;p28"/>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VOCABULARY — EXERCISE 1</a:t>
            </a:r>
            <a:endParaRPr sz="1100"/>
          </a:p>
        </p:txBody>
      </p:sp>
      <p:sp>
        <p:nvSpPr>
          <p:cNvPr id="321" name="Google Shape;321;p28"/>
          <p:cNvSpPr txBox="1"/>
          <p:nvPr/>
        </p:nvSpPr>
        <p:spPr>
          <a:xfrm>
            <a:off x="1028699" y="514350"/>
            <a:ext cx="7084316" cy="2095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Cambria"/>
              <a:buNone/>
            </a:pPr>
            <a:r>
              <a:rPr b="1" i="0" lang="en" sz="1400" u="none" cap="none" strike="noStrike">
                <a:solidFill>
                  <a:srgbClr val="FFFFFF"/>
                </a:solidFill>
                <a:latin typeface="Cambria"/>
                <a:ea typeface="Cambria"/>
                <a:cs typeface="Cambria"/>
                <a:sym typeface="Cambria"/>
              </a:rPr>
              <a:t>Match the Words to the Definitions — Match 1 of 6</a:t>
            </a:r>
            <a:endParaRPr sz="1100"/>
          </a:p>
        </p:txBody>
      </p:sp>
      <p:sp>
        <p:nvSpPr>
          <p:cNvPr id="322" name="Google Shape;322;p28"/>
          <p:cNvSpPr/>
          <p:nvPr/>
        </p:nvSpPr>
        <p:spPr>
          <a:xfrm>
            <a:off x="480060" y="1062989"/>
            <a:ext cx="1248156"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23" name="Google Shape;323;p28"/>
          <p:cNvSpPr txBox="1"/>
          <p:nvPr/>
        </p:nvSpPr>
        <p:spPr>
          <a:xfrm>
            <a:off x="480060" y="1148748"/>
            <a:ext cx="1248156"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implementation</a:t>
            </a:r>
            <a:endParaRPr sz="1100"/>
          </a:p>
        </p:txBody>
      </p:sp>
      <p:sp>
        <p:nvSpPr>
          <p:cNvPr id="324" name="Google Shape;324;p28"/>
          <p:cNvSpPr/>
          <p:nvPr/>
        </p:nvSpPr>
        <p:spPr>
          <a:xfrm>
            <a:off x="1824228" y="1062989"/>
            <a:ext cx="111099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25" name="Google Shape;325;p28"/>
          <p:cNvSpPr txBox="1"/>
          <p:nvPr/>
        </p:nvSpPr>
        <p:spPr>
          <a:xfrm>
            <a:off x="1824228" y="1148748"/>
            <a:ext cx="111099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human review</a:t>
            </a:r>
            <a:endParaRPr sz="1100"/>
          </a:p>
        </p:txBody>
      </p:sp>
      <p:sp>
        <p:nvSpPr>
          <p:cNvPr id="326" name="Google Shape;326;p28"/>
          <p:cNvSpPr/>
          <p:nvPr/>
        </p:nvSpPr>
        <p:spPr>
          <a:xfrm>
            <a:off x="3031235" y="1062989"/>
            <a:ext cx="76809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27" name="Google Shape;327;p28"/>
          <p:cNvSpPr txBox="1"/>
          <p:nvPr/>
        </p:nvSpPr>
        <p:spPr>
          <a:xfrm>
            <a:off x="3031235" y="1148748"/>
            <a:ext cx="76809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rapport</a:t>
            </a:r>
            <a:endParaRPr sz="1100"/>
          </a:p>
        </p:txBody>
      </p:sp>
      <p:sp>
        <p:nvSpPr>
          <p:cNvPr id="328" name="Google Shape;328;p28"/>
          <p:cNvSpPr/>
          <p:nvPr/>
        </p:nvSpPr>
        <p:spPr>
          <a:xfrm>
            <a:off x="3895343" y="1062989"/>
            <a:ext cx="172821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29" name="Google Shape;329;p28"/>
          <p:cNvSpPr txBox="1"/>
          <p:nvPr/>
        </p:nvSpPr>
        <p:spPr>
          <a:xfrm>
            <a:off x="3895343" y="1148748"/>
            <a:ext cx="172821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operations management</a:t>
            </a:r>
            <a:endParaRPr sz="1100"/>
          </a:p>
        </p:txBody>
      </p:sp>
      <p:sp>
        <p:nvSpPr>
          <p:cNvPr id="330" name="Google Shape;330;p28"/>
          <p:cNvSpPr/>
          <p:nvPr/>
        </p:nvSpPr>
        <p:spPr>
          <a:xfrm>
            <a:off x="5719571" y="1062989"/>
            <a:ext cx="111099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31" name="Google Shape;331;p28"/>
          <p:cNvSpPr txBox="1"/>
          <p:nvPr/>
        </p:nvSpPr>
        <p:spPr>
          <a:xfrm>
            <a:off x="5719571" y="1148748"/>
            <a:ext cx="111099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transferable</a:t>
            </a:r>
            <a:endParaRPr sz="1100"/>
          </a:p>
        </p:txBody>
      </p:sp>
      <p:sp>
        <p:nvSpPr>
          <p:cNvPr id="332" name="Google Shape;332;p28"/>
          <p:cNvSpPr/>
          <p:nvPr/>
        </p:nvSpPr>
        <p:spPr>
          <a:xfrm>
            <a:off x="6926580" y="1062989"/>
            <a:ext cx="117957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33" name="Google Shape;333;p28"/>
          <p:cNvSpPr txBox="1"/>
          <p:nvPr/>
        </p:nvSpPr>
        <p:spPr>
          <a:xfrm>
            <a:off x="6926580" y="1148748"/>
            <a:ext cx="117957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routine tasks</a:t>
            </a:r>
            <a:endParaRPr sz="1100"/>
          </a:p>
        </p:txBody>
      </p:sp>
      <p:sp>
        <p:nvSpPr>
          <p:cNvPr id="334" name="Google Shape;334;p28"/>
          <p:cNvSpPr txBox="1"/>
          <p:nvPr/>
        </p:nvSpPr>
        <p:spPr>
          <a:xfrm>
            <a:off x="480059" y="1645920"/>
            <a:ext cx="4011931"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1.  Able to be used in different jobs, roles or situations.</a:t>
            </a:r>
            <a:endParaRPr sz="1100"/>
          </a:p>
        </p:txBody>
      </p:sp>
      <p:sp>
        <p:nvSpPr>
          <p:cNvPr id="335" name="Google Shape;335;p28"/>
          <p:cNvSpPr/>
          <p:nvPr/>
        </p:nvSpPr>
        <p:spPr>
          <a:xfrm>
            <a:off x="480060" y="2043683"/>
            <a:ext cx="4011931" cy="288037"/>
          </a:xfrm>
          <a:prstGeom prst="roundRect">
            <a:avLst>
              <a:gd fmla="val 19048"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36" name="Google Shape;336;p28"/>
          <p:cNvSpPr txBox="1"/>
          <p:nvPr/>
        </p:nvSpPr>
        <p:spPr>
          <a:xfrm>
            <a:off x="480059" y="2128877"/>
            <a:ext cx="4011931" cy="117649"/>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transferable</a:t>
            </a:r>
            <a:endParaRPr sz="1100"/>
          </a:p>
        </p:txBody>
      </p:sp>
      <p:sp>
        <p:nvSpPr>
          <p:cNvPr id="337" name="Google Shape;337;p28"/>
          <p:cNvSpPr txBox="1"/>
          <p:nvPr/>
        </p:nvSpPr>
        <p:spPr>
          <a:xfrm>
            <a:off x="480059" y="2523743"/>
            <a:ext cx="4011931"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2.  A positive relationship based on trust and understanding.</a:t>
            </a:r>
            <a:endParaRPr sz="1100"/>
          </a:p>
        </p:txBody>
      </p:sp>
      <p:sp>
        <p:nvSpPr>
          <p:cNvPr id="338" name="Google Shape;338;p28"/>
          <p:cNvSpPr/>
          <p:nvPr/>
        </p:nvSpPr>
        <p:spPr>
          <a:xfrm>
            <a:off x="480060" y="2921508"/>
            <a:ext cx="4011931" cy="288037"/>
          </a:xfrm>
          <a:prstGeom prst="roundRect">
            <a:avLst>
              <a:gd fmla="val 19048" name="adj"/>
            </a:avLst>
          </a:prstGeom>
          <a:solidFill>
            <a:srgbClr val="FFFFFF"/>
          </a:solidFill>
          <a:ln cap="flat" cmpd="sng" w="19050">
            <a:solidFill>
              <a:srgbClr val="EADFF2"/>
            </a:solidFill>
            <a:prstDash val="dash"/>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39" name="Google Shape;339;p28"/>
          <p:cNvSpPr txBox="1"/>
          <p:nvPr/>
        </p:nvSpPr>
        <p:spPr>
          <a:xfrm>
            <a:off x="480059" y="3401567"/>
            <a:ext cx="4011931" cy="1176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3.  Regular or repeated jobs that do not require much new thinking.</a:t>
            </a:r>
            <a:endParaRPr sz="1100"/>
          </a:p>
        </p:txBody>
      </p:sp>
      <p:sp>
        <p:nvSpPr>
          <p:cNvPr id="340" name="Google Shape;340;p28"/>
          <p:cNvSpPr/>
          <p:nvPr/>
        </p:nvSpPr>
        <p:spPr>
          <a:xfrm>
            <a:off x="480060" y="3799332"/>
            <a:ext cx="4011931" cy="288037"/>
          </a:xfrm>
          <a:prstGeom prst="roundRect">
            <a:avLst>
              <a:gd fmla="val 19048" name="adj"/>
            </a:avLst>
          </a:prstGeom>
          <a:solidFill>
            <a:srgbClr val="FFFFFF"/>
          </a:solidFill>
          <a:ln cap="flat" cmpd="sng" w="19050">
            <a:solidFill>
              <a:srgbClr val="EADFF2"/>
            </a:solidFill>
            <a:prstDash val="dash"/>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41" name="Google Shape;341;p28"/>
          <p:cNvSpPr txBox="1"/>
          <p:nvPr/>
        </p:nvSpPr>
        <p:spPr>
          <a:xfrm>
            <a:off x="4697730" y="1645920"/>
            <a:ext cx="4011931"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4.  The coordination of people, processes and projects inside an organisation.</a:t>
            </a:r>
            <a:endParaRPr sz="1100"/>
          </a:p>
        </p:txBody>
      </p:sp>
      <p:sp>
        <p:nvSpPr>
          <p:cNvPr id="342" name="Google Shape;342;p28"/>
          <p:cNvSpPr/>
          <p:nvPr/>
        </p:nvSpPr>
        <p:spPr>
          <a:xfrm>
            <a:off x="4697730" y="2043683"/>
            <a:ext cx="4011931" cy="288037"/>
          </a:xfrm>
          <a:prstGeom prst="roundRect">
            <a:avLst>
              <a:gd fmla="val 19048" name="adj"/>
            </a:avLst>
          </a:prstGeom>
          <a:solidFill>
            <a:srgbClr val="FFFFFF"/>
          </a:solidFill>
          <a:ln cap="flat" cmpd="sng" w="19050">
            <a:solidFill>
              <a:srgbClr val="EADFF2"/>
            </a:solidFill>
            <a:prstDash val="dash"/>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43" name="Google Shape;343;p28"/>
          <p:cNvSpPr txBox="1"/>
          <p:nvPr/>
        </p:nvSpPr>
        <p:spPr>
          <a:xfrm>
            <a:off x="4697730" y="2523743"/>
            <a:ext cx="4011931"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5.  The process of putting a plan, tool or system into practical use.</a:t>
            </a:r>
            <a:endParaRPr sz="1100"/>
          </a:p>
        </p:txBody>
      </p:sp>
      <p:sp>
        <p:nvSpPr>
          <p:cNvPr id="344" name="Google Shape;344;p28"/>
          <p:cNvSpPr/>
          <p:nvPr/>
        </p:nvSpPr>
        <p:spPr>
          <a:xfrm>
            <a:off x="4697730" y="2921508"/>
            <a:ext cx="4011931" cy="288037"/>
          </a:xfrm>
          <a:prstGeom prst="roundRect">
            <a:avLst>
              <a:gd fmla="val 19048" name="adj"/>
            </a:avLst>
          </a:prstGeom>
          <a:solidFill>
            <a:srgbClr val="FFFFFF"/>
          </a:solidFill>
          <a:ln cap="flat" cmpd="sng" w="19050">
            <a:solidFill>
              <a:srgbClr val="EADFF2"/>
            </a:solidFill>
            <a:prstDash val="dash"/>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45" name="Google Shape;345;p28"/>
          <p:cNvSpPr txBox="1"/>
          <p:nvPr/>
        </p:nvSpPr>
        <p:spPr>
          <a:xfrm>
            <a:off x="4697730" y="3401567"/>
            <a:ext cx="4011931" cy="1176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6.  A person checking, judging or improving automated output.</a:t>
            </a:r>
            <a:endParaRPr sz="1100"/>
          </a:p>
        </p:txBody>
      </p:sp>
      <p:sp>
        <p:nvSpPr>
          <p:cNvPr id="346" name="Google Shape;346;p28"/>
          <p:cNvSpPr/>
          <p:nvPr/>
        </p:nvSpPr>
        <p:spPr>
          <a:xfrm>
            <a:off x="4697730" y="3799332"/>
            <a:ext cx="4011931" cy="288037"/>
          </a:xfrm>
          <a:prstGeom prst="roundRect">
            <a:avLst>
              <a:gd fmla="val 19048" name="adj"/>
            </a:avLst>
          </a:prstGeom>
          <a:solidFill>
            <a:srgbClr val="FFFFFF"/>
          </a:solidFill>
          <a:ln cap="flat" cmpd="sng" w="19050">
            <a:solidFill>
              <a:srgbClr val="EADFF2"/>
            </a:solidFill>
            <a:prstDash val="dash"/>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47" name="Google Shape;347;p28"/>
          <p:cNvSpPr/>
          <p:nvPr/>
        </p:nvSpPr>
        <p:spPr>
          <a:xfrm>
            <a:off x="2993516" y="4560569"/>
            <a:ext cx="3154682" cy="315469"/>
          </a:xfrm>
          <a:prstGeom prst="roundRect">
            <a:avLst>
              <a:gd fmla="val 50000" name="adj"/>
            </a:avLst>
          </a:prstGeom>
          <a:solidFill>
            <a:srgbClr val="F47C6D"/>
          </a:solidFill>
          <a:ln>
            <a:noFill/>
          </a:ln>
          <a:effectLst>
            <a:outerShdw blurRad="76200" rotWithShape="0" dir="5400000" dist="25400">
              <a:srgbClr val="32184F">
                <a:alpha val="25098"/>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48" name="Google Shape;348;p28"/>
          <p:cNvSpPr txBox="1"/>
          <p:nvPr/>
        </p:nvSpPr>
        <p:spPr>
          <a:xfrm>
            <a:off x="2993516" y="4644634"/>
            <a:ext cx="3154682" cy="14734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900"/>
              <a:buFont typeface="Calibri"/>
              <a:buNone/>
            </a:pPr>
            <a:r>
              <a:rPr b="1" i="0" lang="en" sz="900" u="none" cap="none" strike="noStrike">
                <a:solidFill>
                  <a:srgbClr val="FFFFFF"/>
                </a:solidFill>
                <a:latin typeface="Calibri"/>
                <a:ea typeface="Calibri"/>
                <a:cs typeface="Calibri"/>
                <a:sym typeface="Calibri"/>
              </a:rPr>
              <a:t>REVEAL MATCH 2  ▶</a:t>
            </a:r>
            <a:endParaRPr sz="1100"/>
          </a:p>
        </p:txBody>
      </p:sp>
      <p:sp>
        <p:nvSpPr>
          <p:cNvPr id="349" name="Google Shape;349;p28"/>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14</a:t>
            </a:r>
            <a:endParaRPr sz="11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29"/>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355" name="Google Shape;355;p29"/>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356" name="Google Shape;356;p29"/>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VOCABULARY — EXERCISE 1</a:t>
            </a:r>
            <a:endParaRPr sz="1100"/>
          </a:p>
        </p:txBody>
      </p:sp>
      <p:sp>
        <p:nvSpPr>
          <p:cNvPr id="357" name="Google Shape;357;p29"/>
          <p:cNvSpPr txBox="1"/>
          <p:nvPr/>
        </p:nvSpPr>
        <p:spPr>
          <a:xfrm>
            <a:off x="1028699" y="514350"/>
            <a:ext cx="7084316" cy="2095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Cambria"/>
              <a:buNone/>
            </a:pPr>
            <a:r>
              <a:rPr b="1" i="0" lang="en" sz="1400" u="none" cap="none" strike="noStrike">
                <a:solidFill>
                  <a:srgbClr val="FFFFFF"/>
                </a:solidFill>
                <a:latin typeface="Cambria"/>
                <a:ea typeface="Cambria"/>
                <a:cs typeface="Cambria"/>
                <a:sym typeface="Cambria"/>
              </a:rPr>
              <a:t>Match the Words to the Definitions — Match 2 of 6</a:t>
            </a:r>
            <a:endParaRPr sz="1100"/>
          </a:p>
        </p:txBody>
      </p:sp>
      <p:sp>
        <p:nvSpPr>
          <p:cNvPr id="358" name="Google Shape;358;p29"/>
          <p:cNvSpPr/>
          <p:nvPr/>
        </p:nvSpPr>
        <p:spPr>
          <a:xfrm>
            <a:off x="480060" y="1062989"/>
            <a:ext cx="1248156"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59" name="Google Shape;359;p29"/>
          <p:cNvSpPr txBox="1"/>
          <p:nvPr/>
        </p:nvSpPr>
        <p:spPr>
          <a:xfrm>
            <a:off x="480060" y="1148748"/>
            <a:ext cx="1248156"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implementation</a:t>
            </a:r>
            <a:endParaRPr sz="1100"/>
          </a:p>
        </p:txBody>
      </p:sp>
      <p:sp>
        <p:nvSpPr>
          <p:cNvPr id="360" name="Google Shape;360;p29"/>
          <p:cNvSpPr/>
          <p:nvPr/>
        </p:nvSpPr>
        <p:spPr>
          <a:xfrm>
            <a:off x="1824228" y="1062989"/>
            <a:ext cx="111099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61" name="Google Shape;361;p29"/>
          <p:cNvSpPr txBox="1"/>
          <p:nvPr/>
        </p:nvSpPr>
        <p:spPr>
          <a:xfrm>
            <a:off x="1824228" y="1148748"/>
            <a:ext cx="111099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human review</a:t>
            </a:r>
            <a:endParaRPr sz="1100"/>
          </a:p>
        </p:txBody>
      </p:sp>
      <p:sp>
        <p:nvSpPr>
          <p:cNvPr id="362" name="Google Shape;362;p29"/>
          <p:cNvSpPr/>
          <p:nvPr/>
        </p:nvSpPr>
        <p:spPr>
          <a:xfrm>
            <a:off x="3031235" y="1062989"/>
            <a:ext cx="76809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63" name="Google Shape;363;p29"/>
          <p:cNvSpPr txBox="1"/>
          <p:nvPr/>
        </p:nvSpPr>
        <p:spPr>
          <a:xfrm>
            <a:off x="3031235" y="1148748"/>
            <a:ext cx="76809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rapport</a:t>
            </a:r>
            <a:endParaRPr sz="1100"/>
          </a:p>
        </p:txBody>
      </p:sp>
      <p:sp>
        <p:nvSpPr>
          <p:cNvPr id="364" name="Google Shape;364;p29"/>
          <p:cNvSpPr/>
          <p:nvPr/>
        </p:nvSpPr>
        <p:spPr>
          <a:xfrm>
            <a:off x="3895343" y="1062989"/>
            <a:ext cx="172821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65" name="Google Shape;365;p29"/>
          <p:cNvSpPr txBox="1"/>
          <p:nvPr/>
        </p:nvSpPr>
        <p:spPr>
          <a:xfrm>
            <a:off x="3895343" y="1148748"/>
            <a:ext cx="172821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operations management</a:t>
            </a:r>
            <a:endParaRPr sz="1100"/>
          </a:p>
        </p:txBody>
      </p:sp>
      <p:sp>
        <p:nvSpPr>
          <p:cNvPr id="366" name="Google Shape;366;p29"/>
          <p:cNvSpPr/>
          <p:nvPr/>
        </p:nvSpPr>
        <p:spPr>
          <a:xfrm>
            <a:off x="5719571" y="1062989"/>
            <a:ext cx="111099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67" name="Google Shape;367;p29"/>
          <p:cNvSpPr txBox="1"/>
          <p:nvPr/>
        </p:nvSpPr>
        <p:spPr>
          <a:xfrm>
            <a:off x="5719571" y="1148748"/>
            <a:ext cx="111099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transferable</a:t>
            </a:r>
            <a:endParaRPr sz="1100"/>
          </a:p>
        </p:txBody>
      </p:sp>
      <p:sp>
        <p:nvSpPr>
          <p:cNvPr id="368" name="Google Shape;368;p29"/>
          <p:cNvSpPr/>
          <p:nvPr/>
        </p:nvSpPr>
        <p:spPr>
          <a:xfrm>
            <a:off x="6926580" y="1062989"/>
            <a:ext cx="117957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69" name="Google Shape;369;p29"/>
          <p:cNvSpPr txBox="1"/>
          <p:nvPr/>
        </p:nvSpPr>
        <p:spPr>
          <a:xfrm>
            <a:off x="6926580" y="1148748"/>
            <a:ext cx="117957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routine tasks</a:t>
            </a:r>
            <a:endParaRPr sz="1100"/>
          </a:p>
        </p:txBody>
      </p:sp>
      <p:sp>
        <p:nvSpPr>
          <p:cNvPr id="370" name="Google Shape;370;p29"/>
          <p:cNvSpPr txBox="1"/>
          <p:nvPr/>
        </p:nvSpPr>
        <p:spPr>
          <a:xfrm>
            <a:off x="480059" y="1645920"/>
            <a:ext cx="4011931"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1.  Able to be used in different jobs, roles or situations.</a:t>
            </a:r>
            <a:endParaRPr sz="1100"/>
          </a:p>
        </p:txBody>
      </p:sp>
      <p:sp>
        <p:nvSpPr>
          <p:cNvPr id="371" name="Google Shape;371;p29"/>
          <p:cNvSpPr/>
          <p:nvPr/>
        </p:nvSpPr>
        <p:spPr>
          <a:xfrm>
            <a:off x="480060" y="2043683"/>
            <a:ext cx="4011931" cy="288037"/>
          </a:xfrm>
          <a:prstGeom prst="roundRect">
            <a:avLst>
              <a:gd fmla="val 19048"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72" name="Google Shape;372;p29"/>
          <p:cNvSpPr txBox="1"/>
          <p:nvPr/>
        </p:nvSpPr>
        <p:spPr>
          <a:xfrm>
            <a:off x="480059" y="2128877"/>
            <a:ext cx="4011931" cy="117649"/>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transferable</a:t>
            </a:r>
            <a:endParaRPr sz="1100"/>
          </a:p>
        </p:txBody>
      </p:sp>
      <p:sp>
        <p:nvSpPr>
          <p:cNvPr id="373" name="Google Shape;373;p29"/>
          <p:cNvSpPr txBox="1"/>
          <p:nvPr/>
        </p:nvSpPr>
        <p:spPr>
          <a:xfrm>
            <a:off x="480059" y="2523743"/>
            <a:ext cx="4011931"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2.  A positive relationship based on trust and understanding.</a:t>
            </a:r>
            <a:endParaRPr sz="1100"/>
          </a:p>
        </p:txBody>
      </p:sp>
      <p:sp>
        <p:nvSpPr>
          <p:cNvPr id="374" name="Google Shape;374;p29"/>
          <p:cNvSpPr/>
          <p:nvPr/>
        </p:nvSpPr>
        <p:spPr>
          <a:xfrm>
            <a:off x="480060" y="2921508"/>
            <a:ext cx="4011931" cy="288037"/>
          </a:xfrm>
          <a:prstGeom prst="roundRect">
            <a:avLst>
              <a:gd fmla="val 19048"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75" name="Google Shape;375;p29"/>
          <p:cNvSpPr txBox="1"/>
          <p:nvPr/>
        </p:nvSpPr>
        <p:spPr>
          <a:xfrm>
            <a:off x="480059" y="3006701"/>
            <a:ext cx="4011931" cy="117649"/>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rapport</a:t>
            </a:r>
            <a:endParaRPr sz="1100"/>
          </a:p>
        </p:txBody>
      </p:sp>
      <p:sp>
        <p:nvSpPr>
          <p:cNvPr id="376" name="Google Shape;376;p29"/>
          <p:cNvSpPr txBox="1"/>
          <p:nvPr/>
        </p:nvSpPr>
        <p:spPr>
          <a:xfrm>
            <a:off x="480059" y="3401567"/>
            <a:ext cx="4011931" cy="1176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3.  Regular or repeated jobs that do not require much new thinking.</a:t>
            </a:r>
            <a:endParaRPr sz="1100"/>
          </a:p>
        </p:txBody>
      </p:sp>
      <p:sp>
        <p:nvSpPr>
          <p:cNvPr id="377" name="Google Shape;377;p29"/>
          <p:cNvSpPr/>
          <p:nvPr/>
        </p:nvSpPr>
        <p:spPr>
          <a:xfrm>
            <a:off x="480060" y="3799332"/>
            <a:ext cx="4011931" cy="288037"/>
          </a:xfrm>
          <a:prstGeom prst="roundRect">
            <a:avLst>
              <a:gd fmla="val 19048" name="adj"/>
            </a:avLst>
          </a:prstGeom>
          <a:solidFill>
            <a:srgbClr val="FFFFFF"/>
          </a:solidFill>
          <a:ln cap="flat" cmpd="sng" w="19050">
            <a:solidFill>
              <a:srgbClr val="EADFF2"/>
            </a:solidFill>
            <a:prstDash val="dash"/>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78" name="Google Shape;378;p29"/>
          <p:cNvSpPr txBox="1"/>
          <p:nvPr/>
        </p:nvSpPr>
        <p:spPr>
          <a:xfrm>
            <a:off x="4697730" y="1645920"/>
            <a:ext cx="4011931"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4.  The coordination of people, processes and projects inside an organisation.</a:t>
            </a:r>
            <a:endParaRPr sz="1100"/>
          </a:p>
        </p:txBody>
      </p:sp>
      <p:sp>
        <p:nvSpPr>
          <p:cNvPr id="379" name="Google Shape;379;p29"/>
          <p:cNvSpPr/>
          <p:nvPr/>
        </p:nvSpPr>
        <p:spPr>
          <a:xfrm>
            <a:off x="4697730" y="2043683"/>
            <a:ext cx="4011931" cy="288037"/>
          </a:xfrm>
          <a:prstGeom prst="roundRect">
            <a:avLst>
              <a:gd fmla="val 19048" name="adj"/>
            </a:avLst>
          </a:prstGeom>
          <a:solidFill>
            <a:srgbClr val="FFFFFF"/>
          </a:solidFill>
          <a:ln cap="flat" cmpd="sng" w="19050">
            <a:solidFill>
              <a:srgbClr val="EADFF2"/>
            </a:solidFill>
            <a:prstDash val="dash"/>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80" name="Google Shape;380;p29"/>
          <p:cNvSpPr txBox="1"/>
          <p:nvPr/>
        </p:nvSpPr>
        <p:spPr>
          <a:xfrm>
            <a:off x="4697730" y="2523743"/>
            <a:ext cx="4011931"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5.  The process of putting a plan, tool or system into practical use.</a:t>
            </a:r>
            <a:endParaRPr sz="1100"/>
          </a:p>
        </p:txBody>
      </p:sp>
      <p:sp>
        <p:nvSpPr>
          <p:cNvPr id="381" name="Google Shape;381;p29"/>
          <p:cNvSpPr/>
          <p:nvPr/>
        </p:nvSpPr>
        <p:spPr>
          <a:xfrm>
            <a:off x="4697730" y="2921508"/>
            <a:ext cx="4011931" cy="288037"/>
          </a:xfrm>
          <a:prstGeom prst="roundRect">
            <a:avLst>
              <a:gd fmla="val 19048" name="adj"/>
            </a:avLst>
          </a:prstGeom>
          <a:solidFill>
            <a:srgbClr val="FFFFFF"/>
          </a:solidFill>
          <a:ln cap="flat" cmpd="sng" w="19050">
            <a:solidFill>
              <a:srgbClr val="EADFF2"/>
            </a:solidFill>
            <a:prstDash val="dash"/>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82" name="Google Shape;382;p29"/>
          <p:cNvSpPr txBox="1"/>
          <p:nvPr/>
        </p:nvSpPr>
        <p:spPr>
          <a:xfrm>
            <a:off x="4697730" y="3401567"/>
            <a:ext cx="4011931" cy="1176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6.  A person checking, judging or improving automated output.</a:t>
            </a:r>
            <a:endParaRPr sz="1100"/>
          </a:p>
        </p:txBody>
      </p:sp>
      <p:sp>
        <p:nvSpPr>
          <p:cNvPr id="383" name="Google Shape;383;p29"/>
          <p:cNvSpPr/>
          <p:nvPr/>
        </p:nvSpPr>
        <p:spPr>
          <a:xfrm>
            <a:off x="4697730" y="3799332"/>
            <a:ext cx="4011931" cy="288037"/>
          </a:xfrm>
          <a:prstGeom prst="roundRect">
            <a:avLst>
              <a:gd fmla="val 19048" name="adj"/>
            </a:avLst>
          </a:prstGeom>
          <a:solidFill>
            <a:srgbClr val="FFFFFF"/>
          </a:solidFill>
          <a:ln cap="flat" cmpd="sng" w="19050">
            <a:solidFill>
              <a:srgbClr val="EADFF2"/>
            </a:solidFill>
            <a:prstDash val="dash"/>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84" name="Google Shape;384;p29"/>
          <p:cNvSpPr/>
          <p:nvPr/>
        </p:nvSpPr>
        <p:spPr>
          <a:xfrm>
            <a:off x="2993516" y="4560569"/>
            <a:ext cx="3154682" cy="315469"/>
          </a:xfrm>
          <a:prstGeom prst="roundRect">
            <a:avLst>
              <a:gd fmla="val 50000" name="adj"/>
            </a:avLst>
          </a:prstGeom>
          <a:solidFill>
            <a:srgbClr val="F47C6D"/>
          </a:solidFill>
          <a:ln>
            <a:noFill/>
          </a:ln>
          <a:effectLst>
            <a:outerShdw blurRad="76200" rotWithShape="0" dir="5400000" dist="25400">
              <a:srgbClr val="32184F">
                <a:alpha val="25098"/>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85" name="Google Shape;385;p29"/>
          <p:cNvSpPr txBox="1"/>
          <p:nvPr/>
        </p:nvSpPr>
        <p:spPr>
          <a:xfrm>
            <a:off x="2993516" y="4644634"/>
            <a:ext cx="3154682" cy="14734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900"/>
              <a:buFont typeface="Calibri"/>
              <a:buNone/>
            </a:pPr>
            <a:r>
              <a:rPr b="1" i="0" lang="en" sz="900" u="none" cap="none" strike="noStrike">
                <a:solidFill>
                  <a:srgbClr val="FFFFFF"/>
                </a:solidFill>
                <a:latin typeface="Calibri"/>
                <a:ea typeface="Calibri"/>
                <a:cs typeface="Calibri"/>
                <a:sym typeface="Calibri"/>
              </a:rPr>
              <a:t>REVEAL MATCH 3  ▶</a:t>
            </a:r>
            <a:endParaRPr sz="1100"/>
          </a:p>
        </p:txBody>
      </p:sp>
      <p:sp>
        <p:nvSpPr>
          <p:cNvPr id="386" name="Google Shape;386;p29"/>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15</a:t>
            </a:r>
            <a:endParaRPr sz="11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30"/>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392" name="Google Shape;392;p30"/>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393" name="Google Shape;393;p30"/>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VOCABULARY — EXERCISE 1</a:t>
            </a:r>
            <a:endParaRPr sz="1100"/>
          </a:p>
        </p:txBody>
      </p:sp>
      <p:sp>
        <p:nvSpPr>
          <p:cNvPr id="394" name="Google Shape;394;p30"/>
          <p:cNvSpPr txBox="1"/>
          <p:nvPr/>
        </p:nvSpPr>
        <p:spPr>
          <a:xfrm>
            <a:off x="1028699" y="514350"/>
            <a:ext cx="7084316" cy="2095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Cambria"/>
              <a:buNone/>
            </a:pPr>
            <a:r>
              <a:rPr b="1" i="0" lang="en" sz="1400" u="none" cap="none" strike="noStrike">
                <a:solidFill>
                  <a:srgbClr val="FFFFFF"/>
                </a:solidFill>
                <a:latin typeface="Cambria"/>
                <a:ea typeface="Cambria"/>
                <a:cs typeface="Cambria"/>
                <a:sym typeface="Cambria"/>
              </a:rPr>
              <a:t>Match the Words to the Definitions — Match 3 of 6</a:t>
            </a:r>
            <a:endParaRPr sz="1100"/>
          </a:p>
        </p:txBody>
      </p:sp>
      <p:sp>
        <p:nvSpPr>
          <p:cNvPr id="395" name="Google Shape;395;p30"/>
          <p:cNvSpPr/>
          <p:nvPr/>
        </p:nvSpPr>
        <p:spPr>
          <a:xfrm>
            <a:off x="480060" y="1062989"/>
            <a:ext cx="1248156"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96" name="Google Shape;396;p30"/>
          <p:cNvSpPr txBox="1"/>
          <p:nvPr/>
        </p:nvSpPr>
        <p:spPr>
          <a:xfrm>
            <a:off x="480060" y="1148748"/>
            <a:ext cx="1248156"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implementation</a:t>
            </a:r>
            <a:endParaRPr sz="1100"/>
          </a:p>
        </p:txBody>
      </p:sp>
      <p:sp>
        <p:nvSpPr>
          <p:cNvPr id="397" name="Google Shape;397;p30"/>
          <p:cNvSpPr/>
          <p:nvPr/>
        </p:nvSpPr>
        <p:spPr>
          <a:xfrm>
            <a:off x="1824228" y="1062989"/>
            <a:ext cx="111099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398" name="Google Shape;398;p30"/>
          <p:cNvSpPr txBox="1"/>
          <p:nvPr/>
        </p:nvSpPr>
        <p:spPr>
          <a:xfrm>
            <a:off x="1824228" y="1148748"/>
            <a:ext cx="111099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human review</a:t>
            </a:r>
            <a:endParaRPr sz="1100"/>
          </a:p>
        </p:txBody>
      </p:sp>
      <p:sp>
        <p:nvSpPr>
          <p:cNvPr id="399" name="Google Shape;399;p30"/>
          <p:cNvSpPr/>
          <p:nvPr/>
        </p:nvSpPr>
        <p:spPr>
          <a:xfrm>
            <a:off x="3031235" y="1062989"/>
            <a:ext cx="76809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00" name="Google Shape;400;p30"/>
          <p:cNvSpPr txBox="1"/>
          <p:nvPr/>
        </p:nvSpPr>
        <p:spPr>
          <a:xfrm>
            <a:off x="3031235" y="1148748"/>
            <a:ext cx="76809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rapport</a:t>
            </a:r>
            <a:endParaRPr sz="1100"/>
          </a:p>
        </p:txBody>
      </p:sp>
      <p:sp>
        <p:nvSpPr>
          <p:cNvPr id="401" name="Google Shape;401;p30"/>
          <p:cNvSpPr/>
          <p:nvPr/>
        </p:nvSpPr>
        <p:spPr>
          <a:xfrm>
            <a:off x="3895343" y="1062989"/>
            <a:ext cx="172821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02" name="Google Shape;402;p30"/>
          <p:cNvSpPr txBox="1"/>
          <p:nvPr/>
        </p:nvSpPr>
        <p:spPr>
          <a:xfrm>
            <a:off x="3895343" y="1148748"/>
            <a:ext cx="172821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operations management</a:t>
            </a:r>
            <a:endParaRPr sz="1100"/>
          </a:p>
        </p:txBody>
      </p:sp>
      <p:sp>
        <p:nvSpPr>
          <p:cNvPr id="403" name="Google Shape;403;p30"/>
          <p:cNvSpPr/>
          <p:nvPr/>
        </p:nvSpPr>
        <p:spPr>
          <a:xfrm>
            <a:off x="5719571" y="1062989"/>
            <a:ext cx="111099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04" name="Google Shape;404;p30"/>
          <p:cNvSpPr txBox="1"/>
          <p:nvPr/>
        </p:nvSpPr>
        <p:spPr>
          <a:xfrm>
            <a:off x="5719571" y="1148748"/>
            <a:ext cx="111099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transferable</a:t>
            </a:r>
            <a:endParaRPr sz="1100"/>
          </a:p>
        </p:txBody>
      </p:sp>
      <p:sp>
        <p:nvSpPr>
          <p:cNvPr id="405" name="Google Shape;405;p30"/>
          <p:cNvSpPr/>
          <p:nvPr/>
        </p:nvSpPr>
        <p:spPr>
          <a:xfrm>
            <a:off x="6926580" y="1062989"/>
            <a:ext cx="117957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06" name="Google Shape;406;p30"/>
          <p:cNvSpPr txBox="1"/>
          <p:nvPr/>
        </p:nvSpPr>
        <p:spPr>
          <a:xfrm>
            <a:off x="6926580" y="1148748"/>
            <a:ext cx="117957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routine tasks</a:t>
            </a:r>
            <a:endParaRPr sz="1100"/>
          </a:p>
        </p:txBody>
      </p:sp>
      <p:sp>
        <p:nvSpPr>
          <p:cNvPr id="407" name="Google Shape;407;p30"/>
          <p:cNvSpPr txBox="1"/>
          <p:nvPr/>
        </p:nvSpPr>
        <p:spPr>
          <a:xfrm>
            <a:off x="480059" y="1645920"/>
            <a:ext cx="4011931"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1.  Able to be used in different jobs, roles or situations.</a:t>
            </a:r>
            <a:endParaRPr sz="1100"/>
          </a:p>
        </p:txBody>
      </p:sp>
      <p:sp>
        <p:nvSpPr>
          <p:cNvPr id="408" name="Google Shape;408;p30"/>
          <p:cNvSpPr/>
          <p:nvPr/>
        </p:nvSpPr>
        <p:spPr>
          <a:xfrm>
            <a:off x="480060" y="2043683"/>
            <a:ext cx="4011931" cy="288037"/>
          </a:xfrm>
          <a:prstGeom prst="roundRect">
            <a:avLst>
              <a:gd fmla="val 19048"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09" name="Google Shape;409;p30"/>
          <p:cNvSpPr txBox="1"/>
          <p:nvPr/>
        </p:nvSpPr>
        <p:spPr>
          <a:xfrm>
            <a:off x="480059" y="2128877"/>
            <a:ext cx="4011931" cy="117649"/>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transferable</a:t>
            </a:r>
            <a:endParaRPr sz="1100"/>
          </a:p>
        </p:txBody>
      </p:sp>
      <p:sp>
        <p:nvSpPr>
          <p:cNvPr id="410" name="Google Shape;410;p30"/>
          <p:cNvSpPr txBox="1"/>
          <p:nvPr/>
        </p:nvSpPr>
        <p:spPr>
          <a:xfrm>
            <a:off x="480059" y="2523743"/>
            <a:ext cx="4011931"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2.  A positive relationship based on trust and understanding.</a:t>
            </a:r>
            <a:endParaRPr sz="1100"/>
          </a:p>
        </p:txBody>
      </p:sp>
      <p:sp>
        <p:nvSpPr>
          <p:cNvPr id="411" name="Google Shape;411;p30"/>
          <p:cNvSpPr/>
          <p:nvPr/>
        </p:nvSpPr>
        <p:spPr>
          <a:xfrm>
            <a:off x="480060" y="2921508"/>
            <a:ext cx="4011931" cy="288037"/>
          </a:xfrm>
          <a:prstGeom prst="roundRect">
            <a:avLst>
              <a:gd fmla="val 19048"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12" name="Google Shape;412;p30"/>
          <p:cNvSpPr txBox="1"/>
          <p:nvPr/>
        </p:nvSpPr>
        <p:spPr>
          <a:xfrm>
            <a:off x="480059" y="3006701"/>
            <a:ext cx="4011931" cy="117649"/>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rapport</a:t>
            </a:r>
            <a:endParaRPr sz="1100"/>
          </a:p>
        </p:txBody>
      </p:sp>
      <p:sp>
        <p:nvSpPr>
          <p:cNvPr id="413" name="Google Shape;413;p30"/>
          <p:cNvSpPr txBox="1"/>
          <p:nvPr/>
        </p:nvSpPr>
        <p:spPr>
          <a:xfrm>
            <a:off x="480059" y="3401567"/>
            <a:ext cx="4011931" cy="1176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3.  Regular or repeated jobs that do not require much new thinking.</a:t>
            </a:r>
            <a:endParaRPr sz="1100"/>
          </a:p>
        </p:txBody>
      </p:sp>
      <p:sp>
        <p:nvSpPr>
          <p:cNvPr id="414" name="Google Shape;414;p30"/>
          <p:cNvSpPr/>
          <p:nvPr/>
        </p:nvSpPr>
        <p:spPr>
          <a:xfrm>
            <a:off x="480060" y="3799332"/>
            <a:ext cx="4011931" cy="288037"/>
          </a:xfrm>
          <a:prstGeom prst="roundRect">
            <a:avLst>
              <a:gd fmla="val 19048"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15" name="Google Shape;415;p30"/>
          <p:cNvSpPr txBox="1"/>
          <p:nvPr/>
        </p:nvSpPr>
        <p:spPr>
          <a:xfrm>
            <a:off x="480059" y="3884525"/>
            <a:ext cx="4011931" cy="11765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routine tasks</a:t>
            </a:r>
            <a:endParaRPr sz="1100"/>
          </a:p>
        </p:txBody>
      </p:sp>
      <p:sp>
        <p:nvSpPr>
          <p:cNvPr id="416" name="Google Shape;416;p30"/>
          <p:cNvSpPr txBox="1"/>
          <p:nvPr/>
        </p:nvSpPr>
        <p:spPr>
          <a:xfrm>
            <a:off x="4697730" y="1645920"/>
            <a:ext cx="4011931"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4.  The coordination of people, processes and projects inside an organisation.</a:t>
            </a:r>
            <a:endParaRPr sz="1100"/>
          </a:p>
        </p:txBody>
      </p:sp>
      <p:sp>
        <p:nvSpPr>
          <p:cNvPr id="417" name="Google Shape;417;p30"/>
          <p:cNvSpPr/>
          <p:nvPr/>
        </p:nvSpPr>
        <p:spPr>
          <a:xfrm>
            <a:off x="4697730" y="2043683"/>
            <a:ext cx="4011931" cy="288037"/>
          </a:xfrm>
          <a:prstGeom prst="roundRect">
            <a:avLst>
              <a:gd fmla="val 19048" name="adj"/>
            </a:avLst>
          </a:prstGeom>
          <a:solidFill>
            <a:srgbClr val="FFFFFF"/>
          </a:solidFill>
          <a:ln cap="flat" cmpd="sng" w="19050">
            <a:solidFill>
              <a:srgbClr val="EADFF2"/>
            </a:solidFill>
            <a:prstDash val="dash"/>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18" name="Google Shape;418;p30"/>
          <p:cNvSpPr txBox="1"/>
          <p:nvPr/>
        </p:nvSpPr>
        <p:spPr>
          <a:xfrm>
            <a:off x="4697730" y="2523743"/>
            <a:ext cx="4011931"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5.  The process of putting a plan, tool or system into practical use.</a:t>
            </a:r>
            <a:endParaRPr sz="1100"/>
          </a:p>
        </p:txBody>
      </p:sp>
      <p:sp>
        <p:nvSpPr>
          <p:cNvPr id="419" name="Google Shape;419;p30"/>
          <p:cNvSpPr/>
          <p:nvPr/>
        </p:nvSpPr>
        <p:spPr>
          <a:xfrm>
            <a:off x="4697730" y="2921508"/>
            <a:ext cx="4011931" cy="288037"/>
          </a:xfrm>
          <a:prstGeom prst="roundRect">
            <a:avLst>
              <a:gd fmla="val 19048" name="adj"/>
            </a:avLst>
          </a:prstGeom>
          <a:solidFill>
            <a:srgbClr val="FFFFFF"/>
          </a:solidFill>
          <a:ln cap="flat" cmpd="sng" w="19050">
            <a:solidFill>
              <a:srgbClr val="EADFF2"/>
            </a:solidFill>
            <a:prstDash val="dash"/>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20" name="Google Shape;420;p30"/>
          <p:cNvSpPr txBox="1"/>
          <p:nvPr/>
        </p:nvSpPr>
        <p:spPr>
          <a:xfrm>
            <a:off x="4697730" y="3401567"/>
            <a:ext cx="4011931" cy="1176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6.  A person checking, judging or improving automated output.</a:t>
            </a:r>
            <a:endParaRPr sz="1100"/>
          </a:p>
        </p:txBody>
      </p:sp>
      <p:sp>
        <p:nvSpPr>
          <p:cNvPr id="421" name="Google Shape;421;p30"/>
          <p:cNvSpPr/>
          <p:nvPr/>
        </p:nvSpPr>
        <p:spPr>
          <a:xfrm>
            <a:off x="4697730" y="3799332"/>
            <a:ext cx="4011931" cy="288037"/>
          </a:xfrm>
          <a:prstGeom prst="roundRect">
            <a:avLst>
              <a:gd fmla="val 19048" name="adj"/>
            </a:avLst>
          </a:prstGeom>
          <a:solidFill>
            <a:srgbClr val="FFFFFF"/>
          </a:solidFill>
          <a:ln cap="flat" cmpd="sng" w="19050">
            <a:solidFill>
              <a:srgbClr val="EADFF2"/>
            </a:solidFill>
            <a:prstDash val="dash"/>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22" name="Google Shape;422;p30"/>
          <p:cNvSpPr/>
          <p:nvPr/>
        </p:nvSpPr>
        <p:spPr>
          <a:xfrm>
            <a:off x="2993516" y="4560569"/>
            <a:ext cx="3154682" cy="315469"/>
          </a:xfrm>
          <a:prstGeom prst="roundRect">
            <a:avLst>
              <a:gd fmla="val 50000" name="adj"/>
            </a:avLst>
          </a:prstGeom>
          <a:solidFill>
            <a:srgbClr val="F47C6D"/>
          </a:solidFill>
          <a:ln>
            <a:noFill/>
          </a:ln>
          <a:effectLst>
            <a:outerShdw blurRad="76200" rotWithShape="0" dir="5400000" dist="25400">
              <a:srgbClr val="32184F">
                <a:alpha val="25098"/>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23" name="Google Shape;423;p30"/>
          <p:cNvSpPr txBox="1"/>
          <p:nvPr/>
        </p:nvSpPr>
        <p:spPr>
          <a:xfrm>
            <a:off x="2993516" y="4644634"/>
            <a:ext cx="3154682" cy="14734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900"/>
              <a:buFont typeface="Calibri"/>
              <a:buNone/>
            </a:pPr>
            <a:r>
              <a:rPr b="1" i="0" lang="en" sz="900" u="none" cap="none" strike="noStrike">
                <a:solidFill>
                  <a:srgbClr val="FFFFFF"/>
                </a:solidFill>
                <a:latin typeface="Calibri"/>
                <a:ea typeface="Calibri"/>
                <a:cs typeface="Calibri"/>
                <a:sym typeface="Calibri"/>
              </a:rPr>
              <a:t>REVEAL MATCH 4  ▶</a:t>
            </a:r>
            <a:endParaRPr sz="1100"/>
          </a:p>
        </p:txBody>
      </p:sp>
      <p:sp>
        <p:nvSpPr>
          <p:cNvPr id="424" name="Google Shape;424;p30"/>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16</a:t>
            </a:r>
            <a:endParaRPr sz="11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31"/>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430" name="Google Shape;430;p31"/>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431" name="Google Shape;431;p31"/>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VOCABULARY — EXERCISE 1</a:t>
            </a:r>
            <a:endParaRPr sz="1100"/>
          </a:p>
        </p:txBody>
      </p:sp>
      <p:sp>
        <p:nvSpPr>
          <p:cNvPr id="432" name="Google Shape;432;p31"/>
          <p:cNvSpPr txBox="1"/>
          <p:nvPr/>
        </p:nvSpPr>
        <p:spPr>
          <a:xfrm>
            <a:off x="1028699" y="514350"/>
            <a:ext cx="7084316" cy="2095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Cambria"/>
              <a:buNone/>
            </a:pPr>
            <a:r>
              <a:rPr b="1" i="0" lang="en" sz="1400" u="none" cap="none" strike="noStrike">
                <a:solidFill>
                  <a:srgbClr val="FFFFFF"/>
                </a:solidFill>
                <a:latin typeface="Cambria"/>
                <a:ea typeface="Cambria"/>
                <a:cs typeface="Cambria"/>
                <a:sym typeface="Cambria"/>
              </a:rPr>
              <a:t>Match the Words to the Definitions — Match 4 of 6</a:t>
            </a:r>
            <a:endParaRPr sz="1100"/>
          </a:p>
        </p:txBody>
      </p:sp>
      <p:sp>
        <p:nvSpPr>
          <p:cNvPr id="433" name="Google Shape;433;p31"/>
          <p:cNvSpPr/>
          <p:nvPr/>
        </p:nvSpPr>
        <p:spPr>
          <a:xfrm>
            <a:off x="480060" y="1062989"/>
            <a:ext cx="1248156"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34" name="Google Shape;434;p31"/>
          <p:cNvSpPr txBox="1"/>
          <p:nvPr/>
        </p:nvSpPr>
        <p:spPr>
          <a:xfrm>
            <a:off x="480060" y="1148748"/>
            <a:ext cx="1248156"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implementation</a:t>
            </a:r>
            <a:endParaRPr sz="1100"/>
          </a:p>
        </p:txBody>
      </p:sp>
      <p:sp>
        <p:nvSpPr>
          <p:cNvPr id="435" name="Google Shape;435;p31"/>
          <p:cNvSpPr/>
          <p:nvPr/>
        </p:nvSpPr>
        <p:spPr>
          <a:xfrm>
            <a:off x="1824228" y="1062989"/>
            <a:ext cx="111099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36" name="Google Shape;436;p31"/>
          <p:cNvSpPr txBox="1"/>
          <p:nvPr/>
        </p:nvSpPr>
        <p:spPr>
          <a:xfrm>
            <a:off x="1824228" y="1148748"/>
            <a:ext cx="111099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human review</a:t>
            </a:r>
            <a:endParaRPr sz="1100"/>
          </a:p>
        </p:txBody>
      </p:sp>
      <p:sp>
        <p:nvSpPr>
          <p:cNvPr id="437" name="Google Shape;437;p31"/>
          <p:cNvSpPr/>
          <p:nvPr/>
        </p:nvSpPr>
        <p:spPr>
          <a:xfrm>
            <a:off x="3031235" y="1062989"/>
            <a:ext cx="76809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38" name="Google Shape;438;p31"/>
          <p:cNvSpPr txBox="1"/>
          <p:nvPr/>
        </p:nvSpPr>
        <p:spPr>
          <a:xfrm>
            <a:off x="3031235" y="1148748"/>
            <a:ext cx="76809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rapport</a:t>
            </a:r>
            <a:endParaRPr sz="1100"/>
          </a:p>
        </p:txBody>
      </p:sp>
      <p:sp>
        <p:nvSpPr>
          <p:cNvPr id="439" name="Google Shape;439;p31"/>
          <p:cNvSpPr/>
          <p:nvPr/>
        </p:nvSpPr>
        <p:spPr>
          <a:xfrm>
            <a:off x="3895343" y="1062989"/>
            <a:ext cx="172821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40" name="Google Shape;440;p31"/>
          <p:cNvSpPr txBox="1"/>
          <p:nvPr/>
        </p:nvSpPr>
        <p:spPr>
          <a:xfrm>
            <a:off x="3895343" y="1148748"/>
            <a:ext cx="172821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operations management</a:t>
            </a:r>
            <a:endParaRPr sz="1100"/>
          </a:p>
        </p:txBody>
      </p:sp>
      <p:sp>
        <p:nvSpPr>
          <p:cNvPr id="441" name="Google Shape;441;p31"/>
          <p:cNvSpPr/>
          <p:nvPr/>
        </p:nvSpPr>
        <p:spPr>
          <a:xfrm>
            <a:off x="5719571" y="1062989"/>
            <a:ext cx="111099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42" name="Google Shape;442;p31"/>
          <p:cNvSpPr txBox="1"/>
          <p:nvPr/>
        </p:nvSpPr>
        <p:spPr>
          <a:xfrm>
            <a:off x="5719571" y="1148748"/>
            <a:ext cx="111099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transferable</a:t>
            </a:r>
            <a:endParaRPr sz="1100"/>
          </a:p>
        </p:txBody>
      </p:sp>
      <p:sp>
        <p:nvSpPr>
          <p:cNvPr id="443" name="Google Shape;443;p31"/>
          <p:cNvSpPr/>
          <p:nvPr/>
        </p:nvSpPr>
        <p:spPr>
          <a:xfrm>
            <a:off x="6926580" y="1062989"/>
            <a:ext cx="117957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44" name="Google Shape;444;p31"/>
          <p:cNvSpPr txBox="1"/>
          <p:nvPr/>
        </p:nvSpPr>
        <p:spPr>
          <a:xfrm>
            <a:off x="6926580" y="1148748"/>
            <a:ext cx="117957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routine tasks</a:t>
            </a:r>
            <a:endParaRPr sz="1100"/>
          </a:p>
        </p:txBody>
      </p:sp>
      <p:sp>
        <p:nvSpPr>
          <p:cNvPr id="445" name="Google Shape;445;p31"/>
          <p:cNvSpPr txBox="1"/>
          <p:nvPr/>
        </p:nvSpPr>
        <p:spPr>
          <a:xfrm>
            <a:off x="480059" y="1645920"/>
            <a:ext cx="4011931"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1.  Able to be used in different jobs, roles or situations.</a:t>
            </a:r>
            <a:endParaRPr sz="1100"/>
          </a:p>
        </p:txBody>
      </p:sp>
      <p:sp>
        <p:nvSpPr>
          <p:cNvPr id="446" name="Google Shape;446;p31"/>
          <p:cNvSpPr/>
          <p:nvPr/>
        </p:nvSpPr>
        <p:spPr>
          <a:xfrm>
            <a:off x="480060" y="2043683"/>
            <a:ext cx="4011931" cy="288037"/>
          </a:xfrm>
          <a:prstGeom prst="roundRect">
            <a:avLst>
              <a:gd fmla="val 19048"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47" name="Google Shape;447;p31"/>
          <p:cNvSpPr txBox="1"/>
          <p:nvPr/>
        </p:nvSpPr>
        <p:spPr>
          <a:xfrm>
            <a:off x="480059" y="2128877"/>
            <a:ext cx="4011931" cy="117649"/>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transferable</a:t>
            </a:r>
            <a:endParaRPr sz="1100"/>
          </a:p>
        </p:txBody>
      </p:sp>
      <p:sp>
        <p:nvSpPr>
          <p:cNvPr id="448" name="Google Shape;448;p31"/>
          <p:cNvSpPr txBox="1"/>
          <p:nvPr/>
        </p:nvSpPr>
        <p:spPr>
          <a:xfrm>
            <a:off x="480059" y="2523743"/>
            <a:ext cx="4011931"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2.  A positive relationship based on trust and understanding.</a:t>
            </a:r>
            <a:endParaRPr sz="1100"/>
          </a:p>
        </p:txBody>
      </p:sp>
      <p:sp>
        <p:nvSpPr>
          <p:cNvPr id="449" name="Google Shape;449;p31"/>
          <p:cNvSpPr/>
          <p:nvPr/>
        </p:nvSpPr>
        <p:spPr>
          <a:xfrm>
            <a:off x="480060" y="2921508"/>
            <a:ext cx="4011931" cy="288037"/>
          </a:xfrm>
          <a:prstGeom prst="roundRect">
            <a:avLst>
              <a:gd fmla="val 19048"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50" name="Google Shape;450;p31"/>
          <p:cNvSpPr txBox="1"/>
          <p:nvPr/>
        </p:nvSpPr>
        <p:spPr>
          <a:xfrm>
            <a:off x="480059" y="3006701"/>
            <a:ext cx="4011931" cy="117649"/>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rapport</a:t>
            </a:r>
            <a:endParaRPr sz="1100"/>
          </a:p>
        </p:txBody>
      </p:sp>
      <p:sp>
        <p:nvSpPr>
          <p:cNvPr id="451" name="Google Shape;451;p31"/>
          <p:cNvSpPr txBox="1"/>
          <p:nvPr/>
        </p:nvSpPr>
        <p:spPr>
          <a:xfrm>
            <a:off x="480059" y="3401567"/>
            <a:ext cx="4011931" cy="1176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3.  Regular or repeated jobs that do not require much new thinking.</a:t>
            </a:r>
            <a:endParaRPr sz="1100"/>
          </a:p>
        </p:txBody>
      </p:sp>
      <p:sp>
        <p:nvSpPr>
          <p:cNvPr id="452" name="Google Shape;452;p31"/>
          <p:cNvSpPr/>
          <p:nvPr/>
        </p:nvSpPr>
        <p:spPr>
          <a:xfrm>
            <a:off x="480060" y="3799332"/>
            <a:ext cx="4011931" cy="288037"/>
          </a:xfrm>
          <a:prstGeom prst="roundRect">
            <a:avLst>
              <a:gd fmla="val 19048"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53" name="Google Shape;453;p31"/>
          <p:cNvSpPr txBox="1"/>
          <p:nvPr/>
        </p:nvSpPr>
        <p:spPr>
          <a:xfrm>
            <a:off x="480059" y="3884525"/>
            <a:ext cx="4011931" cy="11765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routine tasks</a:t>
            </a:r>
            <a:endParaRPr sz="1100"/>
          </a:p>
        </p:txBody>
      </p:sp>
      <p:sp>
        <p:nvSpPr>
          <p:cNvPr id="454" name="Google Shape;454;p31"/>
          <p:cNvSpPr txBox="1"/>
          <p:nvPr/>
        </p:nvSpPr>
        <p:spPr>
          <a:xfrm>
            <a:off x="4697730" y="1645920"/>
            <a:ext cx="4011931"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4.  The coordination of people, processes and projects inside an organisation.</a:t>
            </a:r>
            <a:endParaRPr sz="1100"/>
          </a:p>
        </p:txBody>
      </p:sp>
      <p:sp>
        <p:nvSpPr>
          <p:cNvPr id="455" name="Google Shape;455;p31"/>
          <p:cNvSpPr/>
          <p:nvPr/>
        </p:nvSpPr>
        <p:spPr>
          <a:xfrm>
            <a:off x="4697730" y="2043683"/>
            <a:ext cx="4011931" cy="288037"/>
          </a:xfrm>
          <a:prstGeom prst="roundRect">
            <a:avLst>
              <a:gd fmla="val 19048"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56" name="Google Shape;456;p31"/>
          <p:cNvSpPr txBox="1"/>
          <p:nvPr/>
        </p:nvSpPr>
        <p:spPr>
          <a:xfrm>
            <a:off x="4697730" y="2128877"/>
            <a:ext cx="4011931" cy="117649"/>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operations management</a:t>
            </a:r>
            <a:endParaRPr sz="1100"/>
          </a:p>
        </p:txBody>
      </p:sp>
      <p:sp>
        <p:nvSpPr>
          <p:cNvPr id="457" name="Google Shape;457;p31"/>
          <p:cNvSpPr txBox="1"/>
          <p:nvPr/>
        </p:nvSpPr>
        <p:spPr>
          <a:xfrm>
            <a:off x="4697730" y="2523743"/>
            <a:ext cx="4011931"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5.  The process of putting a plan, tool or system into practical use.</a:t>
            </a:r>
            <a:endParaRPr sz="1100"/>
          </a:p>
        </p:txBody>
      </p:sp>
      <p:sp>
        <p:nvSpPr>
          <p:cNvPr id="458" name="Google Shape;458;p31"/>
          <p:cNvSpPr/>
          <p:nvPr/>
        </p:nvSpPr>
        <p:spPr>
          <a:xfrm>
            <a:off x="4697730" y="2921508"/>
            <a:ext cx="4011931" cy="288037"/>
          </a:xfrm>
          <a:prstGeom prst="roundRect">
            <a:avLst>
              <a:gd fmla="val 19048" name="adj"/>
            </a:avLst>
          </a:prstGeom>
          <a:solidFill>
            <a:srgbClr val="FFFFFF"/>
          </a:solidFill>
          <a:ln cap="flat" cmpd="sng" w="19050">
            <a:solidFill>
              <a:srgbClr val="EADFF2"/>
            </a:solidFill>
            <a:prstDash val="dash"/>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59" name="Google Shape;459;p31"/>
          <p:cNvSpPr txBox="1"/>
          <p:nvPr/>
        </p:nvSpPr>
        <p:spPr>
          <a:xfrm>
            <a:off x="4697730" y="3401567"/>
            <a:ext cx="4011931" cy="1176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6.  A person checking, judging or improving automated output.</a:t>
            </a:r>
            <a:endParaRPr sz="1100"/>
          </a:p>
        </p:txBody>
      </p:sp>
      <p:sp>
        <p:nvSpPr>
          <p:cNvPr id="460" name="Google Shape;460;p31"/>
          <p:cNvSpPr/>
          <p:nvPr/>
        </p:nvSpPr>
        <p:spPr>
          <a:xfrm>
            <a:off x="4697730" y="3799332"/>
            <a:ext cx="4011931" cy="288037"/>
          </a:xfrm>
          <a:prstGeom prst="roundRect">
            <a:avLst>
              <a:gd fmla="val 19048" name="adj"/>
            </a:avLst>
          </a:prstGeom>
          <a:solidFill>
            <a:srgbClr val="FFFFFF"/>
          </a:solidFill>
          <a:ln cap="flat" cmpd="sng" w="19050">
            <a:solidFill>
              <a:srgbClr val="EADFF2"/>
            </a:solidFill>
            <a:prstDash val="dash"/>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61" name="Google Shape;461;p31"/>
          <p:cNvSpPr/>
          <p:nvPr/>
        </p:nvSpPr>
        <p:spPr>
          <a:xfrm>
            <a:off x="2993516" y="4560569"/>
            <a:ext cx="3154682" cy="315469"/>
          </a:xfrm>
          <a:prstGeom prst="roundRect">
            <a:avLst>
              <a:gd fmla="val 50000" name="adj"/>
            </a:avLst>
          </a:prstGeom>
          <a:solidFill>
            <a:srgbClr val="F47C6D"/>
          </a:solidFill>
          <a:ln>
            <a:noFill/>
          </a:ln>
          <a:effectLst>
            <a:outerShdw blurRad="76200" rotWithShape="0" dir="5400000" dist="25400">
              <a:srgbClr val="32184F">
                <a:alpha val="25098"/>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62" name="Google Shape;462;p31"/>
          <p:cNvSpPr txBox="1"/>
          <p:nvPr/>
        </p:nvSpPr>
        <p:spPr>
          <a:xfrm>
            <a:off x="2993516" y="4644634"/>
            <a:ext cx="3154682" cy="14734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900"/>
              <a:buFont typeface="Calibri"/>
              <a:buNone/>
            </a:pPr>
            <a:r>
              <a:rPr b="1" i="0" lang="en" sz="900" u="none" cap="none" strike="noStrike">
                <a:solidFill>
                  <a:srgbClr val="FFFFFF"/>
                </a:solidFill>
                <a:latin typeface="Calibri"/>
                <a:ea typeface="Calibri"/>
                <a:cs typeface="Calibri"/>
                <a:sym typeface="Calibri"/>
              </a:rPr>
              <a:t>REVEAL MATCH 5  ▶</a:t>
            </a:r>
            <a:endParaRPr sz="1100"/>
          </a:p>
        </p:txBody>
      </p:sp>
      <p:sp>
        <p:nvSpPr>
          <p:cNvPr id="463" name="Google Shape;463;p31"/>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17</a:t>
            </a:r>
            <a:endParaRPr sz="11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 name="Shape 467"/>
        <p:cNvGrpSpPr/>
        <p:nvPr/>
      </p:nvGrpSpPr>
      <p:grpSpPr>
        <a:xfrm>
          <a:off x="0" y="0"/>
          <a:ext cx="0" cy="0"/>
          <a:chOff x="0" y="0"/>
          <a:chExt cx="0" cy="0"/>
        </a:xfrm>
      </p:grpSpPr>
      <p:sp>
        <p:nvSpPr>
          <p:cNvPr id="468" name="Google Shape;468;p32"/>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469" name="Google Shape;469;p32"/>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470" name="Google Shape;470;p32"/>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VOCABULARY — EXERCISE 1</a:t>
            </a:r>
            <a:endParaRPr sz="1100"/>
          </a:p>
        </p:txBody>
      </p:sp>
      <p:sp>
        <p:nvSpPr>
          <p:cNvPr id="471" name="Google Shape;471;p32"/>
          <p:cNvSpPr txBox="1"/>
          <p:nvPr/>
        </p:nvSpPr>
        <p:spPr>
          <a:xfrm>
            <a:off x="1028699" y="514350"/>
            <a:ext cx="7084316" cy="2095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Cambria"/>
              <a:buNone/>
            </a:pPr>
            <a:r>
              <a:rPr b="1" i="0" lang="en" sz="1400" u="none" cap="none" strike="noStrike">
                <a:solidFill>
                  <a:srgbClr val="FFFFFF"/>
                </a:solidFill>
                <a:latin typeface="Cambria"/>
                <a:ea typeface="Cambria"/>
                <a:cs typeface="Cambria"/>
                <a:sym typeface="Cambria"/>
              </a:rPr>
              <a:t>Match the Words to the Definitions — Match 5 of 6</a:t>
            </a:r>
            <a:endParaRPr sz="1100"/>
          </a:p>
        </p:txBody>
      </p:sp>
      <p:sp>
        <p:nvSpPr>
          <p:cNvPr id="472" name="Google Shape;472;p32"/>
          <p:cNvSpPr/>
          <p:nvPr/>
        </p:nvSpPr>
        <p:spPr>
          <a:xfrm>
            <a:off x="480060" y="1062989"/>
            <a:ext cx="1248156"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73" name="Google Shape;473;p32"/>
          <p:cNvSpPr txBox="1"/>
          <p:nvPr/>
        </p:nvSpPr>
        <p:spPr>
          <a:xfrm>
            <a:off x="480060" y="1148748"/>
            <a:ext cx="1248156"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implementation</a:t>
            </a:r>
            <a:endParaRPr sz="1100"/>
          </a:p>
        </p:txBody>
      </p:sp>
      <p:sp>
        <p:nvSpPr>
          <p:cNvPr id="474" name="Google Shape;474;p32"/>
          <p:cNvSpPr/>
          <p:nvPr/>
        </p:nvSpPr>
        <p:spPr>
          <a:xfrm>
            <a:off x="1824228" y="1062989"/>
            <a:ext cx="111099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75" name="Google Shape;475;p32"/>
          <p:cNvSpPr txBox="1"/>
          <p:nvPr/>
        </p:nvSpPr>
        <p:spPr>
          <a:xfrm>
            <a:off x="1824228" y="1148748"/>
            <a:ext cx="111099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human review</a:t>
            </a:r>
            <a:endParaRPr sz="1100"/>
          </a:p>
        </p:txBody>
      </p:sp>
      <p:sp>
        <p:nvSpPr>
          <p:cNvPr id="476" name="Google Shape;476;p32"/>
          <p:cNvSpPr/>
          <p:nvPr/>
        </p:nvSpPr>
        <p:spPr>
          <a:xfrm>
            <a:off x="3031235" y="1062989"/>
            <a:ext cx="76809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77" name="Google Shape;477;p32"/>
          <p:cNvSpPr txBox="1"/>
          <p:nvPr/>
        </p:nvSpPr>
        <p:spPr>
          <a:xfrm>
            <a:off x="3031235" y="1148748"/>
            <a:ext cx="76809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rapport</a:t>
            </a:r>
            <a:endParaRPr sz="1100"/>
          </a:p>
        </p:txBody>
      </p:sp>
      <p:sp>
        <p:nvSpPr>
          <p:cNvPr id="478" name="Google Shape;478;p32"/>
          <p:cNvSpPr/>
          <p:nvPr/>
        </p:nvSpPr>
        <p:spPr>
          <a:xfrm>
            <a:off x="3895343" y="1062989"/>
            <a:ext cx="172821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79" name="Google Shape;479;p32"/>
          <p:cNvSpPr txBox="1"/>
          <p:nvPr/>
        </p:nvSpPr>
        <p:spPr>
          <a:xfrm>
            <a:off x="3895343" y="1148748"/>
            <a:ext cx="172821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operations management</a:t>
            </a:r>
            <a:endParaRPr sz="1100"/>
          </a:p>
        </p:txBody>
      </p:sp>
      <p:sp>
        <p:nvSpPr>
          <p:cNvPr id="480" name="Google Shape;480;p32"/>
          <p:cNvSpPr/>
          <p:nvPr/>
        </p:nvSpPr>
        <p:spPr>
          <a:xfrm>
            <a:off x="5719571" y="1062989"/>
            <a:ext cx="111099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81" name="Google Shape;481;p32"/>
          <p:cNvSpPr txBox="1"/>
          <p:nvPr/>
        </p:nvSpPr>
        <p:spPr>
          <a:xfrm>
            <a:off x="5719571" y="1148748"/>
            <a:ext cx="111099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transferable</a:t>
            </a:r>
            <a:endParaRPr sz="1100"/>
          </a:p>
        </p:txBody>
      </p:sp>
      <p:sp>
        <p:nvSpPr>
          <p:cNvPr id="482" name="Google Shape;482;p32"/>
          <p:cNvSpPr/>
          <p:nvPr/>
        </p:nvSpPr>
        <p:spPr>
          <a:xfrm>
            <a:off x="6926580" y="1062989"/>
            <a:ext cx="117957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83" name="Google Shape;483;p32"/>
          <p:cNvSpPr txBox="1"/>
          <p:nvPr/>
        </p:nvSpPr>
        <p:spPr>
          <a:xfrm>
            <a:off x="6926580" y="1148748"/>
            <a:ext cx="117957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routine tasks</a:t>
            </a:r>
            <a:endParaRPr sz="1100"/>
          </a:p>
        </p:txBody>
      </p:sp>
      <p:sp>
        <p:nvSpPr>
          <p:cNvPr id="484" name="Google Shape;484;p32"/>
          <p:cNvSpPr txBox="1"/>
          <p:nvPr/>
        </p:nvSpPr>
        <p:spPr>
          <a:xfrm>
            <a:off x="480059" y="1645920"/>
            <a:ext cx="4011931"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1.  Able to be used in different jobs, roles or situations.</a:t>
            </a:r>
            <a:endParaRPr sz="1100"/>
          </a:p>
        </p:txBody>
      </p:sp>
      <p:sp>
        <p:nvSpPr>
          <p:cNvPr id="485" name="Google Shape;485;p32"/>
          <p:cNvSpPr/>
          <p:nvPr/>
        </p:nvSpPr>
        <p:spPr>
          <a:xfrm>
            <a:off x="480060" y="2043683"/>
            <a:ext cx="4011931" cy="288037"/>
          </a:xfrm>
          <a:prstGeom prst="roundRect">
            <a:avLst>
              <a:gd fmla="val 19048"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86" name="Google Shape;486;p32"/>
          <p:cNvSpPr txBox="1"/>
          <p:nvPr/>
        </p:nvSpPr>
        <p:spPr>
          <a:xfrm>
            <a:off x="480059" y="2128877"/>
            <a:ext cx="4011931" cy="117649"/>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transferable</a:t>
            </a:r>
            <a:endParaRPr sz="1100"/>
          </a:p>
        </p:txBody>
      </p:sp>
      <p:sp>
        <p:nvSpPr>
          <p:cNvPr id="487" name="Google Shape;487;p32"/>
          <p:cNvSpPr txBox="1"/>
          <p:nvPr/>
        </p:nvSpPr>
        <p:spPr>
          <a:xfrm>
            <a:off x="480059" y="2523743"/>
            <a:ext cx="4011931"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2.  A positive relationship based on trust and understanding.</a:t>
            </a:r>
            <a:endParaRPr sz="1100"/>
          </a:p>
        </p:txBody>
      </p:sp>
      <p:sp>
        <p:nvSpPr>
          <p:cNvPr id="488" name="Google Shape;488;p32"/>
          <p:cNvSpPr/>
          <p:nvPr/>
        </p:nvSpPr>
        <p:spPr>
          <a:xfrm>
            <a:off x="480060" y="2921508"/>
            <a:ext cx="4011931" cy="288037"/>
          </a:xfrm>
          <a:prstGeom prst="roundRect">
            <a:avLst>
              <a:gd fmla="val 19048"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89" name="Google Shape;489;p32"/>
          <p:cNvSpPr txBox="1"/>
          <p:nvPr/>
        </p:nvSpPr>
        <p:spPr>
          <a:xfrm>
            <a:off x="480059" y="3006701"/>
            <a:ext cx="4011931" cy="117649"/>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rapport</a:t>
            </a:r>
            <a:endParaRPr sz="1100"/>
          </a:p>
        </p:txBody>
      </p:sp>
      <p:sp>
        <p:nvSpPr>
          <p:cNvPr id="490" name="Google Shape;490;p32"/>
          <p:cNvSpPr txBox="1"/>
          <p:nvPr/>
        </p:nvSpPr>
        <p:spPr>
          <a:xfrm>
            <a:off x="480059" y="3401567"/>
            <a:ext cx="4011931" cy="1176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3.  Regular or repeated jobs that do not require much new thinking.</a:t>
            </a:r>
            <a:endParaRPr sz="1100"/>
          </a:p>
        </p:txBody>
      </p:sp>
      <p:sp>
        <p:nvSpPr>
          <p:cNvPr id="491" name="Google Shape;491;p32"/>
          <p:cNvSpPr/>
          <p:nvPr/>
        </p:nvSpPr>
        <p:spPr>
          <a:xfrm>
            <a:off x="480060" y="3799332"/>
            <a:ext cx="4011931" cy="288037"/>
          </a:xfrm>
          <a:prstGeom prst="roundRect">
            <a:avLst>
              <a:gd fmla="val 19048"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92" name="Google Shape;492;p32"/>
          <p:cNvSpPr txBox="1"/>
          <p:nvPr/>
        </p:nvSpPr>
        <p:spPr>
          <a:xfrm>
            <a:off x="480059" y="3884525"/>
            <a:ext cx="4011931" cy="11765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routine tasks</a:t>
            </a:r>
            <a:endParaRPr sz="1100"/>
          </a:p>
        </p:txBody>
      </p:sp>
      <p:sp>
        <p:nvSpPr>
          <p:cNvPr id="493" name="Google Shape;493;p32"/>
          <p:cNvSpPr txBox="1"/>
          <p:nvPr/>
        </p:nvSpPr>
        <p:spPr>
          <a:xfrm>
            <a:off x="4697730" y="1645920"/>
            <a:ext cx="4011931"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4.  The coordination of people, processes and projects inside an organisation.</a:t>
            </a:r>
            <a:endParaRPr sz="1100"/>
          </a:p>
        </p:txBody>
      </p:sp>
      <p:sp>
        <p:nvSpPr>
          <p:cNvPr id="494" name="Google Shape;494;p32"/>
          <p:cNvSpPr/>
          <p:nvPr/>
        </p:nvSpPr>
        <p:spPr>
          <a:xfrm>
            <a:off x="4697730" y="2043683"/>
            <a:ext cx="4011931" cy="288037"/>
          </a:xfrm>
          <a:prstGeom prst="roundRect">
            <a:avLst>
              <a:gd fmla="val 19048"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95" name="Google Shape;495;p32"/>
          <p:cNvSpPr txBox="1"/>
          <p:nvPr/>
        </p:nvSpPr>
        <p:spPr>
          <a:xfrm>
            <a:off x="4697730" y="2128877"/>
            <a:ext cx="4011931" cy="117649"/>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operations management</a:t>
            </a:r>
            <a:endParaRPr sz="1100"/>
          </a:p>
        </p:txBody>
      </p:sp>
      <p:sp>
        <p:nvSpPr>
          <p:cNvPr id="496" name="Google Shape;496;p32"/>
          <p:cNvSpPr txBox="1"/>
          <p:nvPr/>
        </p:nvSpPr>
        <p:spPr>
          <a:xfrm>
            <a:off x="4697730" y="2523743"/>
            <a:ext cx="4011931"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5.  The process of putting a plan, tool or system into practical use.</a:t>
            </a:r>
            <a:endParaRPr sz="1100"/>
          </a:p>
        </p:txBody>
      </p:sp>
      <p:sp>
        <p:nvSpPr>
          <p:cNvPr id="497" name="Google Shape;497;p32"/>
          <p:cNvSpPr/>
          <p:nvPr/>
        </p:nvSpPr>
        <p:spPr>
          <a:xfrm>
            <a:off x="4697730" y="2921508"/>
            <a:ext cx="4011931" cy="288037"/>
          </a:xfrm>
          <a:prstGeom prst="roundRect">
            <a:avLst>
              <a:gd fmla="val 19048"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498" name="Google Shape;498;p32"/>
          <p:cNvSpPr txBox="1"/>
          <p:nvPr/>
        </p:nvSpPr>
        <p:spPr>
          <a:xfrm>
            <a:off x="4697730" y="3006701"/>
            <a:ext cx="4011931" cy="117649"/>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implementation</a:t>
            </a:r>
            <a:endParaRPr sz="1100"/>
          </a:p>
        </p:txBody>
      </p:sp>
      <p:sp>
        <p:nvSpPr>
          <p:cNvPr id="499" name="Google Shape;499;p32"/>
          <p:cNvSpPr txBox="1"/>
          <p:nvPr/>
        </p:nvSpPr>
        <p:spPr>
          <a:xfrm>
            <a:off x="4697730" y="3401567"/>
            <a:ext cx="4011931" cy="1176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6.  A person checking, judging or improving automated output.</a:t>
            </a:r>
            <a:endParaRPr sz="1100"/>
          </a:p>
        </p:txBody>
      </p:sp>
      <p:sp>
        <p:nvSpPr>
          <p:cNvPr id="500" name="Google Shape;500;p32"/>
          <p:cNvSpPr/>
          <p:nvPr/>
        </p:nvSpPr>
        <p:spPr>
          <a:xfrm>
            <a:off x="4697730" y="3799332"/>
            <a:ext cx="4011931" cy="288037"/>
          </a:xfrm>
          <a:prstGeom prst="roundRect">
            <a:avLst>
              <a:gd fmla="val 19048" name="adj"/>
            </a:avLst>
          </a:prstGeom>
          <a:solidFill>
            <a:srgbClr val="FFFFFF"/>
          </a:solidFill>
          <a:ln cap="flat" cmpd="sng" w="19050">
            <a:solidFill>
              <a:srgbClr val="EADFF2"/>
            </a:solidFill>
            <a:prstDash val="dash"/>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01" name="Google Shape;501;p32"/>
          <p:cNvSpPr/>
          <p:nvPr/>
        </p:nvSpPr>
        <p:spPr>
          <a:xfrm>
            <a:off x="2993516" y="4560569"/>
            <a:ext cx="3154682" cy="315469"/>
          </a:xfrm>
          <a:prstGeom prst="roundRect">
            <a:avLst>
              <a:gd fmla="val 50000" name="adj"/>
            </a:avLst>
          </a:prstGeom>
          <a:solidFill>
            <a:srgbClr val="F47C6D"/>
          </a:solidFill>
          <a:ln>
            <a:noFill/>
          </a:ln>
          <a:effectLst>
            <a:outerShdw blurRad="76200" rotWithShape="0" dir="5400000" dist="25400">
              <a:srgbClr val="32184F">
                <a:alpha val="25098"/>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02" name="Google Shape;502;p32"/>
          <p:cNvSpPr txBox="1"/>
          <p:nvPr/>
        </p:nvSpPr>
        <p:spPr>
          <a:xfrm>
            <a:off x="2993516" y="4644634"/>
            <a:ext cx="3154682" cy="14734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900"/>
              <a:buFont typeface="Calibri"/>
              <a:buNone/>
            </a:pPr>
            <a:r>
              <a:rPr b="1" i="0" lang="en" sz="900" u="none" cap="none" strike="noStrike">
                <a:solidFill>
                  <a:srgbClr val="FFFFFF"/>
                </a:solidFill>
                <a:latin typeface="Calibri"/>
                <a:ea typeface="Calibri"/>
                <a:cs typeface="Calibri"/>
                <a:sym typeface="Calibri"/>
              </a:rPr>
              <a:t>REVEAL MATCH 6  ▶</a:t>
            </a:r>
            <a:endParaRPr sz="1100"/>
          </a:p>
        </p:txBody>
      </p:sp>
      <p:sp>
        <p:nvSpPr>
          <p:cNvPr id="503" name="Google Shape;503;p32"/>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18</a:t>
            </a:r>
            <a:endParaRPr sz="11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sp>
        <p:nvSpPr>
          <p:cNvPr id="508" name="Google Shape;508;p33"/>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509" name="Google Shape;509;p33"/>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510" name="Google Shape;510;p33"/>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VOCABULARY — EXERCISE 1</a:t>
            </a:r>
            <a:endParaRPr sz="1100"/>
          </a:p>
        </p:txBody>
      </p:sp>
      <p:sp>
        <p:nvSpPr>
          <p:cNvPr id="511" name="Google Shape;511;p33"/>
          <p:cNvSpPr txBox="1"/>
          <p:nvPr/>
        </p:nvSpPr>
        <p:spPr>
          <a:xfrm>
            <a:off x="1028699" y="514350"/>
            <a:ext cx="7084316" cy="2095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Cambria"/>
              <a:buNone/>
            </a:pPr>
            <a:r>
              <a:rPr b="1" i="0" lang="en" sz="1400" u="none" cap="none" strike="noStrike">
                <a:solidFill>
                  <a:srgbClr val="FFFFFF"/>
                </a:solidFill>
                <a:latin typeface="Cambria"/>
                <a:ea typeface="Cambria"/>
                <a:cs typeface="Cambria"/>
                <a:sym typeface="Cambria"/>
              </a:rPr>
              <a:t>Match the Words to the Definitions — Match 6 of 6</a:t>
            </a:r>
            <a:endParaRPr sz="1100"/>
          </a:p>
        </p:txBody>
      </p:sp>
      <p:sp>
        <p:nvSpPr>
          <p:cNvPr id="512" name="Google Shape;512;p33"/>
          <p:cNvSpPr/>
          <p:nvPr/>
        </p:nvSpPr>
        <p:spPr>
          <a:xfrm>
            <a:off x="480060" y="1062989"/>
            <a:ext cx="1248156"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13" name="Google Shape;513;p33"/>
          <p:cNvSpPr txBox="1"/>
          <p:nvPr/>
        </p:nvSpPr>
        <p:spPr>
          <a:xfrm>
            <a:off x="480060" y="1148748"/>
            <a:ext cx="1248156"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implementation</a:t>
            </a:r>
            <a:endParaRPr sz="1100"/>
          </a:p>
        </p:txBody>
      </p:sp>
      <p:sp>
        <p:nvSpPr>
          <p:cNvPr id="514" name="Google Shape;514;p33"/>
          <p:cNvSpPr/>
          <p:nvPr/>
        </p:nvSpPr>
        <p:spPr>
          <a:xfrm>
            <a:off x="1824228" y="1062989"/>
            <a:ext cx="111099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15" name="Google Shape;515;p33"/>
          <p:cNvSpPr txBox="1"/>
          <p:nvPr/>
        </p:nvSpPr>
        <p:spPr>
          <a:xfrm>
            <a:off x="1824228" y="1148748"/>
            <a:ext cx="111099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human review</a:t>
            </a:r>
            <a:endParaRPr sz="1100"/>
          </a:p>
        </p:txBody>
      </p:sp>
      <p:sp>
        <p:nvSpPr>
          <p:cNvPr id="516" name="Google Shape;516;p33"/>
          <p:cNvSpPr/>
          <p:nvPr/>
        </p:nvSpPr>
        <p:spPr>
          <a:xfrm>
            <a:off x="3031235" y="1062989"/>
            <a:ext cx="76809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17" name="Google Shape;517;p33"/>
          <p:cNvSpPr txBox="1"/>
          <p:nvPr/>
        </p:nvSpPr>
        <p:spPr>
          <a:xfrm>
            <a:off x="3031235" y="1148748"/>
            <a:ext cx="76809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rapport</a:t>
            </a:r>
            <a:endParaRPr sz="1100"/>
          </a:p>
        </p:txBody>
      </p:sp>
      <p:sp>
        <p:nvSpPr>
          <p:cNvPr id="518" name="Google Shape;518;p33"/>
          <p:cNvSpPr/>
          <p:nvPr/>
        </p:nvSpPr>
        <p:spPr>
          <a:xfrm>
            <a:off x="3895343" y="1062989"/>
            <a:ext cx="172821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19" name="Google Shape;519;p33"/>
          <p:cNvSpPr txBox="1"/>
          <p:nvPr/>
        </p:nvSpPr>
        <p:spPr>
          <a:xfrm>
            <a:off x="3895343" y="1148748"/>
            <a:ext cx="172821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operations management</a:t>
            </a:r>
            <a:endParaRPr sz="1100"/>
          </a:p>
        </p:txBody>
      </p:sp>
      <p:sp>
        <p:nvSpPr>
          <p:cNvPr id="520" name="Google Shape;520;p33"/>
          <p:cNvSpPr/>
          <p:nvPr/>
        </p:nvSpPr>
        <p:spPr>
          <a:xfrm>
            <a:off x="5719571" y="1062989"/>
            <a:ext cx="111099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21" name="Google Shape;521;p33"/>
          <p:cNvSpPr txBox="1"/>
          <p:nvPr/>
        </p:nvSpPr>
        <p:spPr>
          <a:xfrm>
            <a:off x="5719571" y="1148748"/>
            <a:ext cx="111099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transferable</a:t>
            </a:r>
            <a:endParaRPr sz="1100"/>
          </a:p>
        </p:txBody>
      </p:sp>
      <p:sp>
        <p:nvSpPr>
          <p:cNvPr id="522" name="Google Shape;522;p33"/>
          <p:cNvSpPr/>
          <p:nvPr/>
        </p:nvSpPr>
        <p:spPr>
          <a:xfrm>
            <a:off x="6926580" y="1062989"/>
            <a:ext cx="117957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23" name="Google Shape;523;p33"/>
          <p:cNvSpPr txBox="1"/>
          <p:nvPr/>
        </p:nvSpPr>
        <p:spPr>
          <a:xfrm>
            <a:off x="6926580" y="1148748"/>
            <a:ext cx="117957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routine tasks</a:t>
            </a:r>
            <a:endParaRPr sz="1100"/>
          </a:p>
        </p:txBody>
      </p:sp>
      <p:sp>
        <p:nvSpPr>
          <p:cNvPr id="524" name="Google Shape;524;p33"/>
          <p:cNvSpPr txBox="1"/>
          <p:nvPr/>
        </p:nvSpPr>
        <p:spPr>
          <a:xfrm>
            <a:off x="480059" y="1645920"/>
            <a:ext cx="4011931"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1.  Able to be used in different jobs, roles or situations.</a:t>
            </a:r>
            <a:endParaRPr sz="1100"/>
          </a:p>
        </p:txBody>
      </p:sp>
      <p:sp>
        <p:nvSpPr>
          <p:cNvPr id="525" name="Google Shape;525;p33"/>
          <p:cNvSpPr/>
          <p:nvPr/>
        </p:nvSpPr>
        <p:spPr>
          <a:xfrm>
            <a:off x="480060" y="2043683"/>
            <a:ext cx="4011931" cy="288037"/>
          </a:xfrm>
          <a:prstGeom prst="roundRect">
            <a:avLst>
              <a:gd fmla="val 19048"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26" name="Google Shape;526;p33"/>
          <p:cNvSpPr txBox="1"/>
          <p:nvPr/>
        </p:nvSpPr>
        <p:spPr>
          <a:xfrm>
            <a:off x="480059" y="2128877"/>
            <a:ext cx="4011931" cy="117649"/>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transferable</a:t>
            </a:r>
            <a:endParaRPr sz="1100"/>
          </a:p>
        </p:txBody>
      </p:sp>
      <p:sp>
        <p:nvSpPr>
          <p:cNvPr id="527" name="Google Shape;527;p33"/>
          <p:cNvSpPr txBox="1"/>
          <p:nvPr/>
        </p:nvSpPr>
        <p:spPr>
          <a:xfrm>
            <a:off x="480059" y="2523743"/>
            <a:ext cx="4011931"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2.  A positive relationship based on trust and understanding.</a:t>
            </a:r>
            <a:endParaRPr sz="1100"/>
          </a:p>
        </p:txBody>
      </p:sp>
      <p:sp>
        <p:nvSpPr>
          <p:cNvPr id="528" name="Google Shape;528;p33"/>
          <p:cNvSpPr/>
          <p:nvPr/>
        </p:nvSpPr>
        <p:spPr>
          <a:xfrm>
            <a:off x="480060" y="2921508"/>
            <a:ext cx="4011931" cy="288037"/>
          </a:xfrm>
          <a:prstGeom prst="roundRect">
            <a:avLst>
              <a:gd fmla="val 19048"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29" name="Google Shape;529;p33"/>
          <p:cNvSpPr txBox="1"/>
          <p:nvPr/>
        </p:nvSpPr>
        <p:spPr>
          <a:xfrm>
            <a:off x="480059" y="3006701"/>
            <a:ext cx="4011931" cy="117649"/>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rapport</a:t>
            </a:r>
            <a:endParaRPr sz="1100"/>
          </a:p>
        </p:txBody>
      </p:sp>
      <p:sp>
        <p:nvSpPr>
          <p:cNvPr id="530" name="Google Shape;530;p33"/>
          <p:cNvSpPr txBox="1"/>
          <p:nvPr/>
        </p:nvSpPr>
        <p:spPr>
          <a:xfrm>
            <a:off x="480059" y="3401567"/>
            <a:ext cx="4011931" cy="1176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3.  Regular or repeated jobs that do not require much new thinking.</a:t>
            </a:r>
            <a:endParaRPr sz="1100"/>
          </a:p>
        </p:txBody>
      </p:sp>
      <p:sp>
        <p:nvSpPr>
          <p:cNvPr id="531" name="Google Shape;531;p33"/>
          <p:cNvSpPr/>
          <p:nvPr/>
        </p:nvSpPr>
        <p:spPr>
          <a:xfrm>
            <a:off x="480060" y="3799332"/>
            <a:ext cx="4011931" cy="288037"/>
          </a:xfrm>
          <a:prstGeom prst="roundRect">
            <a:avLst>
              <a:gd fmla="val 19048"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32" name="Google Shape;532;p33"/>
          <p:cNvSpPr txBox="1"/>
          <p:nvPr/>
        </p:nvSpPr>
        <p:spPr>
          <a:xfrm>
            <a:off x="480059" y="3884525"/>
            <a:ext cx="4011931" cy="11765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routine tasks</a:t>
            </a:r>
            <a:endParaRPr sz="1100"/>
          </a:p>
        </p:txBody>
      </p:sp>
      <p:sp>
        <p:nvSpPr>
          <p:cNvPr id="533" name="Google Shape;533;p33"/>
          <p:cNvSpPr txBox="1"/>
          <p:nvPr/>
        </p:nvSpPr>
        <p:spPr>
          <a:xfrm>
            <a:off x="4697730" y="1645920"/>
            <a:ext cx="4011931"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4.  The coordination of people, processes and projects inside an organisation.</a:t>
            </a:r>
            <a:endParaRPr sz="1100"/>
          </a:p>
        </p:txBody>
      </p:sp>
      <p:sp>
        <p:nvSpPr>
          <p:cNvPr id="534" name="Google Shape;534;p33"/>
          <p:cNvSpPr/>
          <p:nvPr/>
        </p:nvSpPr>
        <p:spPr>
          <a:xfrm>
            <a:off x="4697730" y="2043683"/>
            <a:ext cx="4011931" cy="288037"/>
          </a:xfrm>
          <a:prstGeom prst="roundRect">
            <a:avLst>
              <a:gd fmla="val 19048"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35" name="Google Shape;535;p33"/>
          <p:cNvSpPr txBox="1"/>
          <p:nvPr/>
        </p:nvSpPr>
        <p:spPr>
          <a:xfrm>
            <a:off x="4697730" y="2128877"/>
            <a:ext cx="4011931" cy="117649"/>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operations management</a:t>
            </a:r>
            <a:endParaRPr sz="1100"/>
          </a:p>
        </p:txBody>
      </p:sp>
      <p:sp>
        <p:nvSpPr>
          <p:cNvPr id="536" name="Google Shape;536;p33"/>
          <p:cNvSpPr txBox="1"/>
          <p:nvPr/>
        </p:nvSpPr>
        <p:spPr>
          <a:xfrm>
            <a:off x="4697730" y="2523743"/>
            <a:ext cx="4011931"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5.  The process of putting a plan, tool or system into practical use.</a:t>
            </a:r>
            <a:endParaRPr sz="1100"/>
          </a:p>
        </p:txBody>
      </p:sp>
      <p:sp>
        <p:nvSpPr>
          <p:cNvPr id="537" name="Google Shape;537;p33"/>
          <p:cNvSpPr/>
          <p:nvPr/>
        </p:nvSpPr>
        <p:spPr>
          <a:xfrm>
            <a:off x="4697730" y="2921508"/>
            <a:ext cx="4011931" cy="288037"/>
          </a:xfrm>
          <a:prstGeom prst="roundRect">
            <a:avLst>
              <a:gd fmla="val 19048"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38" name="Google Shape;538;p33"/>
          <p:cNvSpPr txBox="1"/>
          <p:nvPr/>
        </p:nvSpPr>
        <p:spPr>
          <a:xfrm>
            <a:off x="4697730" y="3006701"/>
            <a:ext cx="4011931" cy="117649"/>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implementation</a:t>
            </a:r>
            <a:endParaRPr sz="1100"/>
          </a:p>
        </p:txBody>
      </p:sp>
      <p:sp>
        <p:nvSpPr>
          <p:cNvPr id="539" name="Google Shape;539;p33"/>
          <p:cNvSpPr txBox="1"/>
          <p:nvPr/>
        </p:nvSpPr>
        <p:spPr>
          <a:xfrm>
            <a:off x="4697730" y="3401567"/>
            <a:ext cx="4011931" cy="1176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6.  A person checking, judging or improving automated output.</a:t>
            </a:r>
            <a:endParaRPr sz="1100"/>
          </a:p>
        </p:txBody>
      </p:sp>
      <p:sp>
        <p:nvSpPr>
          <p:cNvPr id="540" name="Google Shape;540;p33"/>
          <p:cNvSpPr/>
          <p:nvPr/>
        </p:nvSpPr>
        <p:spPr>
          <a:xfrm>
            <a:off x="4697730" y="3799332"/>
            <a:ext cx="4011931" cy="288037"/>
          </a:xfrm>
          <a:prstGeom prst="roundRect">
            <a:avLst>
              <a:gd fmla="val 19048"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41" name="Google Shape;541;p33"/>
          <p:cNvSpPr txBox="1"/>
          <p:nvPr/>
        </p:nvSpPr>
        <p:spPr>
          <a:xfrm>
            <a:off x="4697730" y="3884525"/>
            <a:ext cx="4011931" cy="11765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human review</a:t>
            </a:r>
            <a:endParaRPr sz="1100"/>
          </a:p>
        </p:txBody>
      </p:sp>
      <p:sp>
        <p:nvSpPr>
          <p:cNvPr id="542" name="Google Shape;542;p33"/>
          <p:cNvSpPr/>
          <p:nvPr/>
        </p:nvSpPr>
        <p:spPr>
          <a:xfrm>
            <a:off x="3679316" y="4581143"/>
            <a:ext cx="1783081" cy="288037"/>
          </a:xfrm>
          <a:prstGeom prst="roundRect">
            <a:avLst>
              <a:gd fmla="val 50000"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43" name="Google Shape;543;p33"/>
          <p:cNvSpPr txBox="1"/>
          <p:nvPr/>
        </p:nvSpPr>
        <p:spPr>
          <a:xfrm>
            <a:off x="3679316" y="4661203"/>
            <a:ext cx="1783081" cy="127918"/>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07A55"/>
              </a:buClr>
              <a:buSzPts val="800"/>
              <a:buFont typeface="Calibri"/>
              <a:buNone/>
            </a:pPr>
            <a:r>
              <a:rPr b="1" i="0" lang="en" sz="800" u="none" cap="none" strike="noStrike">
                <a:solidFill>
                  <a:srgbClr val="207A55"/>
                </a:solidFill>
                <a:latin typeface="Calibri"/>
                <a:ea typeface="Calibri"/>
                <a:cs typeface="Calibri"/>
                <a:sym typeface="Calibri"/>
              </a:rPr>
              <a:t>✓ ALL ANSWERS REVEALED</a:t>
            </a:r>
            <a:endParaRPr sz="1100"/>
          </a:p>
        </p:txBody>
      </p:sp>
      <p:sp>
        <p:nvSpPr>
          <p:cNvPr id="544" name="Google Shape;544;p33"/>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19</a:t>
            </a:r>
            <a:endParaRPr sz="11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6"/>
          <p:cNvSpPr/>
          <p:nvPr/>
        </p:nvSpPr>
        <p:spPr>
          <a:xfrm>
            <a:off x="274319" y="240030"/>
            <a:ext cx="8593075" cy="754380"/>
          </a:xfrm>
          <a:prstGeom prst="roundRect">
            <a:avLst>
              <a:gd fmla="val 14545"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73" name="Google Shape;73;p16"/>
          <p:cNvPicPr preferRelativeResize="0"/>
          <p:nvPr/>
        </p:nvPicPr>
        <p:blipFill rotWithShape="1">
          <a:blip r:embed="rId3">
            <a:alphaModFix/>
          </a:blip>
          <a:srcRect b="0" l="0" r="0" t="0"/>
          <a:stretch/>
        </p:blipFill>
        <p:spPr>
          <a:xfrm>
            <a:off x="493776" y="404621"/>
            <a:ext cx="425196" cy="425197"/>
          </a:xfrm>
          <a:prstGeom prst="rect">
            <a:avLst/>
          </a:prstGeom>
          <a:noFill/>
          <a:ln>
            <a:noFill/>
          </a:ln>
        </p:spPr>
      </p:pic>
      <p:sp>
        <p:nvSpPr>
          <p:cNvPr id="74" name="Google Shape;74;p16"/>
          <p:cNvSpPr txBox="1"/>
          <p:nvPr/>
        </p:nvSpPr>
        <p:spPr>
          <a:xfrm>
            <a:off x="1062989" y="435196"/>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BEFORE YOU READ</a:t>
            </a:r>
            <a:endParaRPr sz="1100"/>
          </a:p>
        </p:txBody>
      </p:sp>
      <p:sp>
        <p:nvSpPr>
          <p:cNvPr id="75" name="Google Shape;75;p16"/>
          <p:cNvSpPr txBox="1"/>
          <p:nvPr/>
        </p:nvSpPr>
        <p:spPr>
          <a:xfrm>
            <a:off x="1028699" y="541782"/>
            <a:ext cx="7084316" cy="25717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700"/>
              <a:buFont typeface="Cambria"/>
              <a:buNone/>
            </a:pPr>
            <a:r>
              <a:rPr b="1" i="0" lang="en" sz="1700" u="none" cap="none" strike="noStrike">
                <a:solidFill>
                  <a:srgbClr val="FFFFFF"/>
                </a:solidFill>
                <a:latin typeface="Cambria"/>
                <a:ea typeface="Cambria"/>
                <a:cs typeface="Cambria"/>
                <a:sym typeface="Cambria"/>
              </a:rPr>
              <a:t>Warm-Up Questions</a:t>
            </a:r>
            <a:endParaRPr sz="1100"/>
          </a:p>
        </p:txBody>
      </p:sp>
      <p:sp>
        <p:nvSpPr>
          <p:cNvPr id="76" name="Google Shape;76;p16"/>
          <p:cNvSpPr/>
          <p:nvPr/>
        </p:nvSpPr>
        <p:spPr>
          <a:xfrm>
            <a:off x="274319" y="1474470"/>
            <a:ext cx="3840482" cy="3257551"/>
          </a:xfrm>
          <a:prstGeom prst="roundRect">
            <a:avLst>
              <a:gd fmla="val 2947" name="adj"/>
            </a:avLst>
          </a:prstGeom>
          <a:solidFill>
            <a:srgbClr val="F7F1FB"/>
          </a:solidFill>
          <a:ln cap="flat" cmpd="sng" w="12700">
            <a:solidFill>
              <a:srgbClr val="EADFF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7" name="Google Shape;77;p16"/>
          <p:cNvSpPr txBox="1"/>
          <p:nvPr/>
        </p:nvSpPr>
        <p:spPr>
          <a:xfrm>
            <a:off x="514350" y="1717357"/>
            <a:ext cx="3429000" cy="200026"/>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2184F"/>
              </a:buClr>
              <a:buSzPts val="1400"/>
              <a:buFont typeface="Cambria"/>
              <a:buNone/>
            </a:pPr>
            <a:r>
              <a:rPr b="1" i="0" lang="en" sz="1400" u="none" cap="none" strike="noStrike">
                <a:solidFill>
                  <a:srgbClr val="32184F"/>
                </a:solidFill>
                <a:latin typeface="Cambria"/>
                <a:ea typeface="Cambria"/>
                <a:cs typeface="Cambria"/>
                <a:sym typeface="Cambria"/>
              </a:rPr>
              <a:t>Why This Matters</a:t>
            </a:r>
            <a:endParaRPr sz="1100"/>
          </a:p>
        </p:txBody>
      </p:sp>
      <p:sp>
        <p:nvSpPr>
          <p:cNvPr id="78" name="Google Shape;78;p16"/>
          <p:cNvSpPr txBox="1"/>
          <p:nvPr/>
        </p:nvSpPr>
        <p:spPr>
          <a:xfrm>
            <a:off x="514350" y="2023109"/>
            <a:ext cx="3394710" cy="65426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AI is changing the workplace, but some human skills may become more valuable rather than less important. This lesson explores which skills are likely to stay useful as technology improves.</a:t>
            </a:r>
            <a:endParaRPr sz="1100"/>
          </a:p>
        </p:txBody>
      </p:sp>
      <p:sp>
        <p:nvSpPr>
          <p:cNvPr id="79" name="Google Shape;79;p16"/>
          <p:cNvSpPr/>
          <p:nvPr/>
        </p:nvSpPr>
        <p:spPr>
          <a:xfrm>
            <a:off x="4320540" y="1474470"/>
            <a:ext cx="4526281" cy="925830"/>
          </a:xfrm>
          <a:prstGeom prst="roundRect">
            <a:avLst>
              <a:gd fmla="val 8889" name="adj"/>
            </a:avLst>
          </a:prstGeom>
          <a:solidFill>
            <a:srgbClr val="FFFFFF"/>
          </a:solidFill>
          <a:ln cap="flat" cmpd="sng" w="12700">
            <a:solidFill>
              <a:srgbClr val="EADFF2"/>
            </a:solidFill>
            <a:prstDash val="solid"/>
            <a:round/>
            <a:headEnd len="sm" w="sm" type="none"/>
            <a:tailEnd len="sm" w="sm" type="none"/>
          </a:ln>
          <a:effectLst>
            <a:outerShdw blurRad="76200" rotWithShape="0" dir="5400000" dist="25400">
              <a:srgbClr val="32184F">
                <a:alpha val="12157"/>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0" name="Google Shape;80;p16"/>
          <p:cNvSpPr/>
          <p:nvPr/>
        </p:nvSpPr>
        <p:spPr>
          <a:xfrm>
            <a:off x="4491990" y="1728216"/>
            <a:ext cx="411481" cy="411481"/>
          </a:xfrm>
          <a:prstGeom prst="ellipse">
            <a:avLst/>
          </a:prstGeom>
          <a:solidFill>
            <a:srgbClr val="F47C6D"/>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1" name="Google Shape;81;p16"/>
          <p:cNvSpPr txBox="1"/>
          <p:nvPr/>
        </p:nvSpPr>
        <p:spPr>
          <a:xfrm>
            <a:off x="4491990" y="1833944"/>
            <a:ext cx="411481" cy="200026"/>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1400"/>
              <a:buFont typeface="Cambria"/>
              <a:buNone/>
            </a:pPr>
            <a:r>
              <a:rPr b="1" i="0" lang="en" sz="1400" u="none" cap="none" strike="noStrike">
                <a:solidFill>
                  <a:srgbClr val="FFFFFF"/>
                </a:solidFill>
                <a:latin typeface="Cambria"/>
                <a:ea typeface="Cambria"/>
                <a:cs typeface="Cambria"/>
                <a:sym typeface="Cambria"/>
              </a:rPr>
              <a:t>1</a:t>
            </a:r>
            <a:endParaRPr sz="1100"/>
          </a:p>
        </p:txBody>
      </p:sp>
      <p:sp>
        <p:nvSpPr>
          <p:cNvPr id="82" name="Google Shape;82;p16"/>
          <p:cNvSpPr txBox="1"/>
          <p:nvPr/>
        </p:nvSpPr>
        <p:spPr>
          <a:xfrm>
            <a:off x="5074919" y="1867427"/>
            <a:ext cx="3669031" cy="139918"/>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Which workplace skills do you think AI can copy easily?</a:t>
            </a:r>
            <a:endParaRPr sz="1100"/>
          </a:p>
        </p:txBody>
      </p:sp>
      <p:sp>
        <p:nvSpPr>
          <p:cNvPr id="83" name="Google Shape;83;p16"/>
          <p:cNvSpPr/>
          <p:nvPr/>
        </p:nvSpPr>
        <p:spPr>
          <a:xfrm>
            <a:off x="4320540" y="2585466"/>
            <a:ext cx="4526281" cy="925830"/>
          </a:xfrm>
          <a:prstGeom prst="roundRect">
            <a:avLst>
              <a:gd fmla="val 8889" name="adj"/>
            </a:avLst>
          </a:prstGeom>
          <a:solidFill>
            <a:srgbClr val="FFFFFF"/>
          </a:solidFill>
          <a:ln cap="flat" cmpd="sng" w="12700">
            <a:solidFill>
              <a:srgbClr val="EADFF2"/>
            </a:solidFill>
            <a:prstDash val="solid"/>
            <a:round/>
            <a:headEnd len="sm" w="sm" type="none"/>
            <a:tailEnd len="sm" w="sm" type="none"/>
          </a:ln>
          <a:effectLst>
            <a:outerShdw blurRad="76200" rotWithShape="0" dir="5400000" dist="25400">
              <a:srgbClr val="32184F">
                <a:alpha val="12157"/>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4" name="Google Shape;84;p16"/>
          <p:cNvSpPr/>
          <p:nvPr/>
        </p:nvSpPr>
        <p:spPr>
          <a:xfrm>
            <a:off x="4491990" y="2839211"/>
            <a:ext cx="411481" cy="411481"/>
          </a:xfrm>
          <a:prstGeom prst="ellipse">
            <a:avLst/>
          </a:prstGeom>
          <a:solidFill>
            <a:srgbClr val="F47C6D"/>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5" name="Google Shape;85;p16"/>
          <p:cNvSpPr txBox="1"/>
          <p:nvPr/>
        </p:nvSpPr>
        <p:spPr>
          <a:xfrm>
            <a:off x="4491990" y="2944939"/>
            <a:ext cx="411481" cy="200026"/>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1400"/>
              <a:buFont typeface="Cambria"/>
              <a:buNone/>
            </a:pPr>
            <a:r>
              <a:rPr b="1" i="0" lang="en" sz="1400" u="none" cap="none" strike="noStrike">
                <a:solidFill>
                  <a:srgbClr val="FFFFFF"/>
                </a:solidFill>
                <a:latin typeface="Cambria"/>
                <a:ea typeface="Cambria"/>
                <a:cs typeface="Cambria"/>
                <a:sym typeface="Cambria"/>
              </a:rPr>
              <a:t>2</a:t>
            </a:r>
            <a:endParaRPr sz="1100"/>
          </a:p>
        </p:txBody>
      </p:sp>
      <p:sp>
        <p:nvSpPr>
          <p:cNvPr id="86" name="Google Shape;86;p16"/>
          <p:cNvSpPr txBox="1"/>
          <p:nvPr/>
        </p:nvSpPr>
        <p:spPr>
          <a:xfrm>
            <a:off x="5074919" y="2978422"/>
            <a:ext cx="3669031" cy="139918"/>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Which skills still need human judgement, trust or leadership?</a:t>
            </a:r>
            <a:endParaRPr sz="1100"/>
          </a:p>
        </p:txBody>
      </p:sp>
      <p:sp>
        <p:nvSpPr>
          <p:cNvPr id="87" name="Google Shape;87;p16"/>
          <p:cNvSpPr/>
          <p:nvPr/>
        </p:nvSpPr>
        <p:spPr>
          <a:xfrm>
            <a:off x="4320540" y="3696461"/>
            <a:ext cx="4526281" cy="925831"/>
          </a:xfrm>
          <a:prstGeom prst="roundRect">
            <a:avLst>
              <a:gd fmla="val 8889" name="adj"/>
            </a:avLst>
          </a:prstGeom>
          <a:solidFill>
            <a:srgbClr val="FFFFFF"/>
          </a:solidFill>
          <a:ln cap="flat" cmpd="sng" w="12700">
            <a:solidFill>
              <a:srgbClr val="EADFF2"/>
            </a:solidFill>
            <a:prstDash val="solid"/>
            <a:round/>
            <a:headEnd len="sm" w="sm" type="none"/>
            <a:tailEnd len="sm" w="sm" type="none"/>
          </a:ln>
          <a:effectLst>
            <a:outerShdw blurRad="76200" rotWithShape="0" dir="5400000" dist="25400">
              <a:srgbClr val="32184F">
                <a:alpha val="12157"/>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8" name="Google Shape;88;p16"/>
          <p:cNvSpPr/>
          <p:nvPr/>
        </p:nvSpPr>
        <p:spPr>
          <a:xfrm>
            <a:off x="4491990" y="3950208"/>
            <a:ext cx="411481" cy="411481"/>
          </a:xfrm>
          <a:prstGeom prst="ellipse">
            <a:avLst/>
          </a:prstGeom>
          <a:solidFill>
            <a:srgbClr val="F47C6D"/>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9" name="Google Shape;89;p16"/>
          <p:cNvSpPr txBox="1"/>
          <p:nvPr/>
        </p:nvSpPr>
        <p:spPr>
          <a:xfrm>
            <a:off x="4491990" y="4055936"/>
            <a:ext cx="411481" cy="200026"/>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1400"/>
              <a:buFont typeface="Cambria"/>
              <a:buNone/>
            </a:pPr>
            <a:r>
              <a:rPr b="1" i="0" lang="en" sz="1400" u="none" cap="none" strike="noStrike">
                <a:solidFill>
                  <a:srgbClr val="FFFFFF"/>
                </a:solidFill>
                <a:latin typeface="Cambria"/>
                <a:ea typeface="Cambria"/>
                <a:cs typeface="Cambria"/>
                <a:sym typeface="Cambria"/>
              </a:rPr>
              <a:t>3</a:t>
            </a:r>
            <a:endParaRPr sz="1100"/>
          </a:p>
        </p:txBody>
      </p:sp>
      <p:sp>
        <p:nvSpPr>
          <p:cNvPr id="90" name="Google Shape;90;p16"/>
          <p:cNvSpPr txBox="1"/>
          <p:nvPr/>
        </p:nvSpPr>
        <p:spPr>
          <a:xfrm>
            <a:off x="5074919" y="4003693"/>
            <a:ext cx="3669031" cy="311368"/>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How could students or professionals prepare for an AI-shaped job market?</a:t>
            </a:r>
            <a:endParaRPr sz="1100"/>
          </a:p>
        </p:txBody>
      </p:sp>
      <p:sp>
        <p:nvSpPr>
          <p:cNvPr id="91" name="Google Shape;91;p16"/>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2</a:t>
            </a:r>
            <a:endParaRPr sz="11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8" name="Shape 548"/>
        <p:cNvGrpSpPr/>
        <p:nvPr/>
      </p:nvGrpSpPr>
      <p:grpSpPr>
        <a:xfrm>
          <a:off x="0" y="0"/>
          <a:ext cx="0" cy="0"/>
          <a:chOff x="0" y="0"/>
          <a:chExt cx="0" cy="0"/>
        </a:xfrm>
      </p:grpSpPr>
      <p:sp>
        <p:nvSpPr>
          <p:cNvPr id="549" name="Google Shape;549;p34"/>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550" name="Google Shape;550;p34"/>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551" name="Google Shape;551;p34"/>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VOCABULARY — EXERCISE 2</a:t>
            </a:r>
            <a:endParaRPr sz="1100"/>
          </a:p>
        </p:txBody>
      </p:sp>
      <p:sp>
        <p:nvSpPr>
          <p:cNvPr id="552" name="Google Shape;552;p34"/>
          <p:cNvSpPr txBox="1"/>
          <p:nvPr/>
        </p:nvSpPr>
        <p:spPr>
          <a:xfrm>
            <a:off x="1028699" y="514350"/>
            <a:ext cx="7084316" cy="2095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Cambria"/>
              <a:buNone/>
            </a:pPr>
            <a:r>
              <a:rPr b="1" i="0" lang="en" sz="1400" u="none" cap="none" strike="noStrike">
                <a:solidFill>
                  <a:srgbClr val="FFFFFF"/>
                </a:solidFill>
                <a:latin typeface="Cambria"/>
                <a:ea typeface="Cambria"/>
                <a:cs typeface="Cambria"/>
                <a:sym typeface="Cambria"/>
              </a:rPr>
              <a:t>Phrasal Verbs From the Reading</a:t>
            </a:r>
            <a:endParaRPr sz="1100"/>
          </a:p>
        </p:txBody>
      </p:sp>
      <p:sp>
        <p:nvSpPr>
          <p:cNvPr id="553" name="Google Shape;553;p34"/>
          <p:cNvSpPr/>
          <p:nvPr/>
        </p:nvSpPr>
        <p:spPr>
          <a:xfrm>
            <a:off x="480060" y="1062989"/>
            <a:ext cx="1179576"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54" name="Google Shape;554;p34"/>
          <p:cNvSpPr txBox="1"/>
          <p:nvPr/>
        </p:nvSpPr>
        <p:spPr>
          <a:xfrm>
            <a:off x="480059" y="1148748"/>
            <a:ext cx="1179578"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keep on track</a:t>
            </a:r>
            <a:endParaRPr sz="1100"/>
          </a:p>
        </p:txBody>
      </p:sp>
      <p:sp>
        <p:nvSpPr>
          <p:cNvPr id="555" name="Google Shape;555;p34"/>
          <p:cNvSpPr/>
          <p:nvPr/>
        </p:nvSpPr>
        <p:spPr>
          <a:xfrm>
            <a:off x="1755648" y="1062989"/>
            <a:ext cx="90525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56" name="Google Shape;556;p34"/>
          <p:cNvSpPr txBox="1"/>
          <p:nvPr/>
        </p:nvSpPr>
        <p:spPr>
          <a:xfrm>
            <a:off x="1755648" y="1148748"/>
            <a:ext cx="90525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check for</a:t>
            </a:r>
            <a:endParaRPr sz="1100"/>
          </a:p>
        </p:txBody>
      </p:sp>
      <p:sp>
        <p:nvSpPr>
          <p:cNvPr id="557" name="Google Shape;557;p34"/>
          <p:cNvSpPr/>
          <p:nvPr/>
        </p:nvSpPr>
        <p:spPr>
          <a:xfrm>
            <a:off x="2756916" y="1062989"/>
            <a:ext cx="90525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58" name="Google Shape;558;p34"/>
          <p:cNvSpPr txBox="1"/>
          <p:nvPr/>
        </p:nvSpPr>
        <p:spPr>
          <a:xfrm>
            <a:off x="2756916" y="1148748"/>
            <a:ext cx="90525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work with</a:t>
            </a:r>
            <a:endParaRPr sz="1100"/>
          </a:p>
        </p:txBody>
      </p:sp>
      <p:sp>
        <p:nvSpPr>
          <p:cNvPr id="559" name="Google Shape;559;p34"/>
          <p:cNvSpPr/>
          <p:nvPr/>
        </p:nvSpPr>
        <p:spPr>
          <a:xfrm>
            <a:off x="3758183" y="1062989"/>
            <a:ext cx="90525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60" name="Google Shape;560;p34"/>
          <p:cNvSpPr txBox="1"/>
          <p:nvPr/>
        </p:nvSpPr>
        <p:spPr>
          <a:xfrm>
            <a:off x="3758183" y="1148748"/>
            <a:ext cx="90525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depend on</a:t>
            </a:r>
            <a:endParaRPr sz="1100"/>
          </a:p>
        </p:txBody>
      </p:sp>
      <p:sp>
        <p:nvSpPr>
          <p:cNvPr id="561" name="Google Shape;561;p34"/>
          <p:cNvSpPr/>
          <p:nvPr/>
        </p:nvSpPr>
        <p:spPr>
          <a:xfrm>
            <a:off x="4759451" y="1062989"/>
            <a:ext cx="76809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62" name="Google Shape;562;p34"/>
          <p:cNvSpPr txBox="1"/>
          <p:nvPr/>
        </p:nvSpPr>
        <p:spPr>
          <a:xfrm>
            <a:off x="4759451" y="1148748"/>
            <a:ext cx="76809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fill in</a:t>
            </a:r>
            <a:endParaRPr sz="1100"/>
          </a:p>
        </p:txBody>
      </p:sp>
      <p:sp>
        <p:nvSpPr>
          <p:cNvPr id="563" name="Google Shape;563;p34"/>
          <p:cNvSpPr/>
          <p:nvPr/>
        </p:nvSpPr>
        <p:spPr>
          <a:xfrm>
            <a:off x="5623560" y="1062989"/>
            <a:ext cx="104241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64" name="Google Shape;564;p34"/>
          <p:cNvSpPr txBox="1"/>
          <p:nvPr/>
        </p:nvSpPr>
        <p:spPr>
          <a:xfrm>
            <a:off x="5623560" y="1148748"/>
            <a:ext cx="104241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get started</a:t>
            </a:r>
            <a:endParaRPr sz="1100"/>
          </a:p>
        </p:txBody>
      </p:sp>
      <p:sp>
        <p:nvSpPr>
          <p:cNvPr id="565" name="Google Shape;565;p34"/>
          <p:cNvSpPr txBox="1"/>
          <p:nvPr/>
        </p:nvSpPr>
        <p:spPr>
          <a:xfrm>
            <a:off x="480060" y="1543050"/>
            <a:ext cx="8161020" cy="14201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1.  In an AI-shaped workplace, people need to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technology rather than ignore it.</a:t>
            </a:r>
            <a:endParaRPr sz="1100"/>
          </a:p>
        </p:txBody>
      </p:sp>
      <p:sp>
        <p:nvSpPr>
          <p:cNvPr id="566" name="Google Shape;566;p34"/>
          <p:cNvSpPr txBox="1"/>
          <p:nvPr/>
        </p:nvSpPr>
        <p:spPr>
          <a:xfrm>
            <a:off x="480060" y="2036825"/>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2.  Many workplaces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trust, cooperation and human connection.</a:t>
            </a:r>
            <a:endParaRPr sz="1100"/>
          </a:p>
        </p:txBody>
      </p:sp>
      <p:sp>
        <p:nvSpPr>
          <p:cNvPr id="567" name="Google Shape;567;p34"/>
          <p:cNvSpPr txBox="1"/>
          <p:nvPr/>
        </p:nvSpPr>
        <p:spPr>
          <a:xfrm>
            <a:off x="480060" y="2530601"/>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3.  Operations managers help teams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when projects become complex.</a:t>
            </a:r>
            <a:endParaRPr sz="1100"/>
          </a:p>
        </p:txBody>
      </p:sp>
      <p:sp>
        <p:nvSpPr>
          <p:cNvPr id="568" name="Google Shape;568;p34"/>
          <p:cNvSpPr txBox="1"/>
          <p:nvPr/>
        </p:nvSpPr>
        <p:spPr>
          <a:xfrm>
            <a:off x="480060" y="3024377"/>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4.  Effective AI users must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errors before accepting automated output.</a:t>
            </a:r>
            <a:endParaRPr sz="1100"/>
          </a:p>
        </p:txBody>
      </p:sp>
      <p:sp>
        <p:nvSpPr>
          <p:cNvPr id="569" name="Google Shape;569;p34"/>
          <p:cNvSpPr txBox="1"/>
          <p:nvPr/>
        </p:nvSpPr>
        <p:spPr>
          <a:xfrm>
            <a:off x="480060" y="3518153"/>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5.  A human-in-the-loop can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the gaps that AI tools still struggle with.</a:t>
            </a:r>
            <a:endParaRPr sz="1100"/>
          </a:p>
        </p:txBody>
      </p:sp>
      <p:sp>
        <p:nvSpPr>
          <p:cNvPr id="570" name="Google Shape;570;p34"/>
          <p:cNvSpPr txBox="1"/>
          <p:nvPr/>
        </p:nvSpPr>
        <p:spPr>
          <a:xfrm>
            <a:off x="480060" y="4011930"/>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6.  To build AI-implementation skills, workers can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by using AI in an area they already know.</a:t>
            </a:r>
            <a:endParaRPr sz="1100"/>
          </a:p>
        </p:txBody>
      </p:sp>
      <p:sp>
        <p:nvSpPr>
          <p:cNvPr id="571" name="Google Shape;571;p34"/>
          <p:cNvSpPr/>
          <p:nvPr/>
        </p:nvSpPr>
        <p:spPr>
          <a:xfrm>
            <a:off x="2993516" y="4560569"/>
            <a:ext cx="3154682" cy="315469"/>
          </a:xfrm>
          <a:prstGeom prst="roundRect">
            <a:avLst>
              <a:gd fmla="val 50000" name="adj"/>
            </a:avLst>
          </a:prstGeom>
          <a:solidFill>
            <a:srgbClr val="F47C6D"/>
          </a:solidFill>
          <a:ln>
            <a:noFill/>
          </a:ln>
          <a:effectLst>
            <a:outerShdw blurRad="76200" rotWithShape="0" dir="5400000" dist="25400">
              <a:srgbClr val="32184F">
                <a:alpha val="25098"/>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72" name="Google Shape;572;p34"/>
          <p:cNvSpPr txBox="1"/>
          <p:nvPr/>
        </p:nvSpPr>
        <p:spPr>
          <a:xfrm>
            <a:off x="2993516" y="4644634"/>
            <a:ext cx="3154682" cy="14734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900"/>
              <a:buFont typeface="Calibri"/>
              <a:buNone/>
            </a:pPr>
            <a:r>
              <a:rPr b="1" i="0" lang="en" sz="900" u="none" cap="none" strike="noStrike">
                <a:solidFill>
                  <a:srgbClr val="FFFFFF"/>
                </a:solidFill>
                <a:latin typeface="Calibri"/>
                <a:ea typeface="Calibri"/>
                <a:cs typeface="Calibri"/>
                <a:sym typeface="Calibri"/>
              </a:rPr>
              <a:t>REVEAL ANSWER 1  ▶</a:t>
            </a:r>
            <a:endParaRPr sz="1100"/>
          </a:p>
        </p:txBody>
      </p:sp>
      <p:sp>
        <p:nvSpPr>
          <p:cNvPr id="573" name="Google Shape;573;p34"/>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20</a:t>
            </a:r>
            <a:endParaRPr sz="11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7" name="Shape 577"/>
        <p:cNvGrpSpPr/>
        <p:nvPr/>
      </p:nvGrpSpPr>
      <p:grpSpPr>
        <a:xfrm>
          <a:off x="0" y="0"/>
          <a:ext cx="0" cy="0"/>
          <a:chOff x="0" y="0"/>
          <a:chExt cx="0" cy="0"/>
        </a:xfrm>
      </p:grpSpPr>
      <p:sp>
        <p:nvSpPr>
          <p:cNvPr id="578" name="Google Shape;578;p35"/>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579" name="Google Shape;579;p35"/>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580" name="Google Shape;580;p35"/>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VOCABULARY — EXERCISE 2</a:t>
            </a:r>
            <a:endParaRPr sz="1100"/>
          </a:p>
        </p:txBody>
      </p:sp>
      <p:sp>
        <p:nvSpPr>
          <p:cNvPr id="581" name="Google Shape;581;p35"/>
          <p:cNvSpPr txBox="1"/>
          <p:nvPr/>
        </p:nvSpPr>
        <p:spPr>
          <a:xfrm>
            <a:off x="1028699" y="514350"/>
            <a:ext cx="7084316" cy="2095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Cambria"/>
              <a:buNone/>
            </a:pPr>
            <a:r>
              <a:rPr b="1" i="0" lang="en" sz="1400" u="none" cap="none" strike="noStrike">
                <a:solidFill>
                  <a:srgbClr val="FFFFFF"/>
                </a:solidFill>
                <a:latin typeface="Cambria"/>
                <a:ea typeface="Cambria"/>
                <a:cs typeface="Cambria"/>
                <a:sym typeface="Cambria"/>
              </a:rPr>
              <a:t>Phrasal Verbs From the Reading — Blank 1 of 6</a:t>
            </a:r>
            <a:endParaRPr sz="1100"/>
          </a:p>
        </p:txBody>
      </p:sp>
      <p:sp>
        <p:nvSpPr>
          <p:cNvPr id="582" name="Google Shape;582;p35"/>
          <p:cNvSpPr/>
          <p:nvPr/>
        </p:nvSpPr>
        <p:spPr>
          <a:xfrm>
            <a:off x="480060" y="1062989"/>
            <a:ext cx="1179576"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83" name="Google Shape;583;p35"/>
          <p:cNvSpPr txBox="1"/>
          <p:nvPr/>
        </p:nvSpPr>
        <p:spPr>
          <a:xfrm>
            <a:off x="480059" y="1148748"/>
            <a:ext cx="1179578"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keep on track</a:t>
            </a:r>
            <a:endParaRPr sz="1100"/>
          </a:p>
        </p:txBody>
      </p:sp>
      <p:sp>
        <p:nvSpPr>
          <p:cNvPr id="584" name="Google Shape;584;p35"/>
          <p:cNvSpPr/>
          <p:nvPr/>
        </p:nvSpPr>
        <p:spPr>
          <a:xfrm>
            <a:off x="1755648" y="1062989"/>
            <a:ext cx="90525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85" name="Google Shape;585;p35"/>
          <p:cNvSpPr txBox="1"/>
          <p:nvPr/>
        </p:nvSpPr>
        <p:spPr>
          <a:xfrm>
            <a:off x="1755648" y="1148748"/>
            <a:ext cx="90525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check for</a:t>
            </a:r>
            <a:endParaRPr sz="1100"/>
          </a:p>
        </p:txBody>
      </p:sp>
      <p:sp>
        <p:nvSpPr>
          <p:cNvPr id="586" name="Google Shape;586;p35"/>
          <p:cNvSpPr/>
          <p:nvPr/>
        </p:nvSpPr>
        <p:spPr>
          <a:xfrm>
            <a:off x="2756916" y="1062989"/>
            <a:ext cx="90525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87" name="Google Shape;587;p35"/>
          <p:cNvSpPr txBox="1"/>
          <p:nvPr/>
        </p:nvSpPr>
        <p:spPr>
          <a:xfrm>
            <a:off x="2756916" y="1148748"/>
            <a:ext cx="90525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work with</a:t>
            </a:r>
            <a:endParaRPr sz="1100"/>
          </a:p>
        </p:txBody>
      </p:sp>
      <p:sp>
        <p:nvSpPr>
          <p:cNvPr id="588" name="Google Shape;588;p35"/>
          <p:cNvSpPr/>
          <p:nvPr/>
        </p:nvSpPr>
        <p:spPr>
          <a:xfrm>
            <a:off x="3758183" y="1062989"/>
            <a:ext cx="90525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89" name="Google Shape;589;p35"/>
          <p:cNvSpPr txBox="1"/>
          <p:nvPr/>
        </p:nvSpPr>
        <p:spPr>
          <a:xfrm>
            <a:off x="3758183" y="1148748"/>
            <a:ext cx="90525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depend on</a:t>
            </a:r>
            <a:endParaRPr sz="1100"/>
          </a:p>
        </p:txBody>
      </p:sp>
      <p:sp>
        <p:nvSpPr>
          <p:cNvPr id="590" name="Google Shape;590;p35"/>
          <p:cNvSpPr/>
          <p:nvPr/>
        </p:nvSpPr>
        <p:spPr>
          <a:xfrm>
            <a:off x="4759451" y="1062989"/>
            <a:ext cx="76809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91" name="Google Shape;591;p35"/>
          <p:cNvSpPr txBox="1"/>
          <p:nvPr/>
        </p:nvSpPr>
        <p:spPr>
          <a:xfrm>
            <a:off x="4759451" y="1148748"/>
            <a:ext cx="76809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fill in</a:t>
            </a:r>
            <a:endParaRPr sz="1100"/>
          </a:p>
        </p:txBody>
      </p:sp>
      <p:sp>
        <p:nvSpPr>
          <p:cNvPr id="592" name="Google Shape;592;p35"/>
          <p:cNvSpPr/>
          <p:nvPr/>
        </p:nvSpPr>
        <p:spPr>
          <a:xfrm>
            <a:off x="5623560" y="1062989"/>
            <a:ext cx="104241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593" name="Google Shape;593;p35"/>
          <p:cNvSpPr txBox="1"/>
          <p:nvPr/>
        </p:nvSpPr>
        <p:spPr>
          <a:xfrm>
            <a:off x="5623560" y="1148748"/>
            <a:ext cx="104241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get started</a:t>
            </a:r>
            <a:endParaRPr sz="1100"/>
          </a:p>
        </p:txBody>
      </p:sp>
      <p:sp>
        <p:nvSpPr>
          <p:cNvPr id="594" name="Google Shape;594;p35"/>
          <p:cNvSpPr txBox="1"/>
          <p:nvPr/>
        </p:nvSpPr>
        <p:spPr>
          <a:xfrm>
            <a:off x="480060" y="1543050"/>
            <a:ext cx="8161020" cy="14201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1.  In an AI-shaped workplace, people need to </a:t>
            </a:r>
            <a:r>
              <a:rPr b="1" i="0" lang="en" sz="1100" u="none" cap="none" strike="noStrike">
                <a:solidFill>
                  <a:srgbClr val="207A55"/>
                </a:solidFill>
                <a:latin typeface="Calibri"/>
                <a:ea typeface="Calibri"/>
                <a:cs typeface="Calibri"/>
                <a:sym typeface="Calibri"/>
              </a:rPr>
              <a:t>work with</a:t>
            </a:r>
            <a:r>
              <a:rPr b="0" i="0" lang="en" sz="1100" u="none" cap="none" strike="noStrike">
                <a:solidFill>
                  <a:srgbClr val="241D32"/>
                </a:solidFill>
                <a:latin typeface="Calibri"/>
                <a:ea typeface="Calibri"/>
                <a:cs typeface="Calibri"/>
                <a:sym typeface="Calibri"/>
              </a:rPr>
              <a:t> technology rather than ignore it.</a:t>
            </a:r>
            <a:endParaRPr sz="1100"/>
          </a:p>
        </p:txBody>
      </p:sp>
      <p:sp>
        <p:nvSpPr>
          <p:cNvPr id="595" name="Google Shape;595;p35"/>
          <p:cNvSpPr txBox="1"/>
          <p:nvPr/>
        </p:nvSpPr>
        <p:spPr>
          <a:xfrm>
            <a:off x="480060" y="2036825"/>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2.  Many workplaces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trust, cooperation and human connection.</a:t>
            </a:r>
            <a:endParaRPr sz="1100"/>
          </a:p>
        </p:txBody>
      </p:sp>
      <p:sp>
        <p:nvSpPr>
          <p:cNvPr id="596" name="Google Shape;596;p35"/>
          <p:cNvSpPr txBox="1"/>
          <p:nvPr/>
        </p:nvSpPr>
        <p:spPr>
          <a:xfrm>
            <a:off x="480060" y="2530601"/>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3.  Operations managers help teams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when projects become complex.</a:t>
            </a:r>
            <a:endParaRPr sz="1100"/>
          </a:p>
        </p:txBody>
      </p:sp>
      <p:sp>
        <p:nvSpPr>
          <p:cNvPr id="597" name="Google Shape;597;p35"/>
          <p:cNvSpPr txBox="1"/>
          <p:nvPr/>
        </p:nvSpPr>
        <p:spPr>
          <a:xfrm>
            <a:off x="480060" y="3024377"/>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4.  Effective AI users must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errors before accepting automated output.</a:t>
            </a:r>
            <a:endParaRPr sz="1100"/>
          </a:p>
        </p:txBody>
      </p:sp>
      <p:sp>
        <p:nvSpPr>
          <p:cNvPr id="598" name="Google Shape;598;p35"/>
          <p:cNvSpPr txBox="1"/>
          <p:nvPr/>
        </p:nvSpPr>
        <p:spPr>
          <a:xfrm>
            <a:off x="480060" y="3518153"/>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5.  A human-in-the-loop can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the gaps that AI tools still struggle with.</a:t>
            </a:r>
            <a:endParaRPr sz="1100"/>
          </a:p>
        </p:txBody>
      </p:sp>
      <p:sp>
        <p:nvSpPr>
          <p:cNvPr id="599" name="Google Shape;599;p35"/>
          <p:cNvSpPr txBox="1"/>
          <p:nvPr/>
        </p:nvSpPr>
        <p:spPr>
          <a:xfrm>
            <a:off x="480060" y="4011930"/>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6.  To build AI-implementation skills, workers can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by using AI in an area they already know.</a:t>
            </a:r>
            <a:endParaRPr sz="1100"/>
          </a:p>
        </p:txBody>
      </p:sp>
      <p:sp>
        <p:nvSpPr>
          <p:cNvPr id="600" name="Google Shape;600;p35"/>
          <p:cNvSpPr/>
          <p:nvPr/>
        </p:nvSpPr>
        <p:spPr>
          <a:xfrm>
            <a:off x="2993516" y="4560569"/>
            <a:ext cx="3154682" cy="315469"/>
          </a:xfrm>
          <a:prstGeom prst="roundRect">
            <a:avLst>
              <a:gd fmla="val 50000" name="adj"/>
            </a:avLst>
          </a:prstGeom>
          <a:solidFill>
            <a:srgbClr val="F47C6D"/>
          </a:solidFill>
          <a:ln>
            <a:noFill/>
          </a:ln>
          <a:effectLst>
            <a:outerShdw blurRad="76200" rotWithShape="0" dir="5400000" dist="25400">
              <a:srgbClr val="32184F">
                <a:alpha val="25098"/>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01" name="Google Shape;601;p35"/>
          <p:cNvSpPr txBox="1"/>
          <p:nvPr/>
        </p:nvSpPr>
        <p:spPr>
          <a:xfrm>
            <a:off x="2993516" y="4644634"/>
            <a:ext cx="3154682" cy="14734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900"/>
              <a:buFont typeface="Calibri"/>
              <a:buNone/>
            </a:pPr>
            <a:r>
              <a:rPr b="1" i="0" lang="en" sz="900" u="none" cap="none" strike="noStrike">
                <a:solidFill>
                  <a:srgbClr val="FFFFFF"/>
                </a:solidFill>
                <a:latin typeface="Calibri"/>
                <a:ea typeface="Calibri"/>
                <a:cs typeface="Calibri"/>
                <a:sym typeface="Calibri"/>
              </a:rPr>
              <a:t>REVEAL ANSWER 2  ▶</a:t>
            </a:r>
            <a:endParaRPr sz="1100"/>
          </a:p>
        </p:txBody>
      </p:sp>
      <p:sp>
        <p:nvSpPr>
          <p:cNvPr id="602" name="Google Shape;602;p35"/>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21</a:t>
            </a:r>
            <a:endParaRPr sz="11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sp>
        <p:nvSpPr>
          <p:cNvPr id="607" name="Google Shape;607;p36"/>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608" name="Google Shape;608;p36"/>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609" name="Google Shape;609;p36"/>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VOCABULARY — EXERCISE 2</a:t>
            </a:r>
            <a:endParaRPr sz="1100"/>
          </a:p>
        </p:txBody>
      </p:sp>
      <p:sp>
        <p:nvSpPr>
          <p:cNvPr id="610" name="Google Shape;610;p36"/>
          <p:cNvSpPr txBox="1"/>
          <p:nvPr/>
        </p:nvSpPr>
        <p:spPr>
          <a:xfrm>
            <a:off x="1028699" y="514350"/>
            <a:ext cx="7084316" cy="2095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Cambria"/>
              <a:buNone/>
            </a:pPr>
            <a:r>
              <a:rPr b="1" i="0" lang="en" sz="1400" u="none" cap="none" strike="noStrike">
                <a:solidFill>
                  <a:srgbClr val="FFFFFF"/>
                </a:solidFill>
                <a:latin typeface="Cambria"/>
                <a:ea typeface="Cambria"/>
                <a:cs typeface="Cambria"/>
                <a:sym typeface="Cambria"/>
              </a:rPr>
              <a:t>Phrasal Verbs From the Reading — Blank 2 of 6</a:t>
            </a:r>
            <a:endParaRPr sz="1100"/>
          </a:p>
        </p:txBody>
      </p:sp>
      <p:sp>
        <p:nvSpPr>
          <p:cNvPr id="611" name="Google Shape;611;p36"/>
          <p:cNvSpPr/>
          <p:nvPr/>
        </p:nvSpPr>
        <p:spPr>
          <a:xfrm>
            <a:off x="480060" y="1062989"/>
            <a:ext cx="1179576"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12" name="Google Shape;612;p36"/>
          <p:cNvSpPr txBox="1"/>
          <p:nvPr/>
        </p:nvSpPr>
        <p:spPr>
          <a:xfrm>
            <a:off x="480059" y="1148748"/>
            <a:ext cx="1179578"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keep on track</a:t>
            </a:r>
            <a:endParaRPr sz="1100"/>
          </a:p>
        </p:txBody>
      </p:sp>
      <p:sp>
        <p:nvSpPr>
          <p:cNvPr id="613" name="Google Shape;613;p36"/>
          <p:cNvSpPr/>
          <p:nvPr/>
        </p:nvSpPr>
        <p:spPr>
          <a:xfrm>
            <a:off x="1755648" y="1062989"/>
            <a:ext cx="90525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14" name="Google Shape;614;p36"/>
          <p:cNvSpPr txBox="1"/>
          <p:nvPr/>
        </p:nvSpPr>
        <p:spPr>
          <a:xfrm>
            <a:off x="1755648" y="1148748"/>
            <a:ext cx="90525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check for</a:t>
            </a:r>
            <a:endParaRPr sz="1100"/>
          </a:p>
        </p:txBody>
      </p:sp>
      <p:sp>
        <p:nvSpPr>
          <p:cNvPr id="615" name="Google Shape;615;p36"/>
          <p:cNvSpPr/>
          <p:nvPr/>
        </p:nvSpPr>
        <p:spPr>
          <a:xfrm>
            <a:off x="2756916" y="1062989"/>
            <a:ext cx="90525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16" name="Google Shape;616;p36"/>
          <p:cNvSpPr txBox="1"/>
          <p:nvPr/>
        </p:nvSpPr>
        <p:spPr>
          <a:xfrm>
            <a:off x="2756916" y="1148748"/>
            <a:ext cx="90525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work with</a:t>
            </a:r>
            <a:endParaRPr sz="1100"/>
          </a:p>
        </p:txBody>
      </p:sp>
      <p:sp>
        <p:nvSpPr>
          <p:cNvPr id="617" name="Google Shape;617;p36"/>
          <p:cNvSpPr/>
          <p:nvPr/>
        </p:nvSpPr>
        <p:spPr>
          <a:xfrm>
            <a:off x="3758183" y="1062989"/>
            <a:ext cx="90525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18" name="Google Shape;618;p36"/>
          <p:cNvSpPr txBox="1"/>
          <p:nvPr/>
        </p:nvSpPr>
        <p:spPr>
          <a:xfrm>
            <a:off x="3758183" y="1148748"/>
            <a:ext cx="90525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depend on</a:t>
            </a:r>
            <a:endParaRPr sz="1100"/>
          </a:p>
        </p:txBody>
      </p:sp>
      <p:sp>
        <p:nvSpPr>
          <p:cNvPr id="619" name="Google Shape;619;p36"/>
          <p:cNvSpPr/>
          <p:nvPr/>
        </p:nvSpPr>
        <p:spPr>
          <a:xfrm>
            <a:off x="4759451" y="1062989"/>
            <a:ext cx="76809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20" name="Google Shape;620;p36"/>
          <p:cNvSpPr txBox="1"/>
          <p:nvPr/>
        </p:nvSpPr>
        <p:spPr>
          <a:xfrm>
            <a:off x="4759451" y="1148748"/>
            <a:ext cx="76809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fill in</a:t>
            </a:r>
            <a:endParaRPr sz="1100"/>
          </a:p>
        </p:txBody>
      </p:sp>
      <p:sp>
        <p:nvSpPr>
          <p:cNvPr id="621" name="Google Shape;621;p36"/>
          <p:cNvSpPr/>
          <p:nvPr/>
        </p:nvSpPr>
        <p:spPr>
          <a:xfrm>
            <a:off x="5623560" y="1062989"/>
            <a:ext cx="104241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22" name="Google Shape;622;p36"/>
          <p:cNvSpPr txBox="1"/>
          <p:nvPr/>
        </p:nvSpPr>
        <p:spPr>
          <a:xfrm>
            <a:off x="5623560" y="1148748"/>
            <a:ext cx="104241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get started</a:t>
            </a:r>
            <a:endParaRPr sz="1100"/>
          </a:p>
        </p:txBody>
      </p:sp>
      <p:sp>
        <p:nvSpPr>
          <p:cNvPr id="623" name="Google Shape;623;p36"/>
          <p:cNvSpPr txBox="1"/>
          <p:nvPr/>
        </p:nvSpPr>
        <p:spPr>
          <a:xfrm>
            <a:off x="480060" y="1543050"/>
            <a:ext cx="8161020" cy="14201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1.  In an AI-shaped workplace, people need to </a:t>
            </a:r>
            <a:r>
              <a:rPr b="1" i="0" lang="en" sz="1100" u="none" cap="none" strike="noStrike">
                <a:solidFill>
                  <a:srgbClr val="207A55"/>
                </a:solidFill>
                <a:latin typeface="Calibri"/>
                <a:ea typeface="Calibri"/>
                <a:cs typeface="Calibri"/>
                <a:sym typeface="Calibri"/>
              </a:rPr>
              <a:t>work with</a:t>
            </a:r>
            <a:r>
              <a:rPr b="0" i="0" lang="en" sz="1100" u="none" cap="none" strike="noStrike">
                <a:solidFill>
                  <a:srgbClr val="241D32"/>
                </a:solidFill>
                <a:latin typeface="Calibri"/>
                <a:ea typeface="Calibri"/>
                <a:cs typeface="Calibri"/>
                <a:sym typeface="Calibri"/>
              </a:rPr>
              <a:t> technology rather than ignore it.</a:t>
            </a:r>
            <a:endParaRPr sz="1100"/>
          </a:p>
        </p:txBody>
      </p:sp>
      <p:sp>
        <p:nvSpPr>
          <p:cNvPr id="624" name="Google Shape;624;p36"/>
          <p:cNvSpPr txBox="1"/>
          <p:nvPr/>
        </p:nvSpPr>
        <p:spPr>
          <a:xfrm>
            <a:off x="480060" y="2036825"/>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2.  Many workplaces </a:t>
            </a:r>
            <a:r>
              <a:rPr b="1" i="0" lang="en" sz="1100" u="none" cap="none" strike="noStrike">
                <a:solidFill>
                  <a:srgbClr val="207A55"/>
                </a:solidFill>
                <a:latin typeface="Calibri"/>
                <a:ea typeface="Calibri"/>
                <a:cs typeface="Calibri"/>
                <a:sym typeface="Calibri"/>
              </a:rPr>
              <a:t>depend on</a:t>
            </a:r>
            <a:r>
              <a:rPr b="0" i="0" lang="en" sz="1100" u="none" cap="none" strike="noStrike">
                <a:solidFill>
                  <a:srgbClr val="241D32"/>
                </a:solidFill>
                <a:latin typeface="Calibri"/>
                <a:ea typeface="Calibri"/>
                <a:cs typeface="Calibri"/>
                <a:sym typeface="Calibri"/>
              </a:rPr>
              <a:t> trust, cooperation and human connection.</a:t>
            </a:r>
            <a:endParaRPr sz="1100"/>
          </a:p>
        </p:txBody>
      </p:sp>
      <p:sp>
        <p:nvSpPr>
          <p:cNvPr id="625" name="Google Shape;625;p36"/>
          <p:cNvSpPr txBox="1"/>
          <p:nvPr/>
        </p:nvSpPr>
        <p:spPr>
          <a:xfrm>
            <a:off x="480060" y="2530601"/>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3.  Operations managers help teams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when projects become complex.</a:t>
            </a:r>
            <a:endParaRPr sz="1100"/>
          </a:p>
        </p:txBody>
      </p:sp>
      <p:sp>
        <p:nvSpPr>
          <p:cNvPr id="626" name="Google Shape;626;p36"/>
          <p:cNvSpPr txBox="1"/>
          <p:nvPr/>
        </p:nvSpPr>
        <p:spPr>
          <a:xfrm>
            <a:off x="480060" y="3024377"/>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4.  Effective AI users must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errors before accepting automated output.</a:t>
            </a:r>
            <a:endParaRPr sz="1100"/>
          </a:p>
        </p:txBody>
      </p:sp>
      <p:sp>
        <p:nvSpPr>
          <p:cNvPr id="627" name="Google Shape;627;p36"/>
          <p:cNvSpPr txBox="1"/>
          <p:nvPr/>
        </p:nvSpPr>
        <p:spPr>
          <a:xfrm>
            <a:off x="480060" y="3518153"/>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5.  A human-in-the-loop can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the gaps that AI tools still struggle with.</a:t>
            </a:r>
            <a:endParaRPr sz="1100"/>
          </a:p>
        </p:txBody>
      </p:sp>
      <p:sp>
        <p:nvSpPr>
          <p:cNvPr id="628" name="Google Shape;628;p36"/>
          <p:cNvSpPr txBox="1"/>
          <p:nvPr/>
        </p:nvSpPr>
        <p:spPr>
          <a:xfrm>
            <a:off x="480060" y="4011930"/>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6.  To build AI-implementation skills, workers can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by using AI in an area they already know.</a:t>
            </a:r>
            <a:endParaRPr sz="1100"/>
          </a:p>
        </p:txBody>
      </p:sp>
      <p:sp>
        <p:nvSpPr>
          <p:cNvPr id="629" name="Google Shape;629;p36"/>
          <p:cNvSpPr/>
          <p:nvPr/>
        </p:nvSpPr>
        <p:spPr>
          <a:xfrm>
            <a:off x="2993516" y="4560569"/>
            <a:ext cx="3154682" cy="315469"/>
          </a:xfrm>
          <a:prstGeom prst="roundRect">
            <a:avLst>
              <a:gd fmla="val 50000" name="adj"/>
            </a:avLst>
          </a:prstGeom>
          <a:solidFill>
            <a:srgbClr val="F47C6D"/>
          </a:solidFill>
          <a:ln>
            <a:noFill/>
          </a:ln>
          <a:effectLst>
            <a:outerShdw blurRad="76200" rotWithShape="0" dir="5400000" dist="25400">
              <a:srgbClr val="32184F">
                <a:alpha val="25098"/>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30" name="Google Shape;630;p36"/>
          <p:cNvSpPr txBox="1"/>
          <p:nvPr/>
        </p:nvSpPr>
        <p:spPr>
          <a:xfrm>
            <a:off x="2993516" y="4644634"/>
            <a:ext cx="3154682" cy="14734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900"/>
              <a:buFont typeface="Calibri"/>
              <a:buNone/>
            </a:pPr>
            <a:r>
              <a:rPr b="1" i="0" lang="en" sz="900" u="none" cap="none" strike="noStrike">
                <a:solidFill>
                  <a:srgbClr val="FFFFFF"/>
                </a:solidFill>
                <a:latin typeface="Calibri"/>
                <a:ea typeface="Calibri"/>
                <a:cs typeface="Calibri"/>
                <a:sym typeface="Calibri"/>
              </a:rPr>
              <a:t>REVEAL ANSWER 3  ▶</a:t>
            </a:r>
            <a:endParaRPr sz="1100"/>
          </a:p>
        </p:txBody>
      </p:sp>
      <p:sp>
        <p:nvSpPr>
          <p:cNvPr id="631" name="Google Shape;631;p36"/>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22</a:t>
            </a:r>
            <a:endParaRPr sz="11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5" name="Shape 635"/>
        <p:cNvGrpSpPr/>
        <p:nvPr/>
      </p:nvGrpSpPr>
      <p:grpSpPr>
        <a:xfrm>
          <a:off x="0" y="0"/>
          <a:ext cx="0" cy="0"/>
          <a:chOff x="0" y="0"/>
          <a:chExt cx="0" cy="0"/>
        </a:xfrm>
      </p:grpSpPr>
      <p:sp>
        <p:nvSpPr>
          <p:cNvPr id="636" name="Google Shape;636;p37"/>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637" name="Google Shape;637;p37"/>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638" name="Google Shape;638;p37"/>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VOCABULARY — EXERCISE 2</a:t>
            </a:r>
            <a:endParaRPr sz="1100"/>
          </a:p>
        </p:txBody>
      </p:sp>
      <p:sp>
        <p:nvSpPr>
          <p:cNvPr id="639" name="Google Shape;639;p37"/>
          <p:cNvSpPr txBox="1"/>
          <p:nvPr/>
        </p:nvSpPr>
        <p:spPr>
          <a:xfrm>
            <a:off x="1028699" y="514350"/>
            <a:ext cx="7084316" cy="2095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Cambria"/>
              <a:buNone/>
            </a:pPr>
            <a:r>
              <a:rPr b="1" i="0" lang="en" sz="1400" u="none" cap="none" strike="noStrike">
                <a:solidFill>
                  <a:srgbClr val="FFFFFF"/>
                </a:solidFill>
                <a:latin typeface="Cambria"/>
                <a:ea typeface="Cambria"/>
                <a:cs typeface="Cambria"/>
                <a:sym typeface="Cambria"/>
              </a:rPr>
              <a:t>Phrasal Verbs From the Reading — Blank 3 of 6</a:t>
            </a:r>
            <a:endParaRPr sz="1100"/>
          </a:p>
        </p:txBody>
      </p:sp>
      <p:sp>
        <p:nvSpPr>
          <p:cNvPr id="640" name="Google Shape;640;p37"/>
          <p:cNvSpPr/>
          <p:nvPr/>
        </p:nvSpPr>
        <p:spPr>
          <a:xfrm>
            <a:off x="480060" y="1062989"/>
            <a:ext cx="1179576"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41" name="Google Shape;641;p37"/>
          <p:cNvSpPr txBox="1"/>
          <p:nvPr/>
        </p:nvSpPr>
        <p:spPr>
          <a:xfrm>
            <a:off x="480059" y="1148748"/>
            <a:ext cx="1179578"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keep on track</a:t>
            </a:r>
            <a:endParaRPr sz="1100"/>
          </a:p>
        </p:txBody>
      </p:sp>
      <p:sp>
        <p:nvSpPr>
          <p:cNvPr id="642" name="Google Shape;642;p37"/>
          <p:cNvSpPr/>
          <p:nvPr/>
        </p:nvSpPr>
        <p:spPr>
          <a:xfrm>
            <a:off x="1755648" y="1062989"/>
            <a:ext cx="90525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43" name="Google Shape;643;p37"/>
          <p:cNvSpPr txBox="1"/>
          <p:nvPr/>
        </p:nvSpPr>
        <p:spPr>
          <a:xfrm>
            <a:off x="1755648" y="1148748"/>
            <a:ext cx="90525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check for</a:t>
            </a:r>
            <a:endParaRPr sz="1100"/>
          </a:p>
        </p:txBody>
      </p:sp>
      <p:sp>
        <p:nvSpPr>
          <p:cNvPr id="644" name="Google Shape;644;p37"/>
          <p:cNvSpPr/>
          <p:nvPr/>
        </p:nvSpPr>
        <p:spPr>
          <a:xfrm>
            <a:off x="2756916" y="1062989"/>
            <a:ext cx="90525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45" name="Google Shape;645;p37"/>
          <p:cNvSpPr txBox="1"/>
          <p:nvPr/>
        </p:nvSpPr>
        <p:spPr>
          <a:xfrm>
            <a:off x="2756916" y="1148748"/>
            <a:ext cx="90525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work with</a:t>
            </a:r>
            <a:endParaRPr sz="1100"/>
          </a:p>
        </p:txBody>
      </p:sp>
      <p:sp>
        <p:nvSpPr>
          <p:cNvPr id="646" name="Google Shape;646;p37"/>
          <p:cNvSpPr/>
          <p:nvPr/>
        </p:nvSpPr>
        <p:spPr>
          <a:xfrm>
            <a:off x="3758183" y="1062989"/>
            <a:ext cx="90525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47" name="Google Shape;647;p37"/>
          <p:cNvSpPr txBox="1"/>
          <p:nvPr/>
        </p:nvSpPr>
        <p:spPr>
          <a:xfrm>
            <a:off x="3758183" y="1148748"/>
            <a:ext cx="90525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depend on</a:t>
            </a:r>
            <a:endParaRPr sz="1100"/>
          </a:p>
        </p:txBody>
      </p:sp>
      <p:sp>
        <p:nvSpPr>
          <p:cNvPr id="648" name="Google Shape;648;p37"/>
          <p:cNvSpPr/>
          <p:nvPr/>
        </p:nvSpPr>
        <p:spPr>
          <a:xfrm>
            <a:off x="4759451" y="1062989"/>
            <a:ext cx="76809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49" name="Google Shape;649;p37"/>
          <p:cNvSpPr txBox="1"/>
          <p:nvPr/>
        </p:nvSpPr>
        <p:spPr>
          <a:xfrm>
            <a:off x="4759451" y="1148748"/>
            <a:ext cx="76809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fill in</a:t>
            </a:r>
            <a:endParaRPr sz="1100"/>
          </a:p>
        </p:txBody>
      </p:sp>
      <p:sp>
        <p:nvSpPr>
          <p:cNvPr id="650" name="Google Shape;650;p37"/>
          <p:cNvSpPr/>
          <p:nvPr/>
        </p:nvSpPr>
        <p:spPr>
          <a:xfrm>
            <a:off x="5623560" y="1062989"/>
            <a:ext cx="104241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51" name="Google Shape;651;p37"/>
          <p:cNvSpPr txBox="1"/>
          <p:nvPr/>
        </p:nvSpPr>
        <p:spPr>
          <a:xfrm>
            <a:off x="5623560" y="1148748"/>
            <a:ext cx="104241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get started</a:t>
            </a:r>
            <a:endParaRPr sz="1100"/>
          </a:p>
        </p:txBody>
      </p:sp>
      <p:sp>
        <p:nvSpPr>
          <p:cNvPr id="652" name="Google Shape;652;p37"/>
          <p:cNvSpPr txBox="1"/>
          <p:nvPr/>
        </p:nvSpPr>
        <p:spPr>
          <a:xfrm>
            <a:off x="480060" y="1543050"/>
            <a:ext cx="8161020" cy="14201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1.  In an AI-shaped workplace, people need to </a:t>
            </a:r>
            <a:r>
              <a:rPr b="1" i="0" lang="en" sz="1100" u="none" cap="none" strike="noStrike">
                <a:solidFill>
                  <a:srgbClr val="207A55"/>
                </a:solidFill>
                <a:latin typeface="Calibri"/>
                <a:ea typeface="Calibri"/>
                <a:cs typeface="Calibri"/>
                <a:sym typeface="Calibri"/>
              </a:rPr>
              <a:t>work with</a:t>
            </a:r>
            <a:r>
              <a:rPr b="0" i="0" lang="en" sz="1100" u="none" cap="none" strike="noStrike">
                <a:solidFill>
                  <a:srgbClr val="241D32"/>
                </a:solidFill>
                <a:latin typeface="Calibri"/>
                <a:ea typeface="Calibri"/>
                <a:cs typeface="Calibri"/>
                <a:sym typeface="Calibri"/>
              </a:rPr>
              <a:t> technology rather than ignore it.</a:t>
            </a:r>
            <a:endParaRPr sz="1100"/>
          </a:p>
        </p:txBody>
      </p:sp>
      <p:sp>
        <p:nvSpPr>
          <p:cNvPr id="653" name="Google Shape;653;p37"/>
          <p:cNvSpPr txBox="1"/>
          <p:nvPr/>
        </p:nvSpPr>
        <p:spPr>
          <a:xfrm>
            <a:off x="480060" y="2036825"/>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2.  Many workplaces </a:t>
            </a:r>
            <a:r>
              <a:rPr b="1" i="0" lang="en" sz="1100" u="none" cap="none" strike="noStrike">
                <a:solidFill>
                  <a:srgbClr val="207A55"/>
                </a:solidFill>
                <a:latin typeface="Calibri"/>
                <a:ea typeface="Calibri"/>
                <a:cs typeface="Calibri"/>
                <a:sym typeface="Calibri"/>
              </a:rPr>
              <a:t>depend on</a:t>
            </a:r>
            <a:r>
              <a:rPr b="0" i="0" lang="en" sz="1100" u="none" cap="none" strike="noStrike">
                <a:solidFill>
                  <a:srgbClr val="241D32"/>
                </a:solidFill>
                <a:latin typeface="Calibri"/>
                <a:ea typeface="Calibri"/>
                <a:cs typeface="Calibri"/>
                <a:sym typeface="Calibri"/>
              </a:rPr>
              <a:t> trust, cooperation and human connection.</a:t>
            </a:r>
            <a:endParaRPr sz="1100"/>
          </a:p>
        </p:txBody>
      </p:sp>
      <p:sp>
        <p:nvSpPr>
          <p:cNvPr id="654" name="Google Shape;654;p37"/>
          <p:cNvSpPr txBox="1"/>
          <p:nvPr/>
        </p:nvSpPr>
        <p:spPr>
          <a:xfrm>
            <a:off x="480060" y="2530601"/>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3.  Operations managers help teams </a:t>
            </a:r>
            <a:r>
              <a:rPr b="1" i="0" lang="en" sz="1100" u="none" cap="none" strike="noStrike">
                <a:solidFill>
                  <a:srgbClr val="207A55"/>
                </a:solidFill>
                <a:latin typeface="Calibri"/>
                <a:ea typeface="Calibri"/>
                <a:cs typeface="Calibri"/>
                <a:sym typeface="Calibri"/>
              </a:rPr>
              <a:t>keep on track</a:t>
            </a:r>
            <a:r>
              <a:rPr b="0" i="0" lang="en" sz="1100" u="none" cap="none" strike="noStrike">
                <a:solidFill>
                  <a:srgbClr val="241D32"/>
                </a:solidFill>
                <a:latin typeface="Calibri"/>
                <a:ea typeface="Calibri"/>
                <a:cs typeface="Calibri"/>
                <a:sym typeface="Calibri"/>
              </a:rPr>
              <a:t> when projects become complex.</a:t>
            </a:r>
            <a:endParaRPr sz="1100"/>
          </a:p>
        </p:txBody>
      </p:sp>
      <p:sp>
        <p:nvSpPr>
          <p:cNvPr id="655" name="Google Shape;655;p37"/>
          <p:cNvSpPr txBox="1"/>
          <p:nvPr/>
        </p:nvSpPr>
        <p:spPr>
          <a:xfrm>
            <a:off x="480060" y="3024377"/>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4.  Effective AI users must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errors before accepting automated output.</a:t>
            </a:r>
            <a:endParaRPr sz="1100"/>
          </a:p>
        </p:txBody>
      </p:sp>
      <p:sp>
        <p:nvSpPr>
          <p:cNvPr id="656" name="Google Shape;656;p37"/>
          <p:cNvSpPr txBox="1"/>
          <p:nvPr/>
        </p:nvSpPr>
        <p:spPr>
          <a:xfrm>
            <a:off x="480060" y="3518153"/>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5.  A human-in-the-loop can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the gaps that AI tools still struggle with.</a:t>
            </a:r>
            <a:endParaRPr sz="1100"/>
          </a:p>
        </p:txBody>
      </p:sp>
      <p:sp>
        <p:nvSpPr>
          <p:cNvPr id="657" name="Google Shape;657;p37"/>
          <p:cNvSpPr txBox="1"/>
          <p:nvPr/>
        </p:nvSpPr>
        <p:spPr>
          <a:xfrm>
            <a:off x="480060" y="4011930"/>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6.  To build AI-implementation skills, workers can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by using AI in an area they already know.</a:t>
            </a:r>
            <a:endParaRPr sz="1100"/>
          </a:p>
        </p:txBody>
      </p:sp>
      <p:sp>
        <p:nvSpPr>
          <p:cNvPr id="658" name="Google Shape;658;p37"/>
          <p:cNvSpPr/>
          <p:nvPr/>
        </p:nvSpPr>
        <p:spPr>
          <a:xfrm>
            <a:off x="2993516" y="4560569"/>
            <a:ext cx="3154682" cy="315469"/>
          </a:xfrm>
          <a:prstGeom prst="roundRect">
            <a:avLst>
              <a:gd fmla="val 50000" name="adj"/>
            </a:avLst>
          </a:prstGeom>
          <a:solidFill>
            <a:srgbClr val="F47C6D"/>
          </a:solidFill>
          <a:ln>
            <a:noFill/>
          </a:ln>
          <a:effectLst>
            <a:outerShdw blurRad="76200" rotWithShape="0" dir="5400000" dist="25400">
              <a:srgbClr val="32184F">
                <a:alpha val="25098"/>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59" name="Google Shape;659;p37"/>
          <p:cNvSpPr txBox="1"/>
          <p:nvPr/>
        </p:nvSpPr>
        <p:spPr>
          <a:xfrm>
            <a:off x="2993516" y="4644634"/>
            <a:ext cx="3154682" cy="14734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900"/>
              <a:buFont typeface="Calibri"/>
              <a:buNone/>
            </a:pPr>
            <a:r>
              <a:rPr b="1" i="0" lang="en" sz="900" u="none" cap="none" strike="noStrike">
                <a:solidFill>
                  <a:srgbClr val="FFFFFF"/>
                </a:solidFill>
                <a:latin typeface="Calibri"/>
                <a:ea typeface="Calibri"/>
                <a:cs typeface="Calibri"/>
                <a:sym typeface="Calibri"/>
              </a:rPr>
              <a:t>REVEAL ANSWER 4  ▶</a:t>
            </a:r>
            <a:endParaRPr sz="1100"/>
          </a:p>
        </p:txBody>
      </p:sp>
      <p:sp>
        <p:nvSpPr>
          <p:cNvPr id="660" name="Google Shape;660;p37"/>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23</a:t>
            </a:r>
            <a:endParaRPr sz="11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4" name="Shape 664"/>
        <p:cNvGrpSpPr/>
        <p:nvPr/>
      </p:nvGrpSpPr>
      <p:grpSpPr>
        <a:xfrm>
          <a:off x="0" y="0"/>
          <a:ext cx="0" cy="0"/>
          <a:chOff x="0" y="0"/>
          <a:chExt cx="0" cy="0"/>
        </a:xfrm>
      </p:grpSpPr>
      <p:sp>
        <p:nvSpPr>
          <p:cNvPr id="665" name="Google Shape;665;p38"/>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666" name="Google Shape;666;p38"/>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667" name="Google Shape;667;p38"/>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VOCABULARY — EXERCISE 2</a:t>
            </a:r>
            <a:endParaRPr sz="1100"/>
          </a:p>
        </p:txBody>
      </p:sp>
      <p:sp>
        <p:nvSpPr>
          <p:cNvPr id="668" name="Google Shape;668;p38"/>
          <p:cNvSpPr txBox="1"/>
          <p:nvPr/>
        </p:nvSpPr>
        <p:spPr>
          <a:xfrm>
            <a:off x="1028699" y="514350"/>
            <a:ext cx="7084316" cy="2095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Cambria"/>
              <a:buNone/>
            </a:pPr>
            <a:r>
              <a:rPr b="1" i="0" lang="en" sz="1400" u="none" cap="none" strike="noStrike">
                <a:solidFill>
                  <a:srgbClr val="FFFFFF"/>
                </a:solidFill>
                <a:latin typeface="Cambria"/>
                <a:ea typeface="Cambria"/>
                <a:cs typeface="Cambria"/>
                <a:sym typeface="Cambria"/>
              </a:rPr>
              <a:t>Phrasal Verbs From the Reading — Blank 4 of 6</a:t>
            </a:r>
            <a:endParaRPr sz="1100"/>
          </a:p>
        </p:txBody>
      </p:sp>
      <p:sp>
        <p:nvSpPr>
          <p:cNvPr id="669" name="Google Shape;669;p38"/>
          <p:cNvSpPr/>
          <p:nvPr/>
        </p:nvSpPr>
        <p:spPr>
          <a:xfrm>
            <a:off x="480060" y="1062989"/>
            <a:ext cx="1179576"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70" name="Google Shape;670;p38"/>
          <p:cNvSpPr txBox="1"/>
          <p:nvPr/>
        </p:nvSpPr>
        <p:spPr>
          <a:xfrm>
            <a:off x="480059" y="1148748"/>
            <a:ext cx="1179578"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keep on track</a:t>
            </a:r>
            <a:endParaRPr sz="1100"/>
          </a:p>
        </p:txBody>
      </p:sp>
      <p:sp>
        <p:nvSpPr>
          <p:cNvPr id="671" name="Google Shape;671;p38"/>
          <p:cNvSpPr/>
          <p:nvPr/>
        </p:nvSpPr>
        <p:spPr>
          <a:xfrm>
            <a:off x="1755648" y="1062989"/>
            <a:ext cx="90525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72" name="Google Shape;672;p38"/>
          <p:cNvSpPr txBox="1"/>
          <p:nvPr/>
        </p:nvSpPr>
        <p:spPr>
          <a:xfrm>
            <a:off x="1755648" y="1148748"/>
            <a:ext cx="90525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check for</a:t>
            </a:r>
            <a:endParaRPr sz="1100"/>
          </a:p>
        </p:txBody>
      </p:sp>
      <p:sp>
        <p:nvSpPr>
          <p:cNvPr id="673" name="Google Shape;673;p38"/>
          <p:cNvSpPr/>
          <p:nvPr/>
        </p:nvSpPr>
        <p:spPr>
          <a:xfrm>
            <a:off x="2756916" y="1062989"/>
            <a:ext cx="90525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74" name="Google Shape;674;p38"/>
          <p:cNvSpPr txBox="1"/>
          <p:nvPr/>
        </p:nvSpPr>
        <p:spPr>
          <a:xfrm>
            <a:off x="2756916" y="1148748"/>
            <a:ext cx="90525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work with</a:t>
            </a:r>
            <a:endParaRPr sz="1100"/>
          </a:p>
        </p:txBody>
      </p:sp>
      <p:sp>
        <p:nvSpPr>
          <p:cNvPr id="675" name="Google Shape;675;p38"/>
          <p:cNvSpPr/>
          <p:nvPr/>
        </p:nvSpPr>
        <p:spPr>
          <a:xfrm>
            <a:off x="3758183" y="1062989"/>
            <a:ext cx="90525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76" name="Google Shape;676;p38"/>
          <p:cNvSpPr txBox="1"/>
          <p:nvPr/>
        </p:nvSpPr>
        <p:spPr>
          <a:xfrm>
            <a:off x="3758183" y="1148748"/>
            <a:ext cx="90525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depend on</a:t>
            </a:r>
            <a:endParaRPr sz="1100"/>
          </a:p>
        </p:txBody>
      </p:sp>
      <p:sp>
        <p:nvSpPr>
          <p:cNvPr id="677" name="Google Shape;677;p38"/>
          <p:cNvSpPr/>
          <p:nvPr/>
        </p:nvSpPr>
        <p:spPr>
          <a:xfrm>
            <a:off x="4759451" y="1062989"/>
            <a:ext cx="76809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78" name="Google Shape;678;p38"/>
          <p:cNvSpPr txBox="1"/>
          <p:nvPr/>
        </p:nvSpPr>
        <p:spPr>
          <a:xfrm>
            <a:off x="4759451" y="1148748"/>
            <a:ext cx="76809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fill in</a:t>
            </a:r>
            <a:endParaRPr sz="1100"/>
          </a:p>
        </p:txBody>
      </p:sp>
      <p:sp>
        <p:nvSpPr>
          <p:cNvPr id="679" name="Google Shape;679;p38"/>
          <p:cNvSpPr/>
          <p:nvPr/>
        </p:nvSpPr>
        <p:spPr>
          <a:xfrm>
            <a:off x="5623560" y="1062989"/>
            <a:ext cx="104241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80" name="Google Shape;680;p38"/>
          <p:cNvSpPr txBox="1"/>
          <p:nvPr/>
        </p:nvSpPr>
        <p:spPr>
          <a:xfrm>
            <a:off x="5623560" y="1148748"/>
            <a:ext cx="104241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get started</a:t>
            </a:r>
            <a:endParaRPr sz="1100"/>
          </a:p>
        </p:txBody>
      </p:sp>
      <p:sp>
        <p:nvSpPr>
          <p:cNvPr id="681" name="Google Shape;681;p38"/>
          <p:cNvSpPr txBox="1"/>
          <p:nvPr/>
        </p:nvSpPr>
        <p:spPr>
          <a:xfrm>
            <a:off x="480060" y="1543050"/>
            <a:ext cx="8161020" cy="14201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1.  In an AI-shaped workplace, people need to </a:t>
            </a:r>
            <a:r>
              <a:rPr b="1" i="0" lang="en" sz="1100" u="none" cap="none" strike="noStrike">
                <a:solidFill>
                  <a:srgbClr val="207A55"/>
                </a:solidFill>
                <a:latin typeface="Calibri"/>
                <a:ea typeface="Calibri"/>
                <a:cs typeface="Calibri"/>
                <a:sym typeface="Calibri"/>
              </a:rPr>
              <a:t>work with</a:t>
            </a:r>
            <a:r>
              <a:rPr b="0" i="0" lang="en" sz="1100" u="none" cap="none" strike="noStrike">
                <a:solidFill>
                  <a:srgbClr val="241D32"/>
                </a:solidFill>
                <a:latin typeface="Calibri"/>
                <a:ea typeface="Calibri"/>
                <a:cs typeface="Calibri"/>
                <a:sym typeface="Calibri"/>
              </a:rPr>
              <a:t> technology rather than ignore it.</a:t>
            </a:r>
            <a:endParaRPr sz="1100"/>
          </a:p>
        </p:txBody>
      </p:sp>
      <p:sp>
        <p:nvSpPr>
          <p:cNvPr id="682" name="Google Shape;682;p38"/>
          <p:cNvSpPr txBox="1"/>
          <p:nvPr/>
        </p:nvSpPr>
        <p:spPr>
          <a:xfrm>
            <a:off x="480060" y="2036825"/>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2.  Many workplaces </a:t>
            </a:r>
            <a:r>
              <a:rPr b="1" i="0" lang="en" sz="1100" u="none" cap="none" strike="noStrike">
                <a:solidFill>
                  <a:srgbClr val="207A55"/>
                </a:solidFill>
                <a:latin typeface="Calibri"/>
                <a:ea typeface="Calibri"/>
                <a:cs typeface="Calibri"/>
                <a:sym typeface="Calibri"/>
              </a:rPr>
              <a:t>depend on</a:t>
            </a:r>
            <a:r>
              <a:rPr b="0" i="0" lang="en" sz="1100" u="none" cap="none" strike="noStrike">
                <a:solidFill>
                  <a:srgbClr val="241D32"/>
                </a:solidFill>
                <a:latin typeface="Calibri"/>
                <a:ea typeface="Calibri"/>
                <a:cs typeface="Calibri"/>
                <a:sym typeface="Calibri"/>
              </a:rPr>
              <a:t> trust, cooperation and human connection.</a:t>
            </a:r>
            <a:endParaRPr sz="1100"/>
          </a:p>
        </p:txBody>
      </p:sp>
      <p:sp>
        <p:nvSpPr>
          <p:cNvPr id="683" name="Google Shape;683;p38"/>
          <p:cNvSpPr txBox="1"/>
          <p:nvPr/>
        </p:nvSpPr>
        <p:spPr>
          <a:xfrm>
            <a:off x="480060" y="2530601"/>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3.  Operations managers help teams </a:t>
            </a:r>
            <a:r>
              <a:rPr b="1" i="0" lang="en" sz="1100" u="none" cap="none" strike="noStrike">
                <a:solidFill>
                  <a:srgbClr val="207A55"/>
                </a:solidFill>
                <a:latin typeface="Calibri"/>
                <a:ea typeface="Calibri"/>
                <a:cs typeface="Calibri"/>
                <a:sym typeface="Calibri"/>
              </a:rPr>
              <a:t>keep on track</a:t>
            </a:r>
            <a:r>
              <a:rPr b="0" i="0" lang="en" sz="1100" u="none" cap="none" strike="noStrike">
                <a:solidFill>
                  <a:srgbClr val="241D32"/>
                </a:solidFill>
                <a:latin typeface="Calibri"/>
                <a:ea typeface="Calibri"/>
                <a:cs typeface="Calibri"/>
                <a:sym typeface="Calibri"/>
              </a:rPr>
              <a:t> when projects become complex.</a:t>
            </a:r>
            <a:endParaRPr sz="1100"/>
          </a:p>
        </p:txBody>
      </p:sp>
      <p:sp>
        <p:nvSpPr>
          <p:cNvPr id="684" name="Google Shape;684;p38"/>
          <p:cNvSpPr txBox="1"/>
          <p:nvPr/>
        </p:nvSpPr>
        <p:spPr>
          <a:xfrm>
            <a:off x="480060" y="3024377"/>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4.  Effective AI users must </a:t>
            </a:r>
            <a:r>
              <a:rPr b="1" i="0" lang="en" sz="1100" u="none" cap="none" strike="noStrike">
                <a:solidFill>
                  <a:srgbClr val="207A55"/>
                </a:solidFill>
                <a:latin typeface="Calibri"/>
                <a:ea typeface="Calibri"/>
                <a:cs typeface="Calibri"/>
                <a:sym typeface="Calibri"/>
              </a:rPr>
              <a:t>check for</a:t>
            </a:r>
            <a:r>
              <a:rPr b="0" i="0" lang="en" sz="1100" u="none" cap="none" strike="noStrike">
                <a:solidFill>
                  <a:srgbClr val="241D32"/>
                </a:solidFill>
                <a:latin typeface="Calibri"/>
                <a:ea typeface="Calibri"/>
                <a:cs typeface="Calibri"/>
                <a:sym typeface="Calibri"/>
              </a:rPr>
              <a:t> errors before accepting automated output.</a:t>
            </a:r>
            <a:endParaRPr sz="1100"/>
          </a:p>
        </p:txBody>
      </p:sp>
      <p:sp>
        <p:nvSpPr>
          <p:cNvPr id="685" name="Google Shape;685;p38"/>
          <p:cNvSpPr txBox="1"/>
          <p:nvPr/>
        </p:nvSpPr>
        <p:spPr>
          <a:xfrm>
            <a:off x="480060" y="3518153"/>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5.  A human-in-the-loop can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the gaps that AI tools still struggle with.</a:t>
            </a:r>
            <a:endParaRPr sz="1100"/>
          </a:p>
        </p:txBody>
      </p:sp>
      <p:sp>
        <p:nvSpPr>
          <p:cNvPr id="686" name="Google Shape;686;p38"/>
          <p:cNvSpPr txBox="1"/>
          <p:nvPr/>
        </p:nvSpPr>
        <p:spPr>
          <a:xfrm>
            <a:off x="480060" y="4011930"/>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6.  To build AI-implementation skills, workers can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by using AI in an area they already know.</a:t>
            </a:r>
            <a:endParaRPr sz="1100"/>
          </a:p>
        </p:txBody>
      </p:sp>
      <p:sp>
        <p:nvSpPr>
          <p:cNvPr id="687" name="Google Shape;687;p38"/>
          <p:cNvSpPr/>
          <p:nvPr/>
        </p:nvSpPr>
        <p:spPr>
          <a:xfrm>
            <a:off x="2993516" y="4560569"/>
            <a:ext cx="3154682" cy="315469"/>
          </a:xfrm>
          <a:prstGeom prst="roundRect">
            <a:avLst>
              <a:gd fmla="val 50000" name="adj"/>
            </a:avLst>
          </a:prstGeom>
          <a:solidFill>
            <a:srgbClr val="F47C6D"/>
          </a:solidFill>
          <a:ln>
            <a:noFill/>
          </a:ln>
          <a:effectLst>
            <a:outerShdw blurRad="76200" rotWithShape="0" dir="5400000" dist="25400">
              <a:srgbClr val="32184F">
                <a:alpha val="25098"/>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88" name="Google Shape;688;p38"/>
          <p:cNvSpPr txBox="1"/>
          <p:nvPr/>
        </p:nvSpPr>
        <p:spPr>
          <a:xfrm>
            <a:off x="2993516" y="4644634"/>
            <a:ext cx="3154682" cy="14734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900"/>
              <a:buFont typeface="Calibri"/>
              <a:buNone/>
            </a:pPr>
            <a:r>
              <a:rPr b="1" i="0" lang="en" sz="900" u="none" cap="none" strike="noStrike">
                <a:solidFill>
                  <a:srgbClr val="FFFFFF"/>
                </a:solidFill>
                <a:latin typeface="Calibri"/>
                <a:ea typeface="Calibri"/>
                <a:cs typeface="Calibri"/>
                <a:sym typeface="Calibri"/>
              </a:rPr>
              <a:t>REVEAL ANSWER 5  ▶</a:t>
            </a:r>
            <a:endParaRPr sz="1100"/>
          </a:p>
        </p:txBody>
      </p:sp>
      <p:sp>
        <p:nvSpPr>
          <p:cNvPr id="689" name="Google Shape;689;p38"/>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24</a:t>
            </a:r>
            <a:endParaRPr sz="11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3" name="Shape 693"/>
        <p:cNvGrpSpPr/>
        <p:nvPr/>
      </p:nvGrpSpPr>
      <p:grpSpPr>
        <a:xfrm>
          <a:off x="0" y="0"/>
          <a:ext cx="0" cy="0"/>
          <a:chOff x="0" y="0"/>
          <a:chExt cx="0" cy="0"/>
        </a:xfrm>
      </p:grpSpPr>
      <p:sp>
        <p:nvSpPr>
          <p:cNvPr id="694" name="Google Shape;694;p39"/>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695" name="Google Shape;695;p39"/>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696" name="Google Shape;696;p39"/>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VOCABULARY — EXERCISE 2</a:t>
            </a:r>
            <a:endParaRPr sz="1100"/>
          </a:p>
        </p:txBody>
      </p:sp>
      <p:sp>
        <p:nvSpPr>
          <p:cNvPr id="697" name="Google Shape;697;p39"/>
          <p:cNvSpPr txBox="1"/>
          <p:nvPr/>
        </p:nvSpPr>
        <p:spPr>
          <a:xfrm>
            <a:off x="1028699" y="514350"/>
            <a:ext cx="7084316" cy="2095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Cambria"/>
              <a:buNone/>
            </a:pPr>
            <a:r>
              <a:rPr b="1" i="0" lang="en" sz="1400" u="none" cap="none" strike="noStrike">
                <a:solidFill>
                  <a:srgbClr val="FFFFFF"/>
                </a:solidFill>
                <a:latin typeface="Cambria"/>
                <a:ea typeface="Cambria"/>
                <a:cs typeface="Cambria"/>
                <a:sym typeface="Cambria"/>
              </a:rPr>
              <a:t>Phrasal Verbs From the Reading — Blank 5 of 6</a:t>
            </a:r>
            <a:endParaRPr sz="1100"/>
          </a:p>
        </p:txBody>
      </p:sp>
      <p:sp>
        <p:nvSpPr>
          <p:cNvPr id="698" name="Google Shape;698;p39"/>
          <p:cNvSpPr/>
          <p:nvPr/>
        </p:nvSpPr>
        <p:spPr>
          <a:xfrm>
            <a:off x="480060" y="1062989"/>
            <a:ext cx="1179576"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699" name="Google Shape;699;p39"/>
          <p:cNvSpPr txBox="1"/>
          <p:nvPr/>
        </p:nvSpPr>
        <p:spPr>
          <a:xfrm>
            <a:off x="480059" y="1148748"/>
            <a:ext cx="1179578"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keep on track</a:t>
            </a:r>
            <a:endParaRPr sz="1100"/>
          </a:p>
        </p:txBody>
      </p:sp>
      <p:sp>
        <p:nvSpPr>
          <p:cNvPr id="700" name="Google Shape;700;p39"/>
          <p:cNvSpPr/>
          <p:nvPr/>
        </p:nvSpPr>
        <p:spPr>
          <a:xfrm>
            <a:off x="1755648" y="1062989"/>
            <a:ext cx="90525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01" name="Google Shape;701;p39"/>
          <p:cNvSpPr txBox="1"/>
          <p:nvPr/>
        </p:nvSpPr>
        <p:spPr>
          <a:xfrm>
            <a:off x="1755648" y="1148748"/>
            <a:ext cx="90525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check for</a:t>
            </a:r>
            <a:endParaRPr sz="1100"/>
          </a:p>
        </p:txBody>
      </p:sp>
      <p:sp>
        <p:nvSpPr>
          <p:cNvPr id="702" name="Google Shape;702;p39"/>
          <p:cNvSpPr/>
          <p:nvPr/>
        </p:nvSpPr>
        <p:spPr>
          <a:xfrm>
            <a:off x="2756916" y="1062989"/>
            <a:ext cx="90525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03" name="Google Shape;703;p39"/>
          <p:cNvSpPr txBox="1"/>
          <p:nvPr/>
        </p:nvSpPr>
        <p:spPr>
          <a:xfrm>
            <a:off x="2756916" y="1148748"/>
            <a:ext cx="90525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work with</a:t>
            </a:r>
            <a:endParaRPr sz="1100"/>
          </a:p>
        </p:txBody>
      </p:sp>
      <p:sp>
        <p:nvSpPr>
          <p:cNvPr id="704" name="Google Shape;704;p39"/>
          <p:cNvSpPr/>
          <p:nvPr/>
        </p:nvSpPr>
        <p:spPr>
          <a:xfrm>
            <a:off x="3758183" y="1062989"/>
            <a:ext cx="90525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05" name="Google Shape;705;p39"/>
          <p:cNvSpPr txBox="1"/>
          <p:nvPr/>
        </p:nvSpPr>
        <p:spPr>
          <a:xfrm>
            <a:off x="3758183" y="1148748"/>
            <a:ext cx="90525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depend on</a:t>
            </a:r>
            <a:endParaRPr sz="1100"/>
          </a:p>
        </p:txBody>
      </p:sp>
      <p:sp>
        <p:nvSpPr>
          <p:cNvPr id="706" name="Google Shape;706;p39"/>
          <p:cNvSpPr/>
          <p:nvPr/>
        </p:nvSpPr>
        <p:spPr>
          <a:xfrm>
            <a:off x="4759451" y="1062989"/>
            <a:ext cx="76809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07" name="Google Shape;707;p39"/>
          <p:cNvSpPr txBox="1"/>
          <p:nvPr/>
        </p:nvSpPr>
        <p:spPr>
          <a:xfrm>
            <a:off x="4759451" y="1148748"/>
            <a:ext cx="76809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fill in</a:t>
            </a:r>
            <a:endParaRPr sz="1100"/>
          </a:p>
        </p:txBody>
      </p:sp>
      <p:sp>
        <p:nvSpPr>
          <p:cNvPr id="708" name="Google Shape;708;p39"/>
          <p:cNvSpPr/>
          <p:nvPr/>
        </p:nvSpPr>
        <p:spPr>
          <a:xfrm>
            <a:off x="5623560" y="1062989"/>
            <a:ext cx="104241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09" name="Google Shape;709;p39"/>
          <p:cNvSpPr txBox="1"/>
          <p:nvPr/>
        </p:nvSpPr>
        <p:spPr>
          <a:xfrm>
            <a:off x="5623560" y="1148748"/>
            <a:ext cx="104241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get started</a:t>
            </a:r>
            <a:endParaRPr sz="1100"/>
          </a:p>
        </p:txBody>
      </p:sp>
      <p:sp>
        <p:nvSpPr>
          <p:cNvPr id="710" name="Google Shape;710;p39"/>
          <p:cNvSpPr txBox="1"/>
          <p:nvPr/>
        </p:nvSpPr>
        <p:spPr>
          <a:xfrm>
            <a:off x="480060" y="1543050"/>
            <a:ext cx="8161020" cy="14201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1.  In an AI-shaped workplace, people need to </a:t>
            </a:r>
            <a:r>
              <a:rPr b="1" i="0" lang="en" sz="1100" u="none" cap="none" strike="noStrike">
                <a:solidFill>
                  <a:srgbClr val="207A55"/>
                </a:solidFill>
                <a:latin typeface="Calibri"/>
                <a:ea typeface="Calibri"/>
                <a:cs typeface="Calibri"/>
                <a:sym typeface="Calibri"/>
              </a:rPr>
              <a:t>work with</a:t>
            </a:r>
            <a:r>
              <a:rPr b="0" i="0" lang="en" sz="1100" u="none" cap="none" strike="noStrike">
                <a:solidFill>
                  <a:srgbClr val="241D32"/>
                </a:solidFill>
                <a:latin typeface="Calibri"/>
                <a:ea typeface="Calibri"/>
                <a:cs typeface="Calibri"/>
                <a:sym typeface="Calibri"/>
              </a:rPr>
              <a:t> technology rather than ignore it.</a:t>
            </a:r>
            <a:endParaRPr sz="1100"/>
          </a:p>
        </p:txBody>
      </p:sp>
      <p:sp>
        <p:nvSpPr>
          <p:cNvPr id="711" name="Google Shape;711;p39"/>
          <p:cNvSpPr txBox="1"/>
          <p:nvPr/>
        </p:nvSpPr>
        <p:spPr>
          <a:xfrm>
            <a:off x="480060" y="2036825"/>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2.  Many workplaces </a:t>
            </a:r>
            <a:r>
              <a:rPr b="1" i="0" lang="en" sz="1100" u="none" cap="none" strike="noStrike">
                <a:solidFill>
                  <a:srgbClr val="207A55"/>
                </a:solidFill>
                <a:latin typeface="Calibri"/>
                <a:ea typeface="Calibri"/>
                <a:cs typeface="Calibri"/>
                <a:sym typeface="Calibri"/>
              </a:rPr>
              <a:t>depend on</a:t>
            </a:r>
            <a:r>
              <a:rPr b="0" i="0" lang="en" sz="1100" u="none" cap="none" strike="noStrike">
                <a:solidFill>
                  <a:srgbClr val="241D32"/>
                </a:solidFill>
                <a:latin typeface="Calibri"/>
                <a:ea typeface="Calibri"/>
                <a:cs typeface="Calibri"/>
                <a:sym typeface="Calibri"/>
              </a:rPr>
              <a:t> trust, cooperation and human connection.</a:t>
            </a:r>
            <a:endParaRPr sz="1100"/>
          </a:p>
        </p:txBody>
      </p:sp>
      <p:sp>
        <p:nvSpPr>
          <p:cNvPr id="712" name="Google Shape;712;p39"/>
          <p:cNvSpPr txBox="1"/>
          <p:nvPr/>
        </p:nvSpPr>
        <p:spPr>
          <a:xfrm>
            <a:off x="480060" y="2530601"/>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3.  Operations managers help teams </a:t>
            </a:r>
            <a:r>
              <a:rPr b="1" i="0" lang="en" sz="1100" u="none" cap="none" strike="noStrike">
                <a:solidFill>
                  <a:srgbClr val="207A55"/>
                </a:solidFill>
                <a:latin typeface="Calibri"/>
                <a:ea typeface="Calibri"/>
                <a:cs typeface="Calibri"/>
                <a:sym typeface="Calibri"/>
              </a:rPr>
              <a:t>keep on track</a:t>
            </a:r>
            <a:r>
              <a:rPr b="0" i="0" lang="en" sz="1100" u="none" cap="none" strike="noStrike">
                <a:solidFill>
                  <a:srgbClr val="241D32"/>
                </a:solidFill>
                <a:latin typeface="Calibri"/>
                <a:ea typeface="Calibri"/>
                <a:cs typeface="Calibri"/>
                <a:sym typeface="Calibri"/>
              </a:rPr>
              <a:t> when projects become complex.</a:t>
            </a:r>
            <a:endParaRPr sz="1100"/>
          </a:p>
        </p:txBody>
      </p:sp>
      <p:sp>
        <p:nvSpPr>
          <p:cNvPr id="713" name="Google Shape;713;p39"/>
          <p:cNvSpPr txBox="1"/>
          <p:nvPr/>
        </p:nvSpPr>
        <p:spPr>
          <a:xfrm>
            <a:off x="480060" y="3024377"/>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4.  Effective AI users must </a:t>
            </a:r>
            <a:r>
              <a:rPr b="1" i="0" lang="en" sz="1100" u="none" cap="none" strike="noStrike">
                <a:solidFill>
                  <a:srgbClr val="207A55"/>
                </a:solidFill>
                <a:latin typeface="Calibri"/>
                <a:ea typeface="Calibri"/>
                <a:cs typeface="Calibri"/>
                <a:sym typeface="Calibri"/>
              </a:rPr>
              <a:t>check for</a:t>
            </a:r>
            <a:r>
              <a:rPr b="0" i="0" lang="en" sz="1100" u="none" cap="none" strike="noStrike">
                <a:solidFill>
                  <a:srgbClr val="241D32"/>
                </a:solidFill>
                <a:latin typeface="Calibri"/>
                <a:ea typeface="Calibri"/>
                <a:cs typeface="Calibri"/>
                <a:sym typeface="Calibri"/>
              </a:rPr>
              <a:t> errors before accepting automated output.</a:t>
            </a:r>
            <a:endParaRPr sz="1100"/>
          </a:p>
        </p:txBody>
      </p:sp>
      <p:sp>
        <p:nvSpPr>
          <p:cNvPr id="714" name="Google Shape;714;p39"/>
          <p:cNvSpPr txBox="1"/>
          <p:nvPr/>
        </p:nvSpPr>
        <p:spPr>
          <a:xfrm>
            <a:off x="480060" y="3518153"/>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5.  A human-in-the-loop can </a:t>
            </a:r>
            <a:r>
              <a:rPr b="1" i="0" lang="en" sz="1100" u="none" cap="none" strike="noStrike">
                <a:solidFill>
                  <a:srgbClr val="207A55"/>
                </a:solidFill>
                <a:latin typeface="Calibri"/>
                <a:ea typeface="Calibri"/>
                <a:cs typeface="Calibri"/>
                <a:sym typeface="Calibri"/>
              </a:rPr>
              <a:t>fill in</a:t>
            </a:r>
            <a:r>
              <a:rPr b="0" i="0" lang="en" sz="1100" u="none" cap="none" strike="noStrike">
                <a:solidFill>
                  <a:srgbClr val="241D32"/>
                </a:solidFill>
                <a:latin typeface="Calibri"/>
                <a:ea typeface="Calibri"/>
                <a:cs typeface="Calibri"/>
                <a:sym typeface="Calibri"/>
              </a:rPr>
              <a:t> the gaps that AI tools still struggle with.</a:t>
            </a:r>
            <a:endParaRPr sz="1100"/>
          </a:p>
        </p:txBody>
      </p:sp>
      <p:sp>
        <p:nvSpPr>
          <p:cNvPr id="715" name="Google Shape;715;p39"/>
          <p:cNvSpPr txBox="1"/>
          <p:nvPr/>
        </p:nvSpPr>
        <p:spPr>
          <a:xfrm>
            <a:off x="480060" y="4011930"/>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6.  To build AI-implementation skills, workers can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by using AI in an area they already know.</a:t>
            </a:r>
            <a:endParaRPr sz="1100"/>
          </a:p>
        </p:txBody>
      </p:sp>
      <p:sp>
        <p:nvSpPr>
          <p:cNvPr id="716" name="Google Shape;716;p39"/>
          <p:cNvSpPr/>
          <p:nvPr/>
        </p:nvSpPr>
        <p:spPr>
          <a:xfrm>
            <a:off x="2993516" y="4560569"/>
            <a:ext cx="3154682" cy="315469"/>
          </a:xfrm>
          <a:prstGeom prst="roundRect">
            <a:avLst>
              <a:gd fmla="val 50000" name="adj"/>
            </a:avLst>
          </a:prstGeom>
          <a:solidFill>
            <a:srgbClr val="F47C6D"/>
          </a:solidFill>
          <a:ln>
            <a:noFill/>
          </a:ln>
          <a:effectLst>
            <a:outerShdw blurRad="76200" rotWithShape="0" dir="5400000" dist="25400">
              <a:srgbClr val="32184F">
                <a:alpha val="25098"/>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17" name="Google Shape;717;p39"/>
          <p:cNvSpPr txBox="1"/>
          <p:nvPr/>
        </p:nvSpPr>
        <p:spPr>
          <a:xfrm>
            <a:off x="2993516" y="4644634"/>
            <a:ext cx="3154682" cy="14734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900"/>
              <a:buFont typeface="Calibri"/>
              <a:buNone/>
            </a:pPr>
            <a:r>
              <a:rPr b="1" i="0" lang="en" sz="900" u="none" cap="none" strike="noStrike">
                <a:solidFill>
                  <a:srgbClr val="FFFFFF"/>
                </a:solidFill>
                <a:latin typeface="Calibri"/>
                <a:ea typeface="Calibri"/>
                <a:cs typeface="Calibri"/>
                <a:sym typeface="Calibri"/>
              </a:rPr>
              <a:t>REVEAL ANSWER 6  ▶</a:t>
            </a:r>
            <a:endParaRPr sz="1100"/>
          </a:p>
        </p:txBody>
      </p:sp>
      <p:sp>
        <p:nvSpPr>
          <p:cNvPr id="718" name="Google Shape;718;p39"/>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25</a:t>
            </a:r>
            <a:endParaRPr sz="11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2" name="Shape 722"/>
        <p:cNvGrpSpPr/>
        <p:nvPr/>
      </p:nvGrpSpPr>
      <p:grpSpPr>
        <a:xfrm>
          <a:off x="0" y="0"/>
          <a:ext cx="0" cy="0"/>
          <a:chOff x="0" y="0"/>
          <a:chExt cx="0" cy="0"/>
        </a:xfrm>
      </p:grpSpPr>
      <p:sp>
        <p:nvSpPr>
          <p:cNvPr id="723" name="Google Shape;723;p40"/>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724" name="Google Shape;724;p40"/>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725" name="Google Shape;725;p40"/>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VOCABULARY — EXERCISE 2</a:t>
            </a:r>
            <a:endParaRPr sz="1100"/>
          </a:p>
        </p:txBody>
      </p:sp>
      <p:sp>
        <p:nvSpPr>
          <p:cNvPr id="726" name="Google Shape;726;p40"/>
          <p:cNvSpPr txBox="1"/>
          <p:nvPr/>
        </p:nvSpPr>
        <p:spPr>
          <a:xfrm>
            <a:off x="1028699" y="514350"/>
            <a:ext cx="7084316" cy="2095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Cambria"/>
              <a:buNone/>
            </a:pPr>
            <a:r>
              <a:rPr b="1" i="0" lang="en" sz="1400" u="none" cap="none" strike="noStrike">
                <a:solidFill>
                  <a:srgbClr val="FFFFFF"/>
                </a:solidFill>
                <a:latin typeface="Cambria"/>
                <a:ea typeface="Cambria"/>
                <a:cs typeface="Cambria"/>
                <a:sym typeface="Cambria"/>
              </a:rPr>
              <a:t>Phrasal Verbs From the Reading — Blank 6 of 6</a:t>
            </a:r>
            <a:endParaRPr sz="1100"/>
          </a:p>
        </p:txBody>
      </p:sp>
      <p:sp>
        <p:nvSpPr>
          <p:cNvPr id="727" name="Google Shape;727;p40"/>
          <p:cNvSpPr/>
          <p:nvPr/>
        </p:nvSpPr>
        <p:spPr>
          <a:xfrm>
            <a:off x="480060" y="1062989"/>
            <a:ext cx="1179576"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28" name="Google Shape;728;p40"/>
          <p:cNvSpPr txBox="1"/>
          <p:nvPr/>
        </p:nvSpPr>
        <p:spPr>
          <a:xfrm>
            <a:off x="480059" y="1148748"/>
            <a:ext cx="1179578"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keep on track</a:t>
            </a:r>
            <a:endParaRPr sz="1100"/>
          </a:p>
        </p:txBody>
      </p:sp>
      <p:sp>
        <p:nvSpPr>
          <p:cNvPr id="729" name="Google Shape;729;p40"/>
          <p:cNvSpPr/>
          <p:nvPr/>
        </p:nvSpPr>
        <p:spPr>
          <a:xfrm>
            <a:off x="1755648" y="1062989"/>
            <a:ext cx="90525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30" name="Google Shape;730;p40"/>
          <p:cNvSpPr txBox="1"/>
          <p:nvPr/>
        </p:nvSpPr>
        <p:spPr>
          <a:xfrm>
            <a:off x="1755648" y="1148748"/>
            <a:ext cx="90525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check for</a:t>
            </a:r>
            <a:endParaRPr sz="1100"/>
          </a:p>
        </p:txBody>
      </p:sp>
      <p:sp>
        <p:nvSpPr>
          <p:cNvPr id="731" name="Google Shape;731;p40"/>
          <p:cNvSpPr/>
          <p:nvPr/>
        </p:nvSpPr>
        <p:spPr>
          <a:xfrm>
            <a:off x="2756916" y="1062989"/>
            <a:ext cx="90525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32" name="Google Shape;732;p40"/>
          <p:cNvSpPr txBox="1"/>
          <p:nvPr/>
        </p:nvSpPr>
        <p:spPr>
          <a:xfrm>
            <a:off x="2756916" y="1148748"/>
            <a:ext cx="90525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work with</a:t>
            </a:r>
            <a:endParaRPr sz="1100"/>
          </a:p>
        </p:txBody>
      </p:sp>
      <p:sp>
        <p:nvSpPr>
          <p:cNvPr id="733" name="Google Shape;733;p40"/>
          <p:cNvSpPr/>
          <p:nvPr/>
        </p:nvSpPr>
        <p:spPr>
          <a:xfrm>
            <a:off x="3758183" y="1062989"/>
            <a:ext cx="90525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34" name="Google Shape;734;p40"/>
          <p:cNvSpPr txBox="1"/>
          <p:nvPr/>
        </p:nvSpPr>
        <p:spPr>
          <a:xfrm>
            <a:off x="3758183" y="1148748"/>
            <a:ext cx="90525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depend on</a:t>
            </a:r>
            <a:endParaRPr sz="1100"/>
          </a:p>
        </p:txBody>
      </p:sp>
      <p:sp>
        <p:nvSpPr>
          <p:cNvPr id="735" name="Google Shape;735;p40"/>
          <p:cNvSpPr/>
          <p:nvPr/>
        </p:nvSpPr>
        <p:spPr>
          <a:xfrm>
            <a:off x="4759451" y="1062989"/>
            <a:ext cx="76809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36" name="Google Shape;736;p40"/>
          <p:cNvSpPr txBox="1"/>
          <p:nvPr/>
        </p:nvSpPr>
        <p:spPr>
          <a:xfrm>
            <a:off x="4759451" y="1148748"/>
            <a:ext cx="76809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fill in</a:t>
            </a:r>
            <a:endParaRPr sz="1100"/>
          </a:p>
        </p:txBody>
      </p:sp>
      <p:sp>
        <p:nvSpPr>
          <p:cNvPr id="737" name="Google Shape;737;p40"/>
          <p:cNvSpPr/>
          <p:nvPr/>
        </p:nvSpPr>
        <p:spPr>
          <a:xfrm>
            <a:off x="5623560" y="1062989"/>
            <a:ext cx="1042417" cy="274321"/>
          </a:xfrm>
          <a:prstGeom prst="roundRect">
            <a:avLst>
              <a:gd fmla="val 50000" name="adj"/>
            </a:avLst>
          </a:prstGeom>
          <a:solidFill>
            <a:srgbClr val="FFF0EB"/>
          </a:solidFill>
          <a:ln cap="flat" cmpd="sng" w="12700">
            <a:solidFill>
              <a:srgbClr val="FF9A8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38" name="Google Shape;738;p40"/>
          <p:cNvSpPr txBox="1"/>
          <p:nvPr/>
        </p:nvSpPr>
        <p:spPr>
          <a:xfrm>
            <a:off x="5623560" y="1148748"/>
            <a:ext cx="1042417" cy="102804"/>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get started</a:t>
            </a:r>
            <a:endParaRPr sz="1100"/>
          </a:p>
        </p:txBody>
      </p:sp>
      <p:sp>
        <p:nvSpPr>
          <p:cNvPr id="739" name="Google Shape;739;p40"/>
          <p:cNvSpPr txBox="1"/>
          <p:nvPr/>
        </p:nvSpPr>
        <p:spPr>
          <a:xfrm>
            <a:off x="480060" y="1543050"/>
            <a:ext cx="8161020" cy="14201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1.  In an AI-shaped workplace, people need to </a:t>
            </a:r>
            <a:r>
              <a:rPr b="1" i="0" lang="en" sz="1100" u="none" cap="none" strike="noStrike">
                <a:solidFill>
                  <a:srgbClr val="207A55"/>
                </a:solidFill>
                <a:latin typeface="Calibri"/>
                <a:ea typeface="Calibri"/>
                <a:cs typeface="Calibri"/>
                <a:sym typeface="Calibri"/>
              </a:rPr>
              <a:t>work with</a:t>
            </a:r>
            <a:r>
              <a:rPr b="0" i="0" lang="en" sz="1100" u="none" cap="none" strike="noStrike">
                <a:solidFill>
                  <a:srgbClr val="241D32"/>
                </a:solidFill>
                <a:latin typeface="Calibri"/>
                <a:ea typeface="Calibri"/>
                <a:cs typeface="Calibri"/>
                <a:sym typeface="Calibri"/>
              </a:rPr>
              <a:t> technology rather than ignore it.</a:t>
            </a:r>
            <a:endParaRPr sz="1100"/>
          </a:p>
        </p:txBody>
      </p:sp>
      <p:sp>
        <p:nvSpPr>
          <p:cNvPr id="740" name="Google Shape;740;p40"/>
          <p:cNvSpPr txBox="1"/>
          <p:nvPr/>
        </p:nvSpPr>
        <p:spPr>
          <a:xfrm>
            <a:off x="480060" y="2036825"/>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2.  Many workplaces </a:t>
            </a:r>
            <a:r>
              <a:rPr b="1" i="0" lang="en" sz="1100" u="none" cap="none" strike="noStrike">
                <a:solidFill>
                  <a:srgbClr val="207A55"/>
                </a:solidFill>
                <a:latin typeface="Calibri"/>
                <a:ea typeface="Calibri"/>
                <a:cs typeface="Calibri"/>
                <a:sym typeface="Calibri"/>
              </a:rPr>
              <a:t>depend on</a:t>
            </a:r>
            <a:r>
              <a:rPr b="0" i="0" lang="en" sz="1100" u="none" cap="none" strike="noStrike">
                <a:solidFill>
                  <a:srgbClr val="241D32"/>
                </a:solidFill>
                <a:latin typeface="Calibri"/>
                <a:ea typeface="Calibri"/>
                <a:cs typeface="Calibri"/>
                <a:sym typeface="Calibri"/>
              </a:rPr>
              <a:t> trust, cooperation and human connection.</a:t>
            </a:r>
            <a:endParaRPr sz="1100"/>
          </a:p>
        </p:txBody>
      </p:sp>
      <p:sp>
        <p:nvSpPr>
          <p:cNvPr id="741" name="Google Shape;741;p40"/>
          <p:cNvSpPr txBox="1"/>
          <p:nvPr/>
        </p:nvSpPr>
        <p:spPr>
          <a:xfrm>
            <a:off x="480060" y="2530601"/>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3.  Operations managers help teams </a:t>
            </a:r>
            <a:r>
              <a:rPr b="1" i="0" lang="en" sz="1100" u="none" cap="none" strike="noStrike">
                <a:solidFill>
                  <a:srgbClr val="207A55"/>
                </a:solidFill>
                <a:latin typeface="Calibri"/>
                <a:ea typeface="Calibri"/>
                <a:cs typeface="Calibri"/>
                <a:sym typeface="Calibri"/>
              </a:rPr>
              <a:t>keep on track</a:t>
            </a:r>
            <a:r>
              <a:rPr b="0" i="0" lang="en" sz="1100" u="none" cap="none" strike="noStrike">
                <a:solidFill>
                  <a:srgbClr val="241D32"/>
                </a:solidFill>
                <a:latin typeface="Calibri"/>
                <a:ea typeface="Calibri"/>
                <a:cs typeface="Calibri"/>
                <a:sym typeface="Calibri"/>
              </a:rPr>
              <a:t> when projects become complex.</a:t>
            </a:r>
            <a:endParaRPr sz="1100"/>
          </a:p>
        </p:txBody>
      </p:sp>
      <p:sp>
        <p:nvSpPr>
          <p:cNvPr id="742" name="Google Shape;742;p40"/>
          <p:cNvSpPr txBox="1"/>
          <p:nvPr/>
        </p:nvSpPr>
        <p:spPr>
          <a:xfrm>
            <a:off x="480060" y="3024377"/>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4.  Effective AI users must </a:t>
            </a:r>
            <a:r>
              <a:rPr b="1" i="0" lang="en" sz="1100" u="none" cap="none" strike="noStrike">
                <a:solidFill>
                  <a:srgbClr val="207A55"/>
                </a:solidFill>
                <a:latin typeface="Calibri"/>
                <a:ea typeface="Calibri"/>
                <a:cs typeface="Calibri"/>
                <a:sym typeface="Calibri"/>
              </a:rPr>
              <a:t>check for</a:t>
            </a:r>
            <a:r>
              <a:rPr b="0" i="0" lang="en" sz="1100" u="none" cap="none" strike="noStrike">
                <a:solidFill>
                  <a:srgbClr val="241D32"/>
                </a:solidFill>
                <a:latin typeface="Calibri"/>
                <a:ea typeface="Calibri"/>
                <a:cs typeface="Calibri"/>
                <a:sym typeface="Calibri"/>
              </a:rPr>
              <a:t> errors before accepting automated output.</a:t>
            </a:r>
            <a:endParaRPr sz="1100"/>
          </a:p>
        </p:txBody>
      </p:sp>
      <p:sp>
        <p:nvSpPr>
          <p:cNvPr id="743" name="Google Shape;743;p40"/>
          <p:cNvSpPr txBox="1"/>
          <p:nvPr/>
        </p:nvSpPr>
        <p:spPr>
          <a:xfrm>
            <a:off x="480060" y="3518153"/>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5.  A human-in-the-loop can </a:t>
            </a:r>
            <a:r>
              <a:rPr b="1" i="0" lang="en" sz="1100" u="none" cap="none" strike="noStrike">
                <a:solidFill>
                  <a:srgbClr val="207A55"/>
                </a:solidFill>
                <a:latin typeface="Calibri"/>
                <a:ea typeface="Calibri"/>
                <a:cs typeface="Calibri"/>
                <a:sym typeface="Calibri"/>
              </a:rPr>
              <a:t>fill in</a:t>
            </a:r>
            <a:r>
              <a:rPr b="0" i="0" lang="en" sz="1100" u="none" cap="none" strike="noStrike">
                <a:solidFill>
                  <a:srgbClr val="241D32"/>
                </a:solidFill>
                <a:latin typeface="Calibri"/>
                <a:ea typeface="Calibri"/>
                <a:cs typeface="Calibri"/>
                <a:sym typeface="Calibri"/>
              </a:rPr>
              <a:t> the gaps that AI tools still struggle with.</a:t>
            </a:r>
            <a:endParaRPr sz="1100"/>
          </a:p>
        </p:txBody>
      </p:sp>
      <p:sp>
        <p:nvSpPr>
          <p:cNvPr id="744" name="Google Shape;744;p40"/>
          <p:cNvSpPr txBox="1"/>
          <p:nvPr/>
        </p:nvSpPr>
        <p:spPr>
          <a:xfrm>
            <a:off x="480060" y="4011930"/>
            <a:ext cx="8161020" cy="1420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6.  To build AI-implementation skills, workers can </a:t>
            </a:r>
            <a:r>
              <a:rPr b="1" i="0" lang="en" sz="1100" u="none" cap="none" strike="noStrike">
                <a:solidFill>
                  <a:srgbClr val="207A55"/>
                </a:solidFill>
                <a:latin typeface="Calibri"/>
                <a:ea typeface="Calibri"/>
                <a:cs typeface="Calibri"/>
                <a:sym typeface="Calibri"/>
              </a:rPr>
              <a:t>get started</a:t>
            </a:r>
            <a:r>
              <a:rPr b="0" i="0" lang="en" sz="1100" u="none" cap="none" strike="noStrike">
                <a:solidFill>
                  <a:srgbClr val="241D32"/>
                </a:solidFill>
                <a:latin typeface="Calibri"/>
                <a:ea typeface="Calibri"/>
                <a:cs typeface="Calibri"/>
                <a:sym typeface="Calibri"/>
              </a:rPr>
              <a:t> by using AI in an area they already know.</a:t>
            </a:r>
            <a:endParaRPr sz="1100"/>
          </a:p>
        </p:txBody>
      </p:sp>
      <p:sp>
        <p:nvSpPr>
          <p:cNvPr id="745" name="Google Shape;745;p40"/>
          <p:cNvSpPr/>
          <p:nvPr/>
        </p:nvSpPr>
        <p:spPr>
          <a:xfrm>
            <a:off x="3679316" y="4581143"/>
            <a:ext cx="1783081" cy="288037"/>
          </a:xfrm>
          <a:prstGeom prst="roundRect">
            <a:avLst>
              <a:gd fmla="val 50000"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46" name="Google Shape;746;p40"/>
          <p:cNvSpPr txBox="1"/>
          <p:nvPr/>
        </p:nvSpPr>
        <p:spPr>
          <a:xfrm>
            <a:off x="3679316" y="4661203"/>
            <a:ext cx="1783081" cy="127918"/>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07A55"/>
              </a:buClr>
              <a:buSzPts val="800"/>
              <a:buFont typeface="Calibri"/>
              <a:buNone/>
            </a:pPr>
            <a:r>
              <a:rPr b="1" i="0" lang="en" sz="800" u="none" cap="none" strike="noStrike">
                <a:solidFill>
                  <a:srgbClr val="207A55"/>
                </a:solidFill>
                <a:latin typeface="Calibri"/>
                <a:ea typeface="Calibri"/>
                <a:cs typeface="Calibri"/>
                <a:sym typeface="Calibri"/>
              </a:rPr>
              <a:t>✓ ALL ANSWERS REVEALED</a:t>
            </a:r>
            <a:endParaRPr sz="1100"/>
          </a:p>
        </p:txBody>
      </p:sp>
      <p:sp>
        <p:nvSpPr>
          <p:cNvPr id="747" name="Google Shape;747;p40"/>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26</a:t>
            </a:r>
            <a:endParaRPr sz="11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1" name="Shape 751"/>
        <p:cNvGrpSpPr/>
        <p:nvPr/>
      </p:nvGrpSpPr>
      <p:grpSpPr>
        <a:xfrm>
          <a:off x="0" y="0"/>
          <a:ext cx="0" cy="0"/>
          <a:chOff x="0" y="0"/>
          <a:chExt cx="0" cy="0"/>
        </a:xfrm>
      </p:grpSpPr>
      <p:sp>
        <p:nvSpPr>
          <p:cNvPr id="752" name="Google Shape;752;p41"/>
          <p:cNvSpPr/>
          <p:nvPr/>
        </p:nvSpPr>
        <p:spPr>
          <a:xfrm>
            <a:off x="274319" y="240030"/>
            <a:ext cx="8593075" cy="754380"/>
          </a:xfrm>
          <a:prstGeom prst="roundRect">
            <a:avLst>
              <a:gd fmla="val 14545"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753" name="Google Shape;753;p41"/>
          <p:cNvPicPr preferRelativeResize="0"/>
          <p:nvPr/>
        </p:nvPicPr>
        <p:blipFill rotWithShape="1">
          <a:blip r:embed="rId3">
            <a:alphaModFix/>
          </a:blip>
          <a:srcRect b="0" l="0" r="0" t="0"/>
          <a:stretch/>
        </p:blipFill>
        <p:spPr>
          <a:xfrm>
            <a:off x="493776" y="404621"/>
            <a:ext cx="425196" cy="425197"/>
          </a:xfrm>
          <a:prstGeom prst="rect">
            <a:avLst/>
          </a:prstGeom>
          <a:noFill/>
          <a:ln>
            <a:noFill/>
          </a:ln>
        </p:spPr>
      </p:pic>
      <p:sp>
        <p:nvSpPr>
          <p:cNvPr id="754" name="Google Shape;754;p41"/>
          <p:cNvSpPr txBox="1"/>
          <p:nvPr/>
        </p:nvSpPr>
        <p:spPr>
          <a:xfrm>
            <a:off x="1062989" y="435196"/>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GRAMMAR</a:t>
            </a:r>
            <a:endParaRPr sz="1100"/>
          </a:p>
        </p:txBody>
      </p:sp>
      <p:sp>
        <p:nvSpPr>
          <p:cNvPr id="755" name="Google Shape;755;p41"/>
          <p:cNvSpPr txBox="1"/>
          <p:nvPr/>
        </p:nvSpPr>
        <p:spPr>
          <a:xfrm>
            <a:off x="1028699" y="541782"/>
            <a:ext cx="7084316" cy="2667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800"/>
              <a:buFont typeface="Cambria"/>
              <a:buNone/>
            </a:pPr>
            <a:r>
              <a:rPr b="1" i="0" lang="en" sz="1800" u="none" cap="none" strike="noStrike">
                <a:solidFill>
                  <a:srgbClr val="FFFFFF"/>
                </a:solidFill>
                <a:latin typeface="Cambria"/>
                <a:ea typeface="Cambria"/>
                <a:cs typeface="Cambria"/>
                <a:sym typeface="Cambria"/>
              </a:rPr>
              <a:t>Reduced Relative Clauses</a:t>
            </a:r>
            <a:endParaRPr sz="1100"/>
          </a:p>
        </p:txBody>
      </p:sp>
      <p:sp>
        <p:nvSpPr>
          <p:cNvPr id="756" name="Google Shape;756;p41"/>
          <p:cNvSpPr/>
          <p:nvPr/>
        </p:nvSpPr>
        <p:spPr>
          <a:xfrm>
            <a:off x="274319" y="1200150"/>
            <a:ext cx="8572501" cy="685800"/>
          </a:xfrm>
          <a:prstGeom prst="roundRect">
            <a:avLst>
              <a:gd fmla="val 12000" name="adj"/>
            </a:avLst>
          </a:prstGeom>
          <a:solidFill>
            <a:srgbClr val="F5ECFB"/>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57" name="Google Shape;757;p41"/>
          <p:cNvSpPr txBox="1"/>
          <p:nvPr/>
        </p:nvSpPr>
        <p:spPr>
          <a:xfrm>
            <a:off x="514350" y="1472040"/>
            <a:ext cx="8161020" cy="14202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2184F"/>
              </a:buClr>
              <a:buSzPts val="1100"/>
              <a:buFont typeface="Calibri"/>
              <a:buNone/>
            </a:pPr>
            <a:r>
              <a:rPr b="1" i="0" lang="en" sz="1100" u="none" cap="none" strike="noStrike">
                <a:solidFill>
                  <a:srgbClr val="32184F"/>
                </a:solidFill>
                <a:latin typeface="Calibri"/>
                <a:ea typeface="Calibri"/>
                <a:cs typeface="Calibri"/>
                <a:sym typeface="Calibri"/>
              </a:rPr>
              <a:t>Example from the text:  </a:t>
            </a:r>
            <a:r>
              <a:rPr b="0" i="1" lang="en" sz="1100" u="none" cap="none" strike="noStrike">
                <a:solidFill>
                  <a:srgbClr val="241D32"/>
                </a:solidFill>
                <a:latin typeface="Calibri"/>
                <a:ea typeface="Calibri"/>
                <a:cs typeface="Calibri"/>
                <a:sym typeface="Calibri"/>
              </a:rPr>
              <a:t>“People able to set priorities, guide teams and make responsible decisions may become harder to replace.”</a:t>
            </a:r>
            <a:endParaRPr sz="1100"/>
          </a:p>
        </p:txBody>
      </p:sp>
      <p:sp>
        <p:nvSpPr>
          <p:cNvPr id="758" name="Google Shape;758;p41"/>
          <p:cNvSpPr/>
          <p:nvPr/>
        </p:nvSpPr>
        <p:spPr>
          <a:xfrm>
            <a:off x="274319" y="2057400"/>
            <a:ext cx="8572501" cy="493777"/>
          </a:xfrm>
          <a:prstGeom prst="roundRect">
            <a:avLst>
              <a:gd fmla="val 13889" name="adj"/>
            </a:avLst>
          </a:prstGeom>
          <a:solidFill>
            <a:srgbClr val="FFFFFF"/>
          </a:solidFill>
          <a:ln cap="flat" cmpd="sng" w="12700">
            <a:solidFill>
              <a:srgbClr val="EADFF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59" name="Google Shape;759;p41"/>
          <p:cNvSpPr txBox="1"/>
          <p:nvPr/>
        </p:nvSpPr>
        <p:spPr>
          <a:xfrm>
            <a:off x="480060" y="2241752"/>
            <a:ext cx="3429001"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4B2475"/>
              </a:buClr>
              <a:buSzPts val="1000"/>
              <a:buFont typeface="Calibri"/>
              <a:buNone/>
            </a:pPr>
            <a:r>
              <a:rPr b="1" i="0" lang="en" sz="1000" u="none" cap="none" strike="noStrike">
                <a:solidFill>
                  <a:srgbClr val="4B2475"/>
                </a:solidFill>
                <a:latin typeface="Calibri"/>
                <a:ea typeface="Calibri"/>
                <a:cs typeface="Calibri"/>
                <a:sym typeface="Calibri"/>
              </a:rPr>
              <a:t>noun + adjective phrase</a:t>
            </a:r>
            <a:endParaRPr sz="1100"/>
          </a:p>
        </p:txBody>
      </p:sp>
      <p:sp>
        <p:nvSpPr>
          <p:cNvPr id="760" name="Google Shape;760;p41"/>
          <p:cNvSpPr txBox="1"/>
          <p:nvPr/>
        </p:nvSpPr>
        <p:spPr>
          <a:xfrm>
            <a:off x="4046219" y="2241752"/>
            <a:ext cx="4663441"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1000"/>
              <a:buFont typeface="Calibri"/>
              <a:buNone/>
            </a:pPr>
            <a:r>
              <a:rPr b="0" i="1" lang="en" sz="1000" u="none" cap="none" strike="noStrike">
                <a:solidFill>
                  <a:srgbClr val="241D32"/>
                </a:solidFill>
                <a:latin typeface="Calibri"/>
                <a:ea typeface="Calibri"/>
                <a:cs typeface="Calibri"/>
                <a:sym typeface="Calibri"/>
              </a:rPr>
              <a:t>skills useful across many industries</a:t>
            </a:r>
            <a:endParaRPr sz="1100"/>
          </a:p>
        </p:txBody>
      </p:sp>
      <p:sp>
        <p:nvSpPr>
          <p:cNvPr id="761" name="Google Shape;761;p41"/>
          <p:cNvSpPr/>
          <p:nvPr/>
        </p:nvSpPr>
        <p:spPr>
          <a:xfrm>
            <a:off x="274319" y="2619756"/>
            <a:ext cx="8572501" cy="493777"/>
          </a:xfrm>
          <a:prstGeom prst="roundRect">
            <a:avLst>
              <a:gd fmla="val 13889" name="adj"/>
            </a:avLst>
          </a:prstGeom>
          <a:solidFill>
            <a:srgbClr val="FFFFFF"/>
          </a:solidFill>
          <a:ln cap="flat" cmpd="sng" w="12700">
            <a:solidFill>
              <a:srgbClr val="EADFF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62" name="Google Shape;762;p41"/>
          <p:cNvSpPr txBox="1"/>
          <p:nvPr/>
        </p:nvSpPr>
        <p:spPr>
          <a:xfrm>
            <a:off x="480060" y="2804108"/>
            <a:ext cx="3429001"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4B2475"/>
              </a:buClr>
              <a:buSzPts val="1000"/>
              <a:buFont typeface="Calibri"/>
              <a:buNone/>
            </a:pPr>
            <a:r>
              <a:rPr b="1" i="0" lang="en" sz="1000" u="none" cap="none" strike="noStrike">
                <a:solidFill>
                  <a:srgbClr val="4B2475"/>
                </a:solidFill>
                <a:latin typeface="Calibri"/>
                <a:ea typeface="Calibri"/>
                <a:cs typeface="Calibri"/>
                <a:sym typeface="Calibri"/>
              </a:rPr>
              <a:t>noun + able to + verb</a:t>
            </a:r>
            <a:endParaRPr sz="1100"/>
          </a:p>
        </p:txBody>
      </p:sp>
      <p:sp>
        <p:nvSpPr>
          <p:cNvPr id="763" name="Google Shape;763;p41"/>
          <p:cNvSpPr txBox="1"/>
          <p:nvPr/>
        </p:nvSpPr>
        <p:spPr>
          <a:xfrm>
            <a:off x="4046219" y="2804108"/>
            <a:ext cx="4663441"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1000"/>
              <a:buFont typeface="Calibri"/>
              <a:buNone/>
            </a:pPr>
            <a:r>
              <a:rPr b="0" i="1" lang="en" sz="1000" u="none" cap="none" strike="noStrike">
                <a:solidFill>
                  <a:srgbClr val="241D32"/>
                </a:solidFill>
                <a:latin typeface="Calibri"/>
                <a:ea typeface="Calibri"/>
                <a:cs typeface="Calibri"/>
                <a:sym typeface="Calibri"/>
              </a:rPr>
              <a:t>people able to set priorities</a:t>
            </a:r>
            <a:endParaRPr sz="1100"/>
          </a:p>
        </p:txBody>
      </p:sp>
      <p:sp>
        <p:nvSpPr>
          <p:cNvPr id="764" name="Google Shape;764;p41"/>
          <p:cNvSpPr/>
          <p:nvPr/>
        </p:nvSpPr>
        <p:spPr>
          <a:xfrm>
            <a:off x="274319" y="3182111"/>
            <a:ext cx="8572501" cy="493777"/>
          </a:xfrm>
          <a:prstGeom prst="roundRect">
            <a:avLst>
              <a:gd fmla="val 13889" name="adj"/>
            </a:avLst>
          </a:prstGeom>
          <a:solidFill>
            <a:srgbClr val="FFFFFF"/>
          </a:solidFill>
          <a:ln cap="flat" cmpd="sng" w="12700">
            <a:solidFill>
              <a:srgbClr val="EADFF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65" name="Google Shape;765;p41"/>
          <p:cNvSpPr txBox="1"/>
          <p:nvPr/>
        </p:nvSpPr>
        <p:spPr>
          <a:xfrm>
            <a:off x="480060" y="3366464"/>
            <a:ext cx="3429001" cy="12507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4B2475"/>
              </a:buClr>
              <a:buSzPts val="1000"/>
              <a:buFont typeface="Calibri"/>
              <a:buNone/>
            </a:pPr>
            <a:r>
              <a:rPr b="1" i="0" lang="en" sz="1000" u="none" cap="none" strike="noStrike">
                <a:solidFill>
                  <a:srgbClr val="4B2475"/>
                </a:solidFill>
                <a:latin typeface="Calibri"/>
                <a:ea typeface="Calibri"/>
                <a:cs typeface="Calibri"/>
                <a:sym typeface="Calibri"/>
              </a:rPr>
              <a:t>noun + responsible for + noun phrase</a:t>
            </a:r>
            <a:endParaRPr sz="1100"/>
          </a:p>
        </p:txBody>
      </p:sp>
      <p:sp>
        <p:nvSpPr>
          <p:cNvPr id="766" name="Google Shape;766;p41"/>
          <p:cNvSpPr txBox="1"/>
          <p:nvPr/>
        </p:nvSpPr>
        <p:spPr>
          <a:xfrm>
            <a:off x="4046219" y="3366464"/>
            <a:ext cx="4663441" cy="12507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1000"/>
              <a:buFont typeface="Calibri"/>
              <a:buNone/>
            </a:pPr>
            <a:r>
              <a:rPr b="0" i="1" lang="en" sz="1000" u="none" cap="none" strike="noStrike">
                <a:solidFill>
                  <a:srgbClr val="241D32"/>
                </a:solidFill>
                <a:latin typeface="Calibri"/>
                <a:ea typeface="Calibri"/>
                <a:cs typeface="Calibri"/>
                <a:sym typeface="Calibri"/>
              </a:rPr>
              <a:t>managers responsible for complex projects</a:t>
            </a:r>
            <a:endParaRPr sz="1100"/>
          </a:p>
        </p:txBody>
      </p:sp>
      <p:sp>
        <p:nvSpPr>
          <p:cNvPr id="767" name="Google Shape;767;p41"/>
          <p:cNvSpPr/>
          <p:nvPr/>
        </p:nvSpPr>
        <p:spPr>
          <a:xfrm>
            <a:off x="274319" y="3744467"/>
            <a:ext cx="8572501" cy="493777"/>
          </a:xfrm>
          <a:prstGeom prst="roundRect">
            <a:avLst>
              <a:gd fmla="val 13889" name="adj"/>
            </a:avLst>
          </a:prstGeom>
          <a:solidFill>
            <a:srgbClr val="FFFFFF"/>
          </a:solidFill>
          <a:ln cap="flat" cmpd="sng" w="12700">
            <a:solidFill>
              <a:srgbClr val="EADFF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68" name="Google Shape;768;p41"/>
          <p:cNvSpPr txBox="1"/>
          <p:nvPr/>
        </p:nvSpPr>
        <p:spPr>
          <a:xfrm>
            <a:off x="480060" y="3928820"/>
            <a:ext cx="3429001"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4B2475"/>
              </a:buClr>
              <a:buSzPts val="1000"/>
              <a:buFont typeface="Calibri"/>
              <a:buNone/>
            </a:pPr>
            <a:r>
              <a:rPr b="1" i="0" lang="en" sz="1000" u="none" cap="none" strike="noStrike">
                <a:solidFill>
                  <a:srgbClr val="4B2475"/>
                </a:solidFill>
                <a:latin typeface="Calibri"/>
                <a:ea typeface="Calibri"/>
                <a:cs typeface="Calibri"/>
                <a:sym typeface="Calibri"/>
              </a:rPr>
              <a:t>noun + focused on + noun phrase</a:t>
            </a:r>
            <a:endParaRPr sz="1100"/>
          </a:p>
        </p:txBody>
      </p:sp>
      <p:sp>
        <p:nvSpPr>
          <p:cNvPr id="769" name="Google Shape;769;p41"/>
          <p:cNvSpPr txBox="1"/>
          <p:nvPr/>
        </p:nvSpPr>
        <p:spPr>
          <a:xfrm>
            <a:off x="4046219" y="3928820"/>
            <a:ext cx="4663441"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1000"/>
              <a:buFont typeface="Calibri"/>
              <a:buNone/>
            </a:pPr>
            <a:r>
              <a:rPr b="0" i="1" lang="en" sz="1000" u="none" cap="none" strike="noStrike">
                <a:solidFill>
                  <a:srgbClr val="241D32"/>
                </a:solidFill>
                <a:latin typeface="Calibri"/>
                <a:ea typeface="Calibri"/>
                <a:cs typeface="Calibri"/>
                <a:sym typeface="Calibri"/>
              </a:rPr>
              <a:t>roles focused on human connection</a:t>
            </a:r>
            <a:endParaRPr sz="1100"/>
          </a:p>
        </p:txBody>
      </p:sp>
      <p:sp>
        <p:nvSpPr>
          <p:cNvPr id="770" name="Google Shape;770;p41"/>
          <p:cNvSpPr/>
          <p:nvPr/>
        </p:nvSpPr>
        <p:spPr>
          <a:xfrm>
            <a:off x="274319" y="4306824"/>
            <a:ext cx="8572501" cy="493777"/>
          </a:xfrm>
          <a:prstGeom prst="roundRect">
            <a:avLst>
              <a:gd fmla="val 13889" name="adj"/>
            </a:avLst>
          </a:prstGeom>
          <a:solidFill>
            <a:srgbClr val="FFFFFF"/>
          </a:solidFill>
          <a:ln cap="flat" cmpd="sng" w="12700">
            <a:solidFill>
              <a:srgbClr val="EADFF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71" name="Google Shape;771;p41"/>
          <p:cNvSpPr txBox="1"/>
          <p:nvPr/>
        </p:nvSpPr>
        <p:spPr>
          <a:xfrm>
            <a:off x="480060" y="4491176"/>
            <a:ext cx="3429001"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4B2475"/>
              </a:buClr>
              <a:buSzPts val="1000"/>
              <a:buFont typeface="Calibri"/>
              <a:buNone/>
            </a:pPr>
            <a:r>
              <a:rPr b="1" i="0" lang="en" sz="1000" u="none" cap="none" strike="noStrike">
                <a:solidFill>
                  <a:srgbClr val="4B2475"/>
                </a:solidFill>
                <a:latin typeface="Calibri"/>
                <a:ea typeface="Calibri"/>
                <a:cs typeface="Calibri"/>
                <a:sym typeface="Calibri"/>
              </a:rPr>
              <a:t>noun + trained to + verb</a:t>
            </a:r>
            <a:endParaRPr sz="1100"/>
          </a:p>
        </p:txBody>
      </p:sp>
      <p:sp>
        <p:nvSpPr>
          <p:cNvPr id="772" name="Google Shape;772;p41"/>
          <p:cNvSpPr txBox="1"/>
          <p:nvPr/>
        </p:nvSpPr>
        <p:spPr>
          <a:xfrm>
            <a:off x="4046219" y="4491176"/>
            <a:ext cx="4663441"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1000"/>
              <a:buFont typeface="Calibri"/>
              <a:buNone/>
            </a:pPr>
            <a:r>
              <a:rPr b="0" i="1" lang="en" sz="1000" u="none" cap="none" strike="noStrike">
                <a:solidFill>
                  <a:srgbClr val="241D32"/>
                </a:solidFill>
                <a:latin typeface="Calibri"/>
                <a:ea typeface="Calibri"/>
                <a:cs typeface="Calibri"/>
                <a:sym typeface="Calibri"/>
              </a:rPr>
              <a:t>employees trained to review AI output</a:t>
            </a:r>
            <a:endParaRPr sz="1100"/>
          </a:p>
        </p:txBody>
      </p:sp>
      <p:sp>
        <p:nvSpPr>
          <p:cNvPr id="773" name="Google Shape;773;p41"/>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27</a:t>
            </a:r>
            <a:endParaRPr sz="11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7" name="Shape 777"/>
        <p:cNvGrpSpPr/>
        <p:nvPr/>
      </p:nvGrpSpPr>
      <p:grpSpPr>
        <a:xfrm>
          <a:off x="0" y="0"/>
          <a:ext cx="0" cy="0"/>
          <a:chOff x="0" y="0"/>
          <a:chExt cx="0" cy="0"/>
        </a:xfrm>
      </p:grpSpPr>
      <p:sp>
        <p:nvSpPr>
          <p:cNvPr id="778" name="Google Shape;778;p42"/>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779" name="Google Shape;779;p42"/>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780" name="Google Shape;780;p42"/>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GRAMMAR — EXERCISE 1</a:t>
            </a:r>
            <a:endParaRPr sz="1100"/>
          </a:p>
        </p:txBody>
      </p:sp>
      <p:sp>
        <p:nvSpPr>
          <p:cNvPr id="781" name="Google Shape;781;p42"/>
          <p:cNvSpPr txBox="1"/>
          <p:nvPr/>
        </p:nvSpPr>
        <p:spPr>
          <a:xfrm>
            <a:off x="1028699" y="514350"/>
            <a:ext cx="7084316" cy="2095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Cambria"/>
              <a:buNone/>
            </a:pPr>
            <a:r>
              <a:rPr b="1" i="0" lang="en" sz="1400" u="none" cap="none" strike="noStrike">
                <a:solidFill>
                  <a:srgbClr val="FFFFFF"/>
                </a:solidFill>
                <a:latin typeface="Cambria"/>
                <a:ea typeface="Cambria"/>
                <a:cs typeface="Cambria"/>
                <a:sym typeface="Cambria"/>
              </a:rPr>
              <a:t>Complete the Sentence With the Best Phrase</a:t>
            </a:r>
            <a:endParaRPr sz="1100"/>
          </a:p>
        </p:txBody>
      </p:sp>
      <p:sp>
        <p:nvSpPr>
          <p:cNvPr id="782" name="Google Shape;782;p42"/>
          <p:cNvSpPr/>
          <p:nvPr/>
        </p:nvSpPr>
        <p:spPr>
          <a:xfrm>
            <a:off x="480060" y="1062989"/>
            <a:ext cx="2177416" cy="288037"/>
          </a:xfrm>
          <a:prstGeom prst="roundRect">
            <a:avLst>
              <a:gd fmla="val 50000" name="adj"/>
            </a:avLst>
          </a:prstGeom>
          <a:solidFill>
            <a:srgbClr val="F5ECFB"/>
          </a:solidFill>
          <a:ln cap="flat" cmpd="sng" w="12700">
            <a:solidFill>
              <a:srgbClr val="CDB9DD"/>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83" name="Google Shape;783;p42"/>
          <p:cNvSpPr txBox="1"/>
          <p:nvPr/>
        </p:nvSpPr>
        <p:spPr>
          <a:xfrm>
            <a:off x="480059" y="1156658"/>
            <a:ext cx="2177417" cy="100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useful across many industries</a:t>
            </a:r>
            <a:endParaRPr sz="1100"/>
          </a:p>
        </p:txBody>
      </p:sp>
      <p:sp>
        <p:nvSpPr>
          <p:cNvPr id="784" name="Google Shape;784;p42"/>
          <p:cNvSpPr/>
          <p:nvPr/>
        </p:nvSpPr>
        <p:spPr>
          <a:xfrm>
            <a:off x="2753486" y="1062989"/>
            <a:ext cx="1656208" cy="288037"/>
          </a:xfrm>
          <a:prstGeom prst="roundRect">
            <a:avLst>
              <a:gd fmla="val 50000" name="adj"/>
            </a:avLst>
          </a:prstGeom>
          <a:solidFill>
            <a:srgbClr val="F5ECFB"/>
          </a:solidFill>
          <a:ln cap="flat" cmpd="sng" w="12700">
            <a:solidFill>
              <a:srgbClr val="CDB9DD"/>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85" name="Google Shape;785;p42"/>
          <p:cNvSpPr txBox="1"/>
          <p:nvPr/>
        </p:nvSpPr>
        <p:spPr>
          <a:xfrm>
            <a:off x="2753486" y="1156658"/>
            <a:ext cx="1656208" cy="100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able to judge quality</a:t>
            </a:r>
            <a:endParaRPr sz="1100"/>
          </a:p>
        </p:txBody>
      </p:sp>
      <p:sp>
        <p:nvSpPr>
          <p:cNvPr id="786" name="Google Shape;786;p42"/>
          <p:cNvSpPr/>
          <p:nvPr/>
        </p:nvSpPr>
        <p:spPr>
          <a:xfrm>
            <a:off x="4505706" y="1062989"/>
            <a:ext cx="2047114" cy="288037"/>
          </a:xfrm>
          <a:prstGeom prst="roundRect">
            <a:avLst>
              <a:gd fmla="val 50000" name="adj"/>
            </a:avLst>
          </a:prstGeom>
          <a:solidFill>
            <a:srgbClr val="F5ECFB"/>
          </a:solidFill>
          <a:ln cap="flat" cmpd="sng" w="12700">
            <a:solidFill>
              <a:srgbClr val="CDB9DD"/>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87" name="Google Shape;787;p42"/>
          <p:cNvSpPr txBox="1"/>
          <p:nvPr/>
        </p:nvSpPr>
        <p:spPr>
          <a:xfrm>
            <a:off x="4505706" y="1156658"/>
            <a:ext cx="2047114" cy="100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focused on human connection</a:t>
            </a:r>
            <a:endParaRPr sz="1100"/>
          </a:p>
        </p:txBody>
      </p:sp>
      <p:sp>
        <p:nvSpPr>
          <p:cNvPr id="788" name="Google Shape;788;p42"/>
          <p:cNvSpPr/>
          <p:nvPr/>
        </p:nvSpPr>
        <p:spPr>
          <a:xfrm>
            <a:off x="480060" y="1405890"/>
            <a:ext cx="2372868" cy="288037"/>
          </a:xfrm>
          <a:prstGeom prst="roundRect">
            <a:avLst>
              <a:gd fmla="val 50000" name="adj"/>
            </a:avLst>
          </a:prstGeom>
          <a:solidFill>
            <a:srgbClr val="F5ECFB"/>
          </a:solidFill>
          <a:ln cap="flat" cmpd="sng" w="12700">
            <a:solidFill>
              <a:srgbClr val="CDB9DD"/>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89" name="Google Shape;789;p42"/>
          <p:cNvSpPr txBox="1"/>
          <p:nvPr/>
        </p:nvSpPr>
        <p:spPr>
          <a:xfrm>
            <a:off x="480059" y="1499557"/>
            <a:ext cx="2372869" cy="100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responsible for complex projects</a:t>
            </a:r>
            <a:endParaRPr sz="1100"/>
          </a:p>
        </p:txBody>
      </p:sp>
      <p:sp>
        <p:nvSpPr>
          <p:cNvPr id="790" name="Google Shape;790;p42"/>
          <p:cNvSpPr/>
          <p:nvPr/>
        </p:nvSpPr>
        <p:spPr>
          <a:xfrm>
            <a:off x="2948940" y="1405890"/>
            <a:ext cx="2047114" cy="288037"/>
          </a:xfrm>
          <a:prstGeom prst="roundRect">
            <a:avLst>
              <a:gd fmla="val 50000" name="adj"/>
            </a:avLst>
          </a:prstGeom>
          <a:solidFill>
            <a:srgbClr val="F5ECFB"/>
          </a:solidFill>
          <a:ln cap="flat" cmpd="sng" w="12700">
            <a:solidFill>
              <a:srgbClr val="CDB9DD"/>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91" name="Google Shape;791;p42"/>
          <p:cNvSpPr txBox="1"/>
          <p:nvPr/>
        </p:nvSpPr>
        <p:spPr>
          <a:xfrm>
            <a:off x="2948940" y="1499557"/>
            <a:ext cx="2047114" cy="100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trained to review AI output</a:t>
            </a:r>
            <a:endParaRPr sz="1100"/>
          </a:p>
        </p:txBody>
      </p:sp>
      <p:sp>
        <p:nvSpPr>
          <p:cNvPr id="792" name="Google Shape;792;p42"/>
          <p:cNvSpPr txBox="1"/>
          <p:nvPr/>
        </p:nvSpPr>
        <p:spPr>
          <a:xfrm>
            <a:off x="480060" y="2091690"/>
            <a:ext cx="8161020" cy="139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1.  Employers value skills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a:t>
            </a:r>
            <a:endParaRPr sz="1100"/>
          </a:p>
        </p:txBody>
      </p:sp>
      <p:sp>
        <p:nvSpPr>
          <p:cNvPr id="793" name="Google Shape;793;p42"/>
          <p:cNvSpPr txBox="1"/>
          <p:nvPr/>
        </p:nvSpPr>
        <p:spPr>
          <a:xfrm>
            <a:off x="480060" y="2626614"/>
            <a:ext cx="8161020" cy="139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2.  Teams need communicators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a:t>
            </a:r>
            <a:endParaRPr sz="1100"/>
          </a:p>
        </p:txBody>
      </p:sp>
      <p:sp>
        <p:nvSpPr>
          <p:cNvPr id="794" name="Google Shape;794;p42"/>
          <p:cNvSpPr txBox="1"/>
          <p:nvPr/>
        </p:nvSpPr>
        <p:spPr>
          <a:xfrm>
            <a:off x="480060" y="3161538"/>
            <a:ext cx="8161020" cy="139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3.  Roles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may become more valuable.</a:t>
            </a:r>
            <a:endParaRPr sz="1100"/>
          </a:p>
        </p:txBody>
      </p:sp>
      <p:sp>
        <p:nvSpPr>
          <p:cNvPr id="795" name="Google Shape;795;p42"/>
          <p:cNvSpPr txBox="1"/>
          <p:nvPr/>
        </p:nvSpPr>
        <p:spPr>
          <a:xfrm>
            <a:off x="480060" y="3696461"/>
            <a:ext cx="8161020" cy="139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4.  Managers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must keep people aligned.</a:t>
            </a:r>
            <a:endParaRPr sz="1100"/>
          </a:p>
        </p:txBody>
      </p:sp>
      <p:sp>
        <p:nvSpPr>
          <p:cNvPr id="796" name="Google Shape;796;p42"/>
          <p:cNvSpPr txBox="1"/>
          <p:nvPr/>
        </p:nvSpPr>
        <p:spPr>
          <a:xfrm>
            <a:off x="480060" y="4231385"/>
            <a:ext cx="8161020" cy="139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5.  A human-in-the-loop is someone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a:t>
            </a:r>
            <a:endParaRPr sz="1100"/>
          </a:p>
        </p:txBody>
      </p:sp>
      <p:sp>
        <p:nvSpPr>
          <p:cNvPr id="797" name="Google Shape;797;p42"/>
          <p:cNvSpPr/>
          <p:nvPr/>
        </p:nvSpPr>
        <p:spPr>
          <a:xfrm>
            <a:off x="2993516" y="4560569"/>
            <a:ext cx="3154682" cy="315469"/>
          </a:xfrm>
          <a:prstGeom prst="roundRect">
            <a:avLst>
              <a:gd fmla="val 50000" name="adj"/>
            </a:avLst>
          </a:prstGeom>
          <a:solidFill>
            <a:srgbClr val="F47C6D"/>
          </a:solidFill>
          <a:ln>
            <a:noFill/>
          </a:ln>
          <a:effectLst>
            <a:outerShdw blurRad="76200" rotWithShape="0" dir="5400000" dist="25400">
              <a:srgbClr val="32184F">
                <a:alpha val="25098"/>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798" name="Google Shape;798;p42"/>
          <p:cNvSpPr txBox="1"/>
          <p:nvPr/>
        </p:nvSpPr>
        <p:spPr>
          <a:xfrm>
            <a:off x="2993516" y="4644634"/>
            <a:ext cx="3154682" cy="14734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900"/>
              <a:buFont typeface="Calibri"/>
              <a:buNone/>
            </a:pPr>
            <a:r>
              <a:rPr b="1" i="0" lang="en" sz="900" u="none" cap="none" strike="noStrike">
                <a:solidFill>
                  <a:srgbClr val="FFFFFF"/>
                </a:solidFill>
                <a:latin typeface="Calibri"/>
                <a:ea typeface="Calibri"/>
                <a:cs typeface="Calibri"/>
                <a:sym typeface="Calibri"/>
              </a:rPr>
              <a:t>REVEAL ANSWER 1  ▶</a:t>
            </a:r>
            <a:endParaRPr sz="1100"/>
          </a:p>
        </p:txBody>
      </p:sp>
      <p:sp>
        <p:nvSpPr>
          <p:cNvPr id="799" name="Google Shape;799;p42"/>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28</a:t>
            </a:r>
            <a:endParaRPr sz="11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3" name="Shape 803"/>
        <p:cNvGrpSpPr/>
        <p:nvPr/>
      </p:nvGrpSpPr>
      <p:grpSpPr>
        <a:xfrm>
          <a:off x="0" y="0"/>
          <a:ext cx="0" cy="0"/>
          <a:chOff x="0" y="0"/>
          <a:chExt cx="0" cy="0"/>
        </a:xfrm>
      </p:grpSpPr>
      <p:sp>
        <p:nvSpPr>
          <p:cNvPr id="804" name="Google Shape;804;p43"/>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805" name="Google Shape;805;p43"/>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806" name="Google Shape;806;p43"/>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GRAMMAR — EXERCISE 1</a:t>
            </a:r>
            <a:endParaRPr sz="1100"/>
          </a:p>
        </p:txBody>
      </p:sp>
      <p:sp>
        <p:nvSpPr>
          <p:cNvPr id="807" name="Google Shape;807;p43"/>
          <p:cNvSpPr txBox="1"/>
          <p:nvPr/>
        </p:nvSpPr>
        <p:spPr>
          <a:xfrm>
            <a:off x="1028699" y="514350"/>
            <a:ext cx="7084316" cy="2095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Cambria"/>
              <a:buNone/>
            </a:pPr>
            <a:r>
              <a:rPr b="1" i="0" lang="en" sz="1400" u="none" cap="none" strike="noStrike">
                <a:solidFill>
                  <a:srgbClr val="FFFFFF"/>
                </a:solidFill>
                <a:latin typeface="Cambria"/>
                <a:ea typeface="Cambria"/>
                <a:cs typeface="Cambria"/>
                <a:sym typeface="Cambria"/>
              </a:rPr>
              <a:t>Complete the Sentence — Blank 1 of 5</a:t>
            </a:r>
            <a:endParaRPr sz="1100"/>
          </a:p>
        </p:txBody>
      </p:sp>
      <p:sp>
        <p:nvSpPr>
          <p:cNvPr id="808" name="Google Shape;808;p43"/>
          <p:cNvSpPr/>
          <p:nvPr/>
        </p:nvSpPr>
        <p:spPr>
          <a:xfrm>
            <a:off x="480060" y="1062989"/>
            <a:ext cx="2177416" cy="288037"/>
          </a:xfrm>
          <a:prstGeom prst="roundRect">
            <a:avLst>
              <a:gd fmla="val 50000" name="adj"/>
            </a:avLst>
          </a:prstGeom>
          <a:solidFill>
            <a:srgbClr val="F5ECFB"/>
          </a:solidFill>
          <a:ln cap="flat" cmpd="sng" w="12700">
            <a:solidFill>
              <a:srgbClr val="CDB9DD"/>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09" name="Google Shape;809;p43"/>
          <p:cNvSpPr txBox="1"/>
          <p:nvPr/>
        </p:nvSpPr>
        <p:spPr>
          <a:xfrm>
            <a:off x="480059" y="1156658"/>
            <a:ext cx="2177417" cy="100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useful across many industries</a:t>
            </a:r>
            <a:endParaRPr sz="1100"/>
          </a:p>
        </p:txBody>
      </p:sp>
      <p:sp>
        <p:nvSpPr>
          <p:cNvPr id="810" name="Google Shape;810;p43"/>
          <p:cNvSpPr/>
          <p:nvPr/>
        </p:nvSpPr>
        <p:spPr>
          <a:xfrm>
            <a:off x="2753486" y="1062989"/>
            <a:ext cx="1656208" cy="288037"/>
          </a:xfrm>
          <a:prstGeom prst="roundRect">
            <a:avLst>
              <a:gd fmla="val 50000" name="adj"/>
            </a:avLst>
          </a:prstGeom>
          <a:solidFill>
            <a:srgbClr val="F5ECFB"/>
          </a:solidFill>
          <a:ln cap="flat" cmpd="sng" w="12700">
            <a:solidFill>
              <a:srgbClr val="CDB9DD"/>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11" name="Google Shape;811;p43"/>
          <p:cNvSpPr txBox="1"/>
          <p:nvPr/>
        </p:nvSpPr>
        <p:spPr>
          <a:xfrm>
            <a:off x="2753486" y="1156658"/>
            <a:ext cx="1656208" cy="100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able to judge quality</a:t>
            </a:r>
            <a:endParaRPr sz="1100"/>
          </a:p>
        </p:txBody>
      </p:sp>
      <p:sp>
        <p:nvSpPr>
          <p:cNvPr id="812" name="Google Shape;812;p43"/>
          <p:cNvSpPr/>
          <p:nvPr/>
        </p:nvSpPr>
        <p:spPr>
          <a:xfrm>
            <a:off x="4505706" y="1062989"/>
            <a:ext cx="2047114" cy="288037"/>
          </a:xfrm>
          <a:prstGeom prst="roundRect">
            <a:avLst>
              <a:gd fmla="val 50000" name="adj"/>
            </a:avLst>
          </a:prstGeom>
          <a:solidFill>
            <a:srgbClr val="F5ECFB"/>
          </a:solidFill>
          <a:ln cap="flat" cmpd="sng" w="12700">
            <a:solidFill>
              <a:srgbClr val="CDB9DD"/>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13" name="Google Shape;813;p43"/>
          <p:cNvSpPr txBox="1"/>
          <p:nvPr/>
        </p:nvSpPr>
        <p:spPr>
          <a:xfrm>
            <a:off x="4505706" y="1156658"/>
            <a:ext cx="2047114" cy="100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focused on human connection</a:t>
            </a:r>
            <a:endParaRPr sz="1100"/>
          </a:p>
        </p:txBody>
      </p:sp>
      <p:sp>
        <p:nvSpPr>
          <p:cNvPr id="814" name="Google Shape;814;p43"/>
          <p:cNvSpPr/>
          <p:nvPr/>
        </p:nvSpPr>
        <p:spPr>
          <a:xfrm>
            <a:off x="480060" y="1405890"/>
            <a:ext cx="2372868" cy="288037"/>
          </a:xfrm>
          <a:prstGeom prst="roundRect">
            <a:avLst>
              <a:gd fmla="val 50000" name="adj"/>
            </a:avLst>
          </a:prstGeom>
          <a:solidFill>
            <a:srgbClr val="F5ECFB"/>
          </a:solidFill>
          <a:ln cap="flat" cmpd="sng" w="12700">
            <a:solidFill>
              <a:srgbClr val="CDB9DD"/>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15" name="Google Shape;815;p43"/>
          <p:cNvSpPr txBox="1"/>
          <p:nvPr/>
        </p:nvSpPr>
        <p:spPr>
          <a:xfrm>
            <a:off x="480059" y="1499557"/>
            <a:ext cx="2372869" cy="100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responsible for complex projects</a:t>
            </a:r>
            <a:endParaRPr sz="1100"/>
          </a:p>
        </p:txBody>
      </p:sp>
      <p:sp>
        <p:nvSpPr>
          <p:cNvPr id="816" name="Google Shape;816;p43"/>
          <p:cNvSpPr/>
          <p:nvPr/>
        </p:nvSpPr>
        <p:spPr>
          <a:xfrm>
            <a:off x="2948940" y="1405890"/>
            <a:ext cx="2047114" cy="288037"/>
          </a:xfrm>
          <a:prstGeom prst="roundRect">
            <a:avLst>
              <a:gd fmla="val 50000" name="adj"/>
            </a:avLst>
          </a:prstGeom>
          <a:solidFill>
            <a:srgbClr val="F5ECFB"/>
          </a:solidFill>
          <a:ln cap="flat" cmpd="sng" w="12700">
            <a:solidFill>
              <a:srgbClr val="CDB9DD"/>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17" name="Google Shape;817;p43"/>
          <p:cNvSpPr txBox="1"/>
          <p:nvPr/>
        </p:nvSpPr>
        <p:spPr>
          <a:xfrm>
            <a:off x="2948940" y="1499557"/>
            <a:ext cx="2047114" cy="100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trained to review AI output</a:t>
            </a:r>
            <a:endParaRPr sz="1100"/>
          </a:p>
        </p:txBody>
      </p:sp>
      <p:sp>
        <p:nvSpPr>
          <p:cNvPr id="818" name="Google Shape;818;p43"/>
          <p:cNvSpPr txBox="1"/>
          <p:nvPr/>
        </p:nvSpPr>
        <p:spPr>
          <a:xfrm>
            <a:off x="480060" y="2091690"/>
            <a:ext cx="8161020" cy="139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1.  Employers value skills </a:t>
            </a:r>
            <a:r>
              <a:rPr b="1" i="0" lang="en" sz="1100" u="none" cap="none" strike="noStrike">
                <a:solidFill>
                  <a:srgbClr val="207A55"/>
                </a:solidFill>
                <a:latin typeface="Calibri"/>
                <a:ea typeface="Calibri"/>
                <a:cs typeface="Calibri"/>
                <a:sym typeface="Calibri"/>
              </a:rPr>
              <a:t>useful across many industries</a:t>
            </a:r>
            <a:r>
              <a:rPr b="0" i="0" lang="en" sz="1100" u="none" cap="none" strike="noStrike">
                <a:solidFill>
                  <a:srgbClr val="241D32"/>
                </a:solidFill>
                <a:latin typeface="Calibri"/>
                <a:ea typeface="Calibri"/>
                <a:cs typeface="Calibri"/>
                <a:sym typeface="Calibri"/>
              </a:rPr>
              <a:t> .</a:t>
            </a:r>
            <a:endParaRPr sz="1100"/>
          </a:p>
        </p:txBody>
      </p:sp>
      <p:sp>
        <p:nvSpPr>
          <p:cNvPr id="819" name="Google Shape;819;p43"/>
          <p:cNvSpPr txBox="1"/>
          <p:nvPr/>
        </p:nvSpPr>
        <p:spPr>
          <a:xfrm>
            <a:off x="480060" y="2626614"/>
            <a:ext cx="8161020" cy="139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2.  Teams need communicators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a:t>
            </a:r>
            <a:endParaRPr sz="1100"/>
          </a:p>
        </p:txBody>
      </p:sp>
      <p:sp>
        <p:nvSpPr>
          <p:cNvPr id="820" name="Google Shape;820;p43"/>
          <p:cNvSpPr txBox="1"/>
          <p:nvPr/>
        </p:nvSpPr>
        <p:spPr>
          <a:xfrm>
            <a:off x="480060" y="3161538"/>
            <a:ext cx="8161020" cy="139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3.  Roles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may become more valuable.</a:t>
            </a:r>
            <a:endParaRPr sz="1100"/>
          </a:p>
        </p:txBody>
      </p:sp>
      <p:sp>
        <p:nvSpPr>
          <p:cNvPr id="821" name="Google Shape;821;p43"/>
          <p:cNvSpPr txBox="1"/>
          <p:nvPr/>
        </p:nvSpPr>
        <p:spPr>
          <a:xfrm>
            <a:off x="480060" y="3696461"/>
            <a:ext cx="8161020" cy="139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4.  Managers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must keep people aligned.</a:t>
            </a:r>
            <a:endParaRPr sz="1100"/>
          </a:p>
        </p:txBody>
      </p:sp>
      <p:sp>
        <p:nvSpPr>
          <p:cNvPr id="822" name="Google Shape;822;p43"/>
          <p:cNvSpPr txBox="1"/>
          <p:nvPr/>
        </p:nvSpPr>
        <p:spPr>
          <a:xfrm>
            <a:off x="480060" y="4231385"/>
            <a:ext cx="8161020" cy="139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5.  A human-in-the-loop is someone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a:t>
            </a:r>
            <a:endParaRPr sz="1100"/>
          </a:p>
        </p:txBody>
      </p:sp>
      <p:sp>
        <p:nvSpPr>
          <p:cNvPr id="823" name="Google Shape;823;p43"/>
          <p:cNvSpPr/>
          <p:nvPr/>
        </p:nvSpPr>
        <p:spPr>
          <a:xfrm>
            <a:off x="2993516" y="4560569"/>
            <a:ext cx="3154682" cy="315469"/>
          </a:xfrm>
          <a:prstGeom prst="roundRect">
            <a:avLst>
              <a:gd fmla="val 50000" name="adj"/>
            </a:avLst>
          </a:prstGeom>
          <a:solidFill>
            <a:srgbClr val="F47C6D"/>
          </a:solidFill>
          <a:ln>
            <a:noFill/>
          </a:ln>
          <a:effectLst>
            <a:outerShdw blurRad="76200" rotWithShape="0" dir="5400000" dist="25400">
              <a:srgbClr val="32184F">
                <a:alpha val="25098"/>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24" name="Google Shape;824;p43"/>
          <p:cNvSpPr txBox="1"/>
          <p:nvPr/>
        </p:nvSpPr>
        <p:spPr>
          <a:xfrm>
            <a:off x="2993516" y="4644634"/>
            <a:ext cx="3154682" cy="14734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900"/>
              <a:buFont typeface="Calibri"/>
              <a:buNone/>
            </a:pPr>
            <a:r>
              <a:rPr b="1" i="0" lang="en" sz="900" u="none" cap="none" strike="noStrike">
                <a:solidFill>
                  <a:srgbClr val="FFFFFF"/>
                </a:solidFill>
                <a:latin typeface="Calibri"/>
                <a:ea typeface="Calibri"/>
                <a:cs typeface="Calibri"/>
                <a:sym typeface="Calibri"/>
              </a:rPr>
              <a:t>REVEAL ANSWER 2  ▶</a:t>
            </a:r>
            <a:endParaRPr sz="1100"/>
          </a:p>
        </p:txBody>
      </p:sp>
      <p:sp>
        <p:nvSpPr>
          <p:cNvPr id="825" name="Google Shape;825;p43"/>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29</a:t>
            </a:r>
            <a:endParaRPr sz="11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7"/>
          <p:cNvSpPr/>
          <p:nvPr/>
        </p:nvSpPr>
        <p:spPr>
          <a:xfrm>
            <a:off x="274319" y="240030"/>
            <a:ext cx="8593075" cy="754380"/>
          </a:xfrm>
          <a:prstGeom prst="roundRect">
            <a:avLst>
              <a:gd fmla="val 14545"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97" name="Google Shape;97;p17"/>
          <p:cNvPicPr preferRelativeResize="0"/>
          <p:nvPr/>
        </p:nvPicPr>
        <p:blipFill rotWithShape="1">
          <a:blip r:embed="rId3">
            <a:alphaModFix/>
          </a:blip>
          <a:srcRect b="0" l="0" r="0" t="0"/>
          <a:stretch/>
        </p:blipFill>
        <p:spPr>
          <a:xfrm>
            <a:off x="493776" y="404621"/>
            <a:ext cx="425196" cy="425197"/>
          </a:xfrm>
          <a:prstGeom prst="rect">
            <a:avLst/>
          </a:prstGeom>
          <a:noFill/>
          <a:ln>
            <a:noFill/>
          </a:ln>
        </p:spPr>
      </p:pic>
      <p:sp>
        <p:nvSpPr>
          <p:cNvPr id="98" name="Google Shape;98;p17"/>
          <p:cNvSpPr txBox="1"/>
          <p:nvPr/>
        </p:nvSpPr>
        <p:spPr>
          <a:xfrm>
            <a:off x="1062989" y="435196"/>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SOURCE</a:t>
            </a:r>
            <a:endParaRPr sz="1100"/>
          </a:p>
        </p:txBody>
      </p:sp>
      <p:sp>
        <p:nvSpPr>
          <p:cNvPr id="99" name="Google Shape;99;p17"/>
          <p:cNvSpPr txBox="1"/>
          <p:nvPr/>
        </p:nvSpPr>
        <p:spPr>
          <a:xfrm>
            <a:off x="1028699" y="541782"/>
            <a:ext cx="7084316" cy="25717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700"/>
              <a:buFont typeface="Cambria"/>
              <a:buNone/>
            </a:pPr>
            <a:r>
              <a:rPr b="1" i="0" lang="en" sz="1700" u="none" cap="none" strike="noStrike">
                <a:solidFill>
                  <a:srgbClr val="FFFFFF"/>
                </a:solidFill>
                <a:latin typeface="Cambria"/>
                <a:ea typeface="Cambria"/>
                <a:cs typeface="Cambria"/>
                <a:sym typeface="Cambria"/>
              </a:rPr>
              <a:t>Article Information</a:t>
            </a:r>
            <a:endParaRPr sz="1100"/>
          </a:p>
        </p:txBody>
      </p:sp>
      <p:sp>
        <p:nvSpPr>
          <p:cNvPr id="100" name="Google Shape;100;p17"/>
          <p:cNvSpPr/>
          <p:nvPr/>
        </p:nvSpPr>
        <p:spPr>
          <a:xfrm>
            <a:off x="274319" y="1474470"/>
            <a:ext cx="8572501" cy="3223260"/>
          </a:xfrm>
          <a:prstGeom prst="roundRect">
            <a:avLst>
              <a:gd fmla="val 2979" name="adj"/>
            </a:avLst>
          </a:prstGeom>
          <a:solidFill>
            <a:srgbClr val="FFFFFF"/>
          </a:solidFill>
          <a:ln cap="flat" cmpd="sng" w="12700">
            <a:solidFill>
              <a:srgbClr val="EADFF2"/>
            </a:solidFill>
            <a:prstDash val="solid"/>
            <a:round/>
            <a:headEnd len="sm" w="sm" type="none"/>
            <a:tailEnd len="sm" w="sm" type="none"/>
          </a:ln>
          <a:effectLst>
            <a:outerShdw blurRad="101600" rotWithShape="0" dir="5400000" dist="38100">
              <a:srgbClr val="32184F">
                <a:alpha val="12157"/>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1" name="Google Shape;101;p17"/>
          <p:cNvSpPr txBox="1"/>
          <p:nvPr/>
        </p:nvSpPr>
        <p:spPr>
          <a:xfrm>
            <a:off x="582929" y="1895705"/>
            <a:ext cx="2194562"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ORIGINAL TITLE</a:t>
            </a:r>
            <a:endParaRPr sz="1100"/>
          </a:p>
        </p:txBody>
      </p:sp>
      <p:sp>
        <p:nvSpPr>
          <p:cNvPr id="102" name="Google Shape;102;p17"/>
          <p:cNvSpPr txBox="1"/>
          <p:nvPr/>
        </p:nvSpPr>
        <p:spPr>
          <a:xfrm>
            <a:off x="2846069" y="1884571"/>
            <a:ext cx="5760721" cy="139918"/>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“These 5 skills are AI-proof and likely to become more valuable over the next 5 years”</a:t>
            </a:r>
            <a:endParaRPr sz="1100"/>
          </a:p>
        </p:txBody>
      </p:sp>
      <p:sp>
        <p:nvSpPr>
          <p:cNvPr id="103" name="Google Shape;103;p17"/>
          <p:cNvSpPr txBox="1"/>
          <p:nvPr/>
        </p:nvSpPr>
        <p:spPr>
          <a:xfrm>
            <a:off x="582929" y="2389481"/>
            <a:ext cx="2194562"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SOURCE</a:t>
            </a:r>
            <a:endParaRPr sz="1100"/>
          </a:p>
        </p:txBody>
      </p:sp>
      <p:sp>
        <p:nvSpPr>
          <p:cNvPr id="104" name="Google Shape;104;p17"/>
          <p:cNvSpPr txBox="1"/>
          <p:nvPr/>
        </p:nvSpPr>
        <p:spPr>
          <a:xfrm>
            <a:off x="2846069" y="2378348"/>
            <a:ext cx="5760721" cy="139918"/>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CNBC Make It</a:t>
            </a:r>
            <a:endParaRPr sz="1100"/>
          </a:p>
        </p:txBody>
      </p:sp>
      <p:sp>
        <p:nvSpPr>
          <p:cNvPr id="105" name="Google Shape;105;p17"/>
          <p:cNvSpPr txBox="1"/>
          <p:nvPr/>
        </p:nvSpPr>
        <p:spPr>
          <a:xfrm>
            <a:off x="582929" y="2883257"/>
            <a:ext cx="2194562"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PUBLISHED</a:t>
            </a:r>
            <a:endParaRPr sz="1100"/>
          </a:p>
        </p:txBody>
      </p:sp>
      <p:sp>
        <p:nvSpPr>
          <p:cNvPr id="106" name="Google Shape;106;p17"/>
          <p:cNvSpPr txBox="1"/>
          <p:nvPr/>
        </p:nvSpPr>
        <p:spPr>
          <a:xfrm>
            <a:off x="2846069" y="2872124"/>
            <a:ext cx="5760721" cy="139918"/>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May 27, 2026</a:t>
            </a:r>
            <a:endParaRPr sz="1100"/>
          </a:p>
        </p:txBody>
      </p:sp>
      <p:sp>
        <p:nvSpPr>
          <p:cNvPr id="107" name="Google Shape;107;p17"/>
          <p:cNvSpPr txBox="1"/>
          <p:nvPr/>
        </p:nvSpPr>
        <p:spPr>
          <a:xfrm>
            <a:off x="582929" y="3377033"/>
            <a:ext cx="2194562"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AUTHOR / EXPERT CITED</a:t>
            </a:r>
            <a:endParaRPr sz="1100"/>
          </a:p>
        </p:txBody>
      </p:sp>
      <p:sp>
        <p:nvSpPr>
          <p:cNvPr id="108" name="Google Shape;108;p17"/>
          <p:cNvSpPr txBox="1"/>
          <p:nvPr/>
        </p:nvSpPr>
        <p:spPr>
          <a:xfrm>
            <a:off x="2846069" y="3365899"/>
            <a:ext cx="5760721" cy="139918"/>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Career expert Benjamin Todd</a:t>
            </a:r>
            <a:endParaRPr sz="1100"/>
          </a:p>
        </p:txBody>
      </p:sp>
      <p:sp>
        <p:nvSpPr>
          <p:cNvPr id="109" name="Google Shape;109;p17"/>
          <p:cNvSpPr txBox="1"/>
          <p:nvPr/>
        </p:nvSpPr>
        <p:spPr>
          <a:xfrm>
            <a:off x="582929" y="3870809"/>
            <a:ext cx="2194562"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SHORTENED READING TEXT</a:t>
            </a:r>
            <a:endParaRPr sz="1100"/>
          </a:p>
        </p:txBody>
      </p:sp>
      <p:sp>
        <p:nvSpPr>
          <p:cNvPr id="110" name="Google Shape;110;p17"/>
          <p:cNvSpPr txBox="1"/>
          <p:nvPr/>
        </p:nvSpPr>
        <p:spPr>
          <a:xfrm>
            <a:off x="2846069" y="3859675"/>
            <a:ext cx="5760721" cy="139918"/>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Approximately 520 words</a:t>
            </a:r>
            <a:endParaRPr sz="1100"/>
          </a:p>
        </p:txBody>
      </p:sp>
      <p:sp>
        <p:nvSpPr>
          <p:cNvPr id="111" name="Google Shape;111;p17">
            <a:hlinkClick r:id="rId4"/>
          </p:cNvPr>
          <p:cNvSpPr txBox="1"/>
          <p:nvPr/>
        </p:nvSpPr>
        <p:spPr>
          <a:xfrm>
            <a:off x="582929" y="4364585"/>
            <a:ext cx="7955282"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563C1"/>
              </a:buClr>
              <a:buSzPts val="900"/>
              <a:buFont typeface="Calibri"/>
              <a:buNone/>
            </a:pPr>
            <a:r>
              <a:rPr b="0" i="1" lang="en" sz="900" u="sng" cap="none" strike="noStrike">
                <a:solidFill>
                  <a:schemeClr val="hlink"/>
                </a:solidFill>
                <a:latin typeface="Calibri"/>
                <a:ea typeface="Calibri"/>
                <a:cs typeface="Calibri"/>
                <a:sym typeface="Calibri"/>
                <a:hlinkClick r:id="rId5"/>
              </a:rPr>
              <a:t>cnbc.com/2026/05/27/these-5-ai-proof-skills-are-likely-to-increase-in-value-over-next-5-years-career-expert.html</a:t>
            </a:r>
            <a:endParaRPr sz="1100"/>
          </a:p>
        </p:txBody>
      </p:sp>
      <p:sp>
        <p:nvSpPr>
          <p:cNvPr id="112" name="Google Shape;112;p17"/>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3</a:t>
            </a:r>
            <a:endParaRPr sz="11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9" name="Shape 829"/>
        <p:cNvGrpSpPr/>
        <p:nvPr/>
      </p:nvGrpSpPr>
      <p:grpSpPr>
        <a:xfrm>
          <a:off x="0" y="0"/>
          <a:ext cx="0" cy="0"/>
          <a:chOff x="0" y="0"/>
          <a:chExt cx="0" cy="0"/>
        </a:xfrm>
      </p:grpSpPr>
      <p:sp>
        <p:nvSpPr>
          <p:cNvPr id="830" name="Google Shape;830;p44"/>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831" name="Google Shape;831;p44"/>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832" name="Google Shape;832;p44"/>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GRAMMAR — EXERCISE 1</a:t>
            </a:r>
            <a:endParaRPr sz="1100"/>
          </a:p>
        </p:txBody>
      </p:sp>
      <p:sp>
        <p:nvSpPr>
          <p:cNvPr id="833" name="Google Shape;833;p44"/>
          <p:cNvSpPr txBox="1"/>
          <p:nvPr/>
        </p:nvSpPr>
        <p:spPr>
          <a:xfrm>
            <a:off x="1028699" y="514350"/>
            <a:ext cx="7084316" cy="2095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Cambria"/>
              <a:buNone/>
            </a:pPr>
            <a:r>
              <a:rPr b="1" i="0" lang="en" sz="1400" u="none" cap="none" strike="noStrike">
                <a:solidFill>
                  <a:srgbClr val="FFFFFF"/>
                </a:solidFill>
                <a:latin typeface="Cambria"/>
                <a:ea typeface="Cambria"/>
                <a:cs typeface="Cambria"/>
                <a:sym typeface="Cambria"/>
              </a:rPr>
              <a:t>Complete the Sentence — Blank 2 of 5</a:t>
            </a:r>
            <a:endParaRPr sz="1100"/>
          </a:p>
        </p:txBody>
      </p:sp>
      <p:sp>
        <p:nvSpPr>
          <p:cNvPr id="834" name="Google Shape;834;p44"/>
          <p:cNvSpPr/>
          <p:nvPr/>
        </p:nvSpPr>
        <p:spPr>
          <a:xfrm>
            <a:off x="480060" y="1062989"/>
            <a:ext cx="2177416" cy="288037"/>
          </a:xfrm>
          <a:prstGeom prst="roundRect">
            <a:avLst>
              <a:gd fmla="val 50000" name="adj"/>
            </a:avLst>
          </a:prstGeom>
          <a:solidFill>
            <a:srgbClr val="F5ECFB"/>
          </a:solidFill>
          <a:ln cap="flat" cmpd="sng" w="12700">
            <a:solidFill>
              <a:srgbClr val="CDB9DD"/>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35" name="Google Shape;835;p44"/>
          <p:cNvSpPr txBox="1"/>
          <p:nvPr/>
        </p:nvSpPr>
        <p:spPr>
          <a:xfrm>
            <a:off x="480059" y="1156658"/>
            <a:ext cx="2177417" cy="100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useful across many industries</a:t>
            </a:r>
            <a:endParaRPr sz="1100"/>
          </a:p>
        </p:txBody>
      </p:sp>
      <p:sp>
        <p:nvSpPr>
          <p:cNvPr id="836" name="Google Shape;836;p44"/>
          <p:cNvSpPr/>
          <p:nvPr/>
        </p:nvSpPr>
        <p:spPr>
          <a:xfrm>
            <a:off x="2753486" y="1062989"/>
            <a:ext cx="1656208" cy="288037"/>
          </a:xfrm>
          <a:prstGeom prst="roundRect">
            <a:avLst>
              <a:gd fmla="val 50000" name="adj"/>
            </a:avLst>
          </a:prstGeom>
          <a:solidFill>
            <a:srgbClr val="F5ECFB"/>
          </a:solidFill>
          <a:ln cap="flat" cmpd="sng" w="12700">
            <a:solidFill>
              <a:srgbClr val="CDB9DD"/>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37" name="Google Shape;837;p44"/>
          <p:cNvSpPr txBox="1"/>
          <p:nvPr/>
        </p:nvSpPr>
        <p:spPr>
          <a:xfrm>
            <a:off x="2753486" y="1156658"/>
            <a:ext cx="1656208" cy="100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able to judge quality</a:t>
            </a:r>
            <a:endParaRPr sz="1100"/>
          </a:p>
        </p:txBody>
      </p:sp>
      <p:sp>
        <p:nvSpPr>
          <p:cNvPr id="838" name="Google Shape;838;p44"/>
          <p:cNvSpPr/>
          <p:nvPr/>
        </p:nvSpPr>
        <p:spPr>
          <a:xfrm>
            <a:off x="4505706" y="1062989"/>
            <a:ext cx="2047114" cy="288037"/>
          </a:xfrm>
          <a:prstGeom prst="roundRect">
            <a:avLst>
              <a:gd fmla="val 50000" name="adj"/>
            </a:avLst>
          </a:prstGeom>
          <a:solidFill>
            <a:srgbClr val="F5ECFB"/>
          </a:solidFill>
          <a:ln cap="flat" cmpd="sng" w="12700">
            <a:solidFill>
              <a:srgbClr val="CDB9DD"/>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39" name="Google Shape;839;p44"/>
          <p:cNvSpPr txBox="1"/>
          <p:nvPr/>
        </p:nvSpPr>
        <p:spPr>
          <a:xfrm>
            <a:off x="4505706" y="1156658"/>
            <a:ext cx="2047114" cy="100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focused on human connection</a:t>
            </a:r>
            <a:endParaRPr sz="1100"/>
          </a:p>
        </p:txBody>
      </p:sp>
      <p:sp>
        <p:nvSpPr>
          <p:cNvPr id="840" name="Google Shape;840;p44"/>
          <p:cNvSpPr/>
          <p:nvPr/>
        </p:nvSpPr>
        <p:spPr>
          <a:xfrm>
            <a:off x="480060" y="1405890"/>
            <a:ext cx="2372868" cy="288037"/>
          </a:xfrm>
          <a:prstGeom prst="roundRect">
            <a:avLst>
              <a:gd fmla="val 50000" name="adj"/>
            </a:avLst>
          </a:prstGeom>
          <a:solidFill>
            <a:srgbClr val="F5ECFB"/>
          </a:solidFill>
          <a:ln cap="flat" cmpd="sng" w="12700">
            <a:solidFill>
              <a:srgbClr val="CDB9DD"/>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41" name="Google Shape;841;p44"/>
          <p:cNvSpPr txBox="1"/>
          <p:nvPr/>
        </p:nvSpPr>
        <p:spPr>
          <a:xfrm>
            <a:off x="480059" y="1499557"/>
            <a:ext cx="2372869" cy="100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responsible for complex projects</a:t>
            </a:r>
            <a:endParaRPr sz="1100"/>
          </a:p>
        </p:txBody>
      </p:sp>
      <p:sp>
        <p:nvSpPr>
          <p:cNvPr id="842" name="Google Shape;842;p44"/>
          <p:cNvSpPr/>
          <p:nvPr/>
        </p:nvSpPr>
        <p:spPr>
          <a:xfrm>
            <a:off x="2948940" y="1405890"/>
            <a:ext cx="2047114" cy="288037"/>
          </a:xfrm>
          <a:prstGeom prst="roundRect">
            <a:avLst>
              <a:gd fmla="val 50000" name="adj"/>
            </a:avLst>
          </a:prstGeom>
          <a:solidFill>
            <a:srgbClr val="F5ECFB"/>
          </a:solidFill>
          <a:ln cap="flat" cmpd="sng" w="12700">
            <a:solidFill>
              <a:srgbClr val="CDB9DD"/>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43" name="Google Shape;843;p44"/>
          <p:cNvSpPr txBox="1"/>
          <p:nvPr/>
        </p:nvSpPr>
        <p:spPr>
          <a:xfrm>
            <a:off x="2948940" y="1499557"/>
            <a:ext cx="2047114" cy="100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trained to review AI output</a:t>
            </a:r>
            <a:endParaRPr sz="1100"/>
          </a:p>
        </p:txBody>
      </p:sp>
      <p:sp>
        <p:nvSpPr>
          <p:cNvPr id="844" name="Google Shape;844;p44"/>
          <p:cNvSpPr txBox="1"/>
          <p:nvPr/>
        </p:nvSpPr>
        <p:spPr>
          <a:xfrm>
            <a:off x="480060" y="2091690"/>
            <a:ext cx="8161020" cy="139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1.  Employers value skills </a:t>
            </a:r>
            <a:r>
              <a:rPr b="1" i="0" lang="en" sz="1100" u="none" cap="none" strike="noStrike">
                <a:solidFill>
                  <a:srgbClr val="207A55"/>
                </a:solidFill>
                <a:latin typeface="Calibri"/>
                <a:ea typeface="Calibri"/>
                <a:cs typeface="Calibri"/>
                <a:sym typeface="Calibri"/>
              </a:rPr>
              <a:t>useful across many industries</a:t>
            </a:r>
            <a:r>
              <a:rPr b="0" i="0" lang="en" sz="1100" u="none" cap="none" strike="noStrike">
                <a:solidFill>
                  <a:srgbClr val="241D32"/>
                </a:solidFill>
                <a:latin typeface="Calibri"/>
                <a:ea typeface="Calibri"/>
                <a:cs typeface="Calibri"/>
                <a:sym typeface="Calibri"/>
              </a:rPr>
              <a:t> .</a:t>
            </a:r>
            <a:endParaRPr sz="1100"/>
          </a:p>
        </p:txBody>
      </p:sp>
      <p:sp>
        <p:nvSpPr>
          <p:cNvPr id="845" name="Google Shape;845;p44"/>
          <p:cNvSpPr txBox="1"/>
          <p:nvPr/>
        </p:nvSpPr>
        <p:spPr>
          <a:xfrm>
            <a:off x="480060" y="2626614"/>
            <a:ext cx="8161020" cy="139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2.  Teams need communicators </a:t>
            </a:r>
            <a:r>
              <a:rPr b="1" i="0" lang="en" sz="1100" u="none" cap="none" strike="noStrike">
                <a:solidFill>
                  <a:srgbClr val="207A55"/>
                </a:solidFill>
                <a:latin typeface="Calibri"/>
                <a:ea typeface="Calibri"/>
                <a:cs typeface="Calibri"/>
                <a:sym typeface="Calibri"/>
              </a:rPr>
              <a:t>able to judge quality</a:t>
            </a:r>
            <a:r>
              <a:rPr b="0" i="0" lang="en" sz="1100" u="none" cap="none" strike="noStrike">
                <a:solidFill>
                  <a:srgbClr val="241D32"/>
                </a:solidFill>
                <a:latin typeface="Calibri"/>
                <a:ea typeface="Calibri"/>
                <a:cs typeface="Calibri"/>
                <a:sym typeface="Calibri"/>
              </a:rPr>
              <a:t> .</a:t>
            </a:r>
            <a:endParaRPr sz="1100"/>
          </a:p>
        </p:txBody>
      </p:sp>
      <p:sp>
        <p:nvSpPr>
          <p:cNvPr id="846" name="Google Shape;846;p44"/>
          <p:cNvSpPr txBox="1"/>
          <p:nvPr/>
        </p:nvSpPr>
        <p:spPr>
          <a:xfrm>
            <a:off x="480060" y="3161538"/>
            <a:ext cx="8161020" cy="139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3.  Roles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may become more valuable.</a:t>
            </a:r>
            <a:endParaRPr sz="1100"/>
          </a:p>
        </p:txBody>
      </p:sp>
      <p:sp>
        <p:nvSpPr>
          <p:cNvPr id="847" name="Google Shape;847;p44"/>
          <p:cNvSpPr txBox="1"/>
          <p:nvPr/>
        </p:nvSpPr>
        <p:spPr>
          <a:xfrm>
            <a:off x="480060" y="3696461"/>
            <a:ext cx="8161020" cy="139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4.  Managers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must keep people aligned.</a:t>
            </a:r>
            <a:endParaRPr sz="1100"/>
          </a:p>
        </p:txBody>
      </p:sp>
      <p:sp>
        <p:nvSpPr>
          <p:cNvPr id="848" name="Google Shape;848;p44"/>
          <p:cNvSpPr txBox="1"/>
          <p:nvPr/>
        </p:nvSpPr>
        <p:spPr>
          <a:xfrm>
            <a:off x="480060" y="4231385"/>
            <a:ext cx="8161020" cy="139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5.  A human-in-the-loop is someone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a:t>
            </a:r>
            <a:endParaRPr sz="1100"/>
          </a:p>
        </p:txBody>
      </p:sp>
      <p:sp>
        <p:nvSpPr>
          <p:cNvPr id="849" name="Google Shape;849;p44"/>
          <p:cNvSpPr/>
          <p:nvPr/>
        </p:nvSpPr>
        <p:spPr>
          <a:xfrm>
            <a:off x="2993516" y="4560569"/>
            <a:ext cx="3154682" cy="315469"/>
          </a:xfrm>
          <a:prstGeom prst="roundRect">
            <a:avLst>
              <a:gd fmla="val 50000" name="adj"/>
            </a:avLst>
          </a:prstGeom>
          <a:solidFill>
            <a:srgbClr val="F47C6D"/>
          </a:solidFill>
          <a:ln>
            <a:noFill/>
          </a:ln>
          <a:effectLst>
            <a:outerShdw blurRad="76200" rotWithShape="0" dir="5400000" dist="25400">
              <a:srgbClr val="32184F">
                <a:alpha val="25098"/>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50" name="Google Shape;850;p44"/>
          <p:cNvSpPr txBox="1"/>
          <p:nvPr/>
        </p:nvSpPr>
        <p:spPr>
          <a:xfrm>
            <a:off x="2993516" y="4644634"/>
            <a:ext cx="3154682" cy="14734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900"/>
              <a:buFont typeface="Calibri"/>
              <a:buNone/>
            </a:pPr>
            <a:r>
              <a:rPr b="1" i="0" lang="en" sz="900" u="none" cap="none" strike="noStrike">
                <a:solidFill>
                  <a:srgbClr val="FFFFFF"/>
                </a:solidFill>
                <a:latin typeface="Calibri"/>
                <a:ea typeface="Calibri"/>
                <a:cs typeface="Calibri"/>
                <a:sym typeface="Calibri"/>
              </a:rPr>
              <a:t>REVEAL ANSWER 3  ▶</a:t>
            </a:r>
            <a:endParaRPr sz="1100"/>
          </a:p>
        </p:txBody>
      </p:sp>
      <p:sp>
        <p:nvSpPr>
          <p:cNvPr id="851" name="Google Shape;851;p44"/>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30</a:t>
            </a:r>
            <a:endParaRPr sz="11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5" name="Shape 855"/>
        <p:cNvGrpSpPr/>
        <p:nvPr/>
      </p:nvGrpSpPr>
      <p:grpSpPr>
        <a:xfrm>
          <a:off x="0" y="0"/>
          <a:ext cx="0" cy="0"/>
          <a:chOff x="0" y="0"/>
          <a:chExt cx="0" cy="0"/>
        </a:xfrm>
      </p:grpSpPr>
      <p:sp>
        <p:nvSpPr>
          <p:cNvPr id="856" name="Google Shape;856;p45"/>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857" name="Google Shape;857;p45"/>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858" name="Google Shape;858;p45"/>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GRAMMAR — EXERCISE 1</a:t>
            </a:r>
            <a:endParaRPr sz="1100"/>
          </a:p>
        </p:txBody>
      </p:sp>
      <p:sp>
        <p:nvSpPr>
          <p:cNvPr id="859" name="Google Shape;859;p45"/>
          <p:cNvSpPr txBox="1"/>
          <p:nvPr/>
        </p:nvSpPr>
        <p:spPr>
          <a:xfrm>
            <a:off x="1028699" y="514350"/>
            <a:ext cx="7084316" cy="2095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Cambria"/>
              <a:buNone/>
            </a:pPr>
            <a:r>
              <a:rPr b="1" i="0" lang="en" sz="1400" u="none" cap="none" strike="noStrike">
                <a:solidFill>
                  <a:srgbClr val="FFFFFF"/>
                </a:solidFill>
                <a:latin typeface="Cambria"/>
                <a:ea typeface="Cambria"/>
                <a:cs typeface="Cambria"/>
                <a:sym typeface="Cambria"/>
              </a:rPr>
              <a:t>Complete the Sentence — Blank 3 of 5</a:t>
            </a:r>
            <a:endParaRPr sz="1100"/>
          </a:p>
        </p:txBody>
      </p:sp>
      <p:sp>
        <p:nvSpPr>
          <p:cNvPr id="860" name="Google Shape;860;p45"/>
          <p:cNvSpPr/>
          <p:nvPr/>
        </p:nvSpPr>
        <p:spPr>
          <a:xfrm>
            <a:off x="480060" y="1062989"/>
            <a:ext cx="2177416" cy="288037"/>
          </a:xfrm>
          <a:prstGeom prst="roundRect">
            <a:avLst>
              <a:gd fmla="val 50000" name="adj"/>
            </a:avLst>
          </a:prstGeom>
          <a:solidFill>
            <a:srgbClr val="F5ECFB"/>
          </a:solidFill>
          <a:ln cap="flat" cmpd="sng" w="12700">
            <a:solidFill>
              <a:srgbClr val="CDB9DD"/>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61" name="Google Shape;861;p45"/>
          <p:cNvSpPr txBox="1"/>
          <p:nvPr/>
        </p:nvSpPr>
        <p:spPr>
          <a:xfrm>
            <a:off x="480059" y="1156658"/>
            <a:ext cx="2177417" cy="100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useful across many industries</a:t>
            </a:r>
            <a:endParaRPr sz="1100"/>
          </a:p>
        </p:txBody>
      </p:sp>
      <p:sp>
        <p:nvSpPr>
          <p:cNvPr id="862" name="Google Shape;862;p45"/>
          <p:cNvSpPr/>
          <p:nvPr/>
        </p:nvSpPr>
        <p:spPr>
          <a:xfrm>
            <a:off x="2753486" y="1062989"/>
            <a:ext cx="1656208" cy="288037"/>
          </a:xfrm>
          <a:prstGeom prst="roundRect">
            <a:avLst>
              <a:gd fmla="val 50000" name="adj"/>
            </a:avLst>
          </a:prstGeom>
          <a:solidFill>
            <a:srgbClr val="F5ECFB"/>
          </a:solidFill>
          <a:ln cap="flat" cmpd="sng" w="12700">
            <a:solidFill>
              <a:srgbClr val="CDB9DD"/>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63" name="Google Shape;863;p45"/>
          <p:cNvSpPr txBox="1"/>
          <p:nvPr/>
        </p:nvSpPr>
        <p:spPr>
          <a:xfrm>
            <a:off x="2753486" y="1156658"/>
            <a:ext cx="1656208" cy="100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able to judge quality</a:t>
            </a:r>
            <a:endParaRPr sz="1100"/>
          </a:p>
        </p:txBody>
      </p:sp>
      <p:sp>
        <p:nvSpPr>
          <p:cNvPr id="864" name="Google Shape;864;p45"/>
          <p:cNvSpPr/>
          <p:nvPr/>
        </p:nvSpPr>
        <p:spPr>
          <a:xfrm>
            <a:off x="4505706" y="1062989"/>
            <a:ext cx="2047114" cy="288037"/>
          </a:xfrm>
          <a:prstGeom prst="roundRect">
            <a:avLst>
              <a:gd fmla="val 50000" name="adj"/>
            </a:avLst>
          </a:prstGeom>
          <a:solidFill>
            <a:srgbClr val="F5ECFB"/>
          </a:solidFill>
          <a:ln cap="flat" cmpd="sng" w="12700">
            <a:solidFill>
              <a:srgbClr val="CDB9DD"/>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65" name="Google Shape;865;p45"/>
          <p:cNvSpPr txBox="1"/>
          <p:nvPr/>
        </p:nvSpPr>
        <p:spPr>
          <a:xfrm>
            <a:off x="4505706" y="1156658"/>
            <a:ext cx="2047114" cy="100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focused on human connection</a:t>
            </a:r>
            <a:endParaRPr sz="1100"/>
          </a:p>
        </p:txBody>
      </p:sp>
      <p:sp>
        <p:nvSpPr>
          <p:cNvPr id="866" name="Google Shape;866;p45"/>
          <p:cNvSpPr/>
          <p:nvPr/>
        </p:nvSpPr>
        <p:spPr>
          <a:xfrm>
            <a:off x="480060" y="1405890"/>
            <a:ext cx="2372868" cy="288037"/>
          </a:xfrm>
          <a:prstGeom prst="roundRect">
            <a:avLst>
              <a:gd fmla="val 50000" name="adj"/>
            </a:avLst>
          </a:prstGeom>
          <a:solidFill>
            <a:srgbClr val="F5ECFB"/>
          </a:solidFill>
          <a:ln cap="flat" cmpd="sng" w="12700">
            <a:solidFill>
              <a:srgbClr val="CDB9DD"/>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67" name="Google Shape;867;p45"/>
          <p:cNvSpPr txBox="1"/>
          <p:nvPr/>
        </p:nvSpPr>
        <p:spPr>
          <a:xfrm>
            <a:off x="480059" y="1499557"/>
            <a:ext cx="2372869" cy="100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responsible for complex projects</a:t>
            </a:r>
            <a:endParaRPr sz="1100"/>
          </a:p>
        </p:txBody>
      </p:sp>
      <p:sp>
        <p:nvSpPr>
          <p:cNvPr id="868" name="Google Shape;868;p45"/>
          <p:cNvSpPr/>
          <p:nvPr/>
        </p:nvSpPr>
        <p:spPr>
          <a:xfrm>
            <a:off x="2948940" y="1405890"/>
            <a:ext cx="2047114" cy="288037"/>
          </a:xfrm>
          <a:prstGeom prst="roundRect">
            <a:avLst>
              <a:gd fmla="val 50000" name="adj"/>
            </a:avLst>
          </a:prstGeom>
          <a:solidFill>
            <a:srgbClr val="F5ECFB"/>
          </a:solidFill>
          <a:ln cap="flat" cmpd="sng" w="12700">
            <a:solidFill>
              <a:srgbClr val="CDB9DD"/>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69" name="Google Shape;869;p45"/>
          <p:cNvSpPr txBox="1"/>
          <p:nvPr/>
        </p:nvSpPr>
        <p:spPr>
          <a:xfrm>
            <a:off x="2948940" y="1499557"/>
            <a:ext cx="2047114" cy="100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trained to review AI output</a:t>
            </a:r>
            <a:endParaRPr sz="1100"/>
          </a:p>
        </p:txBody>
      </p:sp>
      <p:sp>
        <p:nvSpPr>
          <p:cNvPr id="870" name="Google Shape;870;p45"/>
          <p:cNvSpPr txBox="1"/>
          <p:nvPr/>
        </p:nvSpPr>
        <p:spPr>
          <a:xfrm>
            <a:off x="480060" y="2091690"/>
            <a:ext cx="8161020" cy="139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1.  Employers value skills </a:t>
            </a:r>
            <a:r>
              <a:rPr b="1" i="0" lang="en" sz="1100" u="none" cap="none" strike="noStrike">
                <a:solidFill>
                  <a:srgbClr val="207A55"/>
                </a:solidFill>
                <a:latin typeface="Calibri"/>
                <a:ea typeface="Calibri"/>
                <a:cs typeface="Calibri"/>
                <a:sym typeface="Calibri"/>
              </a:rPr>
              <a:t>useful across many industries</a:t>
            </a:r>
            <a:r>
              <a:rPr b="0" i="0" lang="en" sz="1100" u="none" cap="none" strike="noStrike">
                <a:solidFill>
                  <a:srgbClr val="241D32"/>
                </a:solidFill>
                <a:latin typeface="Calibri"/>
                <a:ea typeface="Calibri"/>
                <a:cs typeface="Calibri"/>
                <a:sym typeface="Calibri"/>
              </a:rPr>
              <a:t> .</a:t>
            </a:r>
            <a:endParaRPr sz="1100"/>
          </a:p>
        </p:txBody>
      </p:sp>
      <p:sp>
        <p:nvSpPr>
          <p:cNvPr id="871" name="Google Shape;871;p45"/>
          <p:cNvSpPr txBox="1"/>
          <p:nvPr/>
        </p:nvSpPr>
        <p:spPr>
          <a:xfrm>
            <a:off x="480060" y="2626614"/>
            <a:ext cx="8161020" cy="139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2.  Teams need communicators </a:t>
            </a:r>
            <a:r>
              <a:rPr b="1" i="0" lang="en" sz="1100" u="none" cap="none" strike="noStrike">
                <a:solidFill>
                  <a:srgbClr val="207A55"/>
                </a:solidFill>
                <a:latin typeface="Calibri"/>
                <a:ea typeface="Calibri"/>
                <a:cs typeface="Calibri"/>
                <a:sym typeface="Calibri"/>
              </a:rPr>
              <a:t>able to judge quality</a:t>
            </a:r>
            <a:r>
              <a:rPr b="0" i="0" lang="en" sz="1100" u="none" cap="none" strike="noStrike">
                <a:solidFill>
                  <a:srgbClr val="241D32"/>
                </a:solidFill>
                <a:latin typeface="Calibri"/>
                <a:ea typeface="Calibri"/>
                <a:cs typeface="Calibri"/>
                <a:sym typeface="Calibri"/>
              </a:rPr>
              <a:t> .</a:t>
            </a:r>
            <a:endParaRPr sz="1100"/>
          </a:p>
        </p:txBody>
      </p:sp>
      <p:sp>
        <p:nvSpPr>
          <p:cNvPr id="872" name="Google Shape;872;p45"/>
          <p:cNvSpPr txBox="1"/>
          <p:nvPr/>
        </p:nvSpPr>
        <p:spPr>
          <a:xfrm>
            <a:off x="480060" y="3161538"/>
            <a:ext cx="8161020" cy="139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3.  Roles </a:t>
            </a:r>
            <a:r>
              <a:rPr b="1" i="0" lang="en" sz="1100" u="none" cap="none" strike="noStrike">
                <a:solidFill>
                  <a:srgbClr val="207A55"/>
                </a:solidFill>
                <a:latin typeface="Calibri"/>
                <a:ea typeface="Calibri"/>
                <a:cs typeface="Calibri"/>
                <a:sym typeface="Calibri"/>
              </a:rPr>
              <a:t>focused on human connection</a:t>
            </a:r>
            <a:r>
              <a:rPr b="0" i="0" lang="en" sz="1100" u="none" cap="none" strike="noStrike">
                <a:solidFill>
                  <a:srgbClr val="241D32"/>
                </a:solidFill>
                <a:latin typeface="Calibri"/>
                <a:ea typeface="Calibri"/>
                <a:cs typeface="Calibri"/>
                <a:sym typeface="Calibri"/>
              </a:rPr>
              <a:t> may become more valuable.</a:t>
            </a:r>
            <a:endParaRPr sz="1100"/>
          </a:p>
        </p:txBody>
      </p:sp>
      <p:sp>
        <p:nvSpPr>
          <p:cNvPr id="873" name="Google Shape;873;p45"/>
          <p:cNvSpPr txBox="1"/>
          <p:nvPr/>
        </p:nvSpPr>
        <p:spPr>
          <a:xfrm>
            <a:off x="480060" y="3696461"/>
            <a:ext cx="8161020" cy="139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4.  Managers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must keep people aligned.</a:t>
            </a:r>
            <a:endParaRPr sz="1100"/>
          </a:p>
        </p:txBody>
      </p:sp>
      <p:sp>
        <p:nvSpPr>
          <p:cNvPr id="874" name="Google Shape;874;p45"/>
          <p:cNvSpPr txBox="1"/>
          <p:nvPr/>
        </p:nvSpPr>
        <p:spPr>
          <a:xfrm>
            <a:off x="480060" y="4231385"/>
            <a:ext cx="8161020" cy="139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5.  A human-in-the-loop is someone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a:t>
            </a:r>
            <a:endParaRPr sz="1100"/>
          </a:p>
        </p:txBody>
      </p:sp>
      <p:sp>
        <p:nvSpPr>
          <p:cNvPr id="875" name="Google Shape;875;p45"/>
          <p:cNvSpPr/>
          <p:nvPr/>
        </p:nvSpPr>
        <p:spPr>
          <a:xfrm>
            <a:off x="2993516" y="4560569"/>
            <a:ext cx="3154682" cy="315469"/>
          </a:xfrm>
          <a:prstGeom prst="roundRect">
            <a:avLst>
              <a:gd fmla="val 50000" name="adj"/>
            </a:avLst>
          </a:prstGeom>
          <a:solidFill>
            <a:srgbClr val="F47C6D"/>
          </a:solidFill>
          <a:ln>
            <a:noFill/>
          </a:ln>
          <a:effectLst>
            <a:outerShdw blurRad="76200" rotWithShape="0" dir="5400000" dist="25400">
              <a:srgbClr val="32184F">
                <a:alpha val="25098"/>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76" name="Google Shape;876;p45"/>
          <p:cNvSpPr txBox="1"/>
          <p:nvPr/>
        </p:nvSpPr>
        <p:spPr>
          <a:xfrm>
            <a:off x="2993516" y="4644634"/>
            <a:ext cx="3154682" cy="14734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900"/>
              <a:buFont typeface="Calibri"/>
              <a:buNone/>
            </a:pPr>
            <a:r>
              <a:rPr b="1" i="0" lang="en" sz="900" u="none" cap="none" strike="noStrike">
                <a:solidFill>
                  <a:srgbClr val="FFFFFF"/>
                </a:solidFill>
                <a:latin typeface="Calibri"/>
                <a:ea typeface="Calibri"/>
                <a:cs typeface="Calibri"/>
                <a:sym typeface="Calibri"/>
              </a:rPr>
              <a:t>REVEAL ANSWER 4  ▶</a:t>
            </a:r>
            <a:endParaRPr sz="1100"/>
          </a:p>
        </p:txBody>
      </p:sp>
      <p:sp>
        <p:nvSpPr>
          <p:cNvPr id="877" name="Google Shape;877;p45"/>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31</a:t>
            </a:r>
            <a:endParaRPr sz="11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1" name="Shape 881"/>
        <p:cNvGrpSpPr/>
        <p:nvPr/>
      </p:nvGrpSpPr>
      <p:grpSpPr>
        <a:xfrm>
          <a:off x="0" y="0"/>
          <a:ext cx="0" cy="0"/>
          <a:chOff x="0" y="0"/>
          <a:chExt cx="0" cy="0"/>
        </a:xfrm>
      </p:grpSpPr>
      <p:sp>
        <p:nvSpPr>
          <p:cNvPr id="882" name="Google Shape;882;p46"/>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883" name="Google Shape;883;p46"/>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884" name="Google Shape;884;p46"/>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GRAMMAR — EXERCISE 1</a:t>
            </a:r>
            <a:endParaRPr sz="1100"/>
          </a:p>
        </p:txBody>
      </p:sp>
      <p:sp>
        <p:nvSpPr>
          <p:cNvPr id="885" name="Google Shape;885;p46"/>
          <p:cNvSpPr txBox="1"/>
          <p:nvPr/>
        </p:nvSpPr>
        <p:spPr>
          <a:xfrm>
            <a:off x="1028699" y="514350"/>
            <a:ext cx="7084316" cy="2095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Cambria"/>
              <a:buNone/>
            </a:pPr>
            <a:r>
              <a:rPr b="1" i="0" lang="en" sz="1400" u="none" cap="none" strike="noStrike">
                <a:solidFill>
                  <a:srgbClr val="FFFFFF"/>
                </a:solidFill>
                <a:latin typeface="Cambria"/>
                <a:ea typeface="Cambria"/>
                <a:cs typeface="Cambria"/>
                <a:sym typeface="Cambria"/>
              </a:rPr>
              <a:t>Complete the Sentence — Blank 4 of 5</a:t>
            </a:r>
            <a:endParaRPr sz="1100"/>
          </a:p>
        </p:txBody>
      </p:sp>
      <p:sp>
        <p:nvSpPr>
          <p:cNvPr id="886" name="Google Shape;886;p46"/>
          <p:cNvSpPr/>
          <p:nvPr/>
        </p:nvSpPr>
        <p:spPr>
          <a:xfrm>
            <a:off x="480060" y="1062989"/>
            <a:ext cx="2177416" cy="288037"/>
          </a:xfrm>
          <a:prstGeom prst="roundRect">
            <a:avLst>
              <a:gd fmla="val 50000" name="adj"/>
            </a:avLst>
          </a:prstGeom>
          <a:solidFill>
            <a:srgbClr val="F5ECFB"/>
          </a:solidFill>
          <a:ln cap="flat" cmpd="sng" w="12700">
            <a:solidFill>
              <a:srgbClr val="CDB9DD"/>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87" name="Google Shape;887;p46"/>
          <p:cNvSpPr txBox="1"/>
          <p:nvPr/>
        </p:nvSpPr>
        <p:spPr>
          <a:xfrm>
            <a:off x="480059" y="1156658"/>
            <a:ext cx="2177417" cy="100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useful across many industries</a:t>
            </a:r>
            <a:endParaRPr sz="1100"/>
          </a:p>
        </p:txBody>
      </p:sp>
      <p:sp>
        <p:nvSpPr>
          <p:cNvPr id="888" name="Google Shape;888;p46"/>
          <p:cNvSpPr/>
          <p:nvPr/>
        </p:nvSpPr>
        <p:spPr>
          <a:xfrm>
            <a:off x="2753486" y="1062989"/>
            <a:ext cx="1656208" cy="288037"/>
          </a:xfrm>
          <a:prstGeom prst="roundRect">
            <a:avLst>
              <a:gd fmla="val 50000" name="adj"/>
            </a:avLst>
          </a:prstGeom>
          <a:solidFill>
            <a:srgbClr val="F5ECFB"/>
          </a:solidFill>
          <a:ln cap="flat" cmpd="sng" w="12700">
            <a:solidFill>
              <a:srgbClr val="CDB9DD"/>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89" name="Google Shape;889;p46"/>
          <p:cNvSpPr txBox="1"/>
          <p:nvPr/>
        </p:nvSpPr>
        <p:spPr>
          <a:xfrm>
            <a:off x="2753486" y="1156658"/>
            <a:ext cx="1656208" cy="100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able to judge quality</a:t>
            </a:r>
            <a:endParaRPr sz="1100"/>
          </a:p>
        </p:txBody>
      </p:sp>
      <p:sp>
        <p:nvSpPr>
          <p:cNvPr id="890" name="Google Shape;890;p46"/>
          <p:cNvSpPr/>
          <p:nvPr/>
        </p:nvSpPr>
        <p:spPr>
          <a:xfrm>
            <a:off x="4505706" y="1062989"/>
            <a:ext cx="2047114" cy="288037"/>
          </a:xfrm>
          <a:prstGeom prst="roundRect">
            <a:avLst>
              <a:gd fmla="val 50000" name="adj"/>
            </a:avLst>
          </a:prstGeom>
          <a:solidFill>
            <a:srgbClr val="F5ECFB"/>
          </a:solidFill>
          <a:ln cap="flat" cmpd="sng" w="12700">
            <a:solidFill>
              <a:srgbClr val="CDB9DD"/>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91" name="Google Shape;891;p46"/>
          <p:cNvSpPr txBox="1"/>
          <p:nvPr/>
        </p:nvSpPr>
        <p:spPr>
          <a:xfrm>
            <a:off x="4505706" y="1156658"/>
            <a:ext cx="2047114" cy="100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focused on human connection</a:t>
            </a:r>
            <a:endParaRPr sz="1100"/>
          </a:p>
        </p:txBody>
      </p:sp>
      <p:sp>
        <p:nvSpPr>
          <p:cNvPr id="892" name="Google Shape;892;p46"/>
          <p:cNvSpPr/>
          <p:nvPr/>
        </p:nvSpPr>
        <p:spPr>
          <a:xfrm>
            <a:off x="480060" y="1405890"/>
            <a:ext cx="2372868" cy="288037"/>
          </a:xfrm>
          <a:prstGeom prst="roundRect">
            <a:avLst>
              <a:gd fmla="val 50000" name="adj"/>
            </a:avLst>
          </a:prstGeom>
          <a:solidFill>
            <a:srgbClr val="F5ECFB"/>
          </a:solidFill>
          <a:ln cap="flat" cmpd="sng" w="12700">
            <a:solidFill>
              <a:srgbClr val="CDB9DD"/>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93" name="Google Shape;893;p46"/>
          <p:cNvSpPr txBox="1"/>
          <p:nvPr/>
        </p:nvSpPr>
        <p:spPr>
          <a:xfrm>
            <a:off x="480059" y="1499557"/>
            <a:ext cx="2372869" cy="100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responsible for complex projects</a:t>
            </a:r>
            <a:endParaRPr sz="1100"/>
          </a:p>
        </p:txBody>
      </p:sp>
      <p:sp>
        <p:nvSpPr>
          <p:cNvPr id="894" name="Google Shape;894;p46"/>
          <p:cNvSpPr/>
          <p:nvPr/>
        </p:nvSpPr>
        <p:spPr>
          <a:xfrm>
            <a:off x="2948940" y="1405890"/>
            <a:ext cx="2047114" cy="288037"/>
          </a:xfrm>
          <a:prstGeom prst="roundRect">
            <a:avLst>
              <a:gd fmla="val 50000" name="adj"/>
            </a:avLst>
          </a:prstGeom>
          <a:solidFill>
            <a:srgbClr val="F5ECFB"/>
          </a:solidFill>
          <a:ln cap="flat" cmpd="sng" w="12700">
            <a:solidFill>
              <a:srgbClr val="CDB9DD"/>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895" name="Google Shape;895;p46"/>
          <p:cNvSpPr txBox="1"/>
          <p:nvPr/>
        </p:nvSpPr>
        <p:spPr>
          <a:xfrm>
            <a:off x="2948940" y="1499557"/>
            <a:ext cx="2047114" cy="100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trained to review AI output</a:t>
            </a:r>
            <a:endParaRPr sz="1100"/>
          </a:p>
        </p:txBody>
      </p:sp>
      <p:sp>
        <p:nvSpPr>
          <p:cNvPr id="896" name="Google Shape;896;p46"/>
          <p:cNvSpPr txBox="1"/>
          <p:nvPr/>
        </p:nvSpPr>
        <p:spPr>
          <a:xfrm>
            <a:off x="480060" y="2091690"/>
            <a:ext cx="8161020" cy="139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1.  Employers value skills </a:t>
            </a:r>
            <a:r>
              <a:rPr b="1" i="0" lang="en" sz="1100" u="none" cap="none" strike="noStrike">
                <a:solidFill>
                  <a:srgbClr val="207A55"/>
                </a:solidFill>
                <a:latin typeface="Calibri"/>
                <a:ea typeface="Calibri"/>
                <a:cs typeface="Calibri"/>
                <a:sym typeface="Calibri"/>
              </a:rPr>
              <a:t>useful across many industries</a:t>
            </a:r>
            <a:r>
              <a:rPr b="0" i="0" lang="en" sz="1100" u="none" cap="none" strike="noStrike">
                <a:solidFill>
                  <a:srgbClr val="241D32"/>
                </a:solidFill>
                <a:latin typeface="Calibri"/>
                <a:ea typeface="Calibri"/>
                <a:cs typeface="Calibri"/>
                <a:sym typeface="Calibri"/>
              </a:rPr>
              <a:t> .</a:t>
            </a:r>
            <a:endParaRPr sz="1100"/>
          </a:p>
        </p:txBody>
      </p:sp>
      <p:sp>
        <p:nvSpPr>
          <p:cNvPr id="897" name="Google Shape;897;p46"/>
          <p:cNvSpPr txBox="1"/>
          <p:nvPr/>
        </p:nvSpPr>
        <p:spPr>
          <a:xfrm>
            <a:off x="480060" y="2626614"/>
            <a:ext cx="8161020" cy="139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2.  Teams need communicators </a:t>
            </a:r>
            <a:r>
              <a:rPr b="1" i="0" lang="en" sz="1100" u="none" cap="none" strike="noStrike">
                <a:solidFill>
                  <a:srgbClr val="207A55"/>
                </a:solidFill>
                <a:latin typeface="Calibri"/>
                <a:ea typeface="Calibri"/>
                <a:cs typeface="Calibri"/>
                <a:sym typeface="Calibri"/>
              </a:rPr>
              <a:t>able to judge quality</a:t>
            </a:r>
            <a:r>
              <a:rPr b="0" i="0" lang="en" sz="1100" u="none" cap="none" strike="noStrike">
                <a:solidFill>
                  <a:srgbClr val="241D32"/>
                </a:solidFill>
                <a:latin typeface="Calibri"/>
                <a:ea typeface="Calibri"/>
                <a:cs typeface="Calibri"/>
                <a:sym typeface="Calibri"/>
              </a:rPr>
              <a:t> .</a:t>
            </a:r>
            <a:endParaRPr sz="1100"/>
          </a:p>
        </p:txBody>
      </p:sp>
      <p:sp>
        <p:nvSpPr>
          <p:cNvPr id="898" name="Google Shape;898;p46"/>
          <p:cNvSpPr txBox="1"/>
          <p:nvPr/>
        </p:nvSpPr>
        <p:spPr>
          <a:xfrm>
            <a:off x="480060" y="3161538"/>
            <a:ext cx="8161020" cy="139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3.  Roles </a:t>
            </a:r>
            <a:r>
              <a:rPr b="1" i="0" lang="en" sz="1100" u="none" cap="none" strike="noStrike">
                <a:solidFill>
                  <a:srgbClr val="207A55"/>
                </a:solidFill>
                <a:latin typeface="Calibri"/>
                <a:ea typeface="Calibri"/>
                <a:cs typeface="Calibri"/>
                <a:sym typeface="Calibri"/>
              </a:rPr>
              <a:t>focused on human connection</a:t>
            </a:r>
            <a:r>
              <a:rPr b="0" i="0" lang="en" sz="1100" u="none" cap="none" strike="noStrike">
                <a:solidFill>
                  <a:srgbClr val="241D32"/>
                </a:solidFill>
                <a:latin typeface="Calibri"/>
                <a:ea typeface="Calibri"/>
                <a:cs typeface="Calibri"/>
                <a:sym typeface="Calibri"/>
              </a:rPr>
              <a:t> may become more valuable.</a:t>
            </a:r>
            <a:endParaRPr sz="1100"/>
          </a:p>
        </p:txBody>
      </p:sp>
      <p:sp>
        <p:nvSpPr>
          <p:cNvPr id="899" name="Google Shape;899;p46"/>
          <p:cNvSpPr txBox="1"/>
          <p:nvPr/>
        </p:nvSpPr>
        <p:spPr>
          <a:xfrm>
            <a:off x="480060" y="3696461"/>
            <a:ext cx="8161020" cy="139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4.  Managers </a:t>
            </a:r>
            <a:r>
              <a:rPr b="1" i="0" lang="en" sz="1100" u="none" cap="none" strike="noStrike">
                <a:solidFill>
                  <a:srgbClr val="207A55"/>
                </a:solidFill>
                <a:latin typeface="Calibri"/>
                <a:ea typeface="Calibri"/>
                <a:cs typeface="Calibri"/>
                <a:sym typeface="Calibri"/>
              </a:rPr>
              <a:t>responsible for complex projects</a:t>
            </a:r>
            <a:r>
              <a:rPr b="0" i="0" lang="en" sz="1100" u="none" cap="none" strike="noStrike">
                <a:solidFill>
                  <a:srgbClr val="241D32"/>
                </a:solidFill>
                <a:latin typeface="Calibri"/>
                <a:ea typeface="Calibri"/>
                <a:cs typeface="Calibri"/>
                <a:sym typeface="Calibri"/>
              </a:rPr>
              <a:t> must keep people aligned.</a:t>
            </a:r>
            <a:endParaRPr sz="1100"/>
          </a:p>
        </p:txBody>
      </p:sp>
      <p:sp>
        <p:nvSpPr>
          <p:cNvPr id="900" name="Google Shape;900;p46"/>
          <p:cNvSpPr txBox="1"/>
          <p:nvPr/>
        </p:nvSpPr>
        <p:spPr>
          <a:xfrm>
            <a:off x="480060" y="4231385"/>
            <a:ext cx="8161020" cy="139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5.  A human-in-the-loop is someone </a:t>
            </a:r>
            <a:r>
              <a:rPr b="1" i="0" lang="en" sz="1100" u="none" cap="none" strike="noStrike">
                <a:solidFill>
                  <a:srgbClr val="6E6479"/>
                </a:solidFill>
                <a:latin typeface="Calibri"/>
                <a:ea typeface="Calibri"/>
                <a:cs typeface="Calibri"/>
                <a:sym typeface="Calibri"/>
              </a:rPr>
              <a:t>_____</a:t>
            </a:r>
            <a:r>
              <a:rPr b="0" i="0" lang="en" sz="1100" u="none" cap="none" strike="noStrike">
                <a:solidFill>
                  <a:srgbClr val="241D32"/>
                </a:solidFill>
                <a:latin typeface="Calibri"/>
                <a:ea typeface="Calibri"/>
                <a:cs typeface="Calibri"/>
                <a:sym typeface="Calibri"/>
              </a:rPr>
              <a:t> .</a:t>
            </a:r>
            <a:endParaRPr sz="1100"/>
          </a:p>
        </p:txBody>
      </p:sp>
      <p:sp>
        <p:nvSpPr>
          <p:cNvPr id="901" name="Google Shape;901;p46"/>
          <p:cNvSpPr/>
          <p:nvPr/>
        </p:nvSpPr>
        <p:spPr>
          <a:xfrm>
            <a:off x="2993516" y="4560569"/>
            <a:ext cx="3154682" cy="315469"/>
          </a:xfrm>
          <a:prstGeom prst="roundRect">
            <a:avLst>
              <a:gd fmla="val 50000" name="adj"/>
            </a:avLst>
          </a:prstGeom>
          <a:solidFill>
            <a:srgbClr val="F47C6D"/>
          </a:solidFill>
          <a:ln>
            <a:noFill/>
          </a:ln>
          <a:effectLst>
            <a:outerShdw blurRad="76200" rotWithShape="0" dir="5400000" dist="25400">
              <a:srgbClr val="32184F">
                <a:alpha val="25098"/>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02" name="Google Shape;902;p46"/>
          <p:cNvSpPr txBox="1"/>
          <p:nvPr/>
        </p:nvSpPr>
        <p:spPr>
          <a:xfrm>
            <a:off x="2993516" y="4644634"/>
            <a:ext cx="3154682" cy="14734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900"/>
              <a:buFont typeface="Calibri"/>
              <a:buNone/>
            </a:pPr>
            <a:r>
              <a:rPr b="1" i="0" lang="en" sz="900" u="none" cap="none" strike="noStrike">
                <a:solidFill>
                  <a:srgbClr val="FFFFFF"/>
                </a:solidFill>
                <a:latin typeface="Calibri"/>
                <a:ea typeface="Calibri"/>
                <a:cs typeface="Calibri"/>
                <a:sym typeface="Calibri"/>
              </a:rPr>
              <a:t>REVEAL ANSWER 5  ▶</a:t>
            </a:r>
            <a:endParaRPr sz="1100"/>
          </a:p>
        </p:txBody>
      </p:sp>
      <p:sp>
        <p:nvSpPr>
          <p:cNvPr id="903" name="Google Shape;903;p46"/>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32</a:t>
            </a:r>
            <a:endParaRPr sz="110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7" name="Shape 907"/>
        <p:cNvGrpSpPr/>
        <p:nvPr/>
      </p:nvGrpSpPr>
      <p:grpSpPr>
        <a:xfrm>
          <a:off x="0" y="0"/>
          <a:ext cx="0" cy="0"/>
          <a:chOff x="0" y="0"/>
          <a:chExt cx="0" cy="0"/>
        </a:xfrm>
      </p:grpSpPr>
      <p:sp>
        <p:nvSpPr>
          <p:cNvPr id="908" name="Google Shape;908;p47"/>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909" name="Google Shape;909;p47"/>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910" name="Google Shape;910;p47"/>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GRAMMAR — EXERCISE 1</a:t>
            </a:r>
            <a:endParaRPr sz="1100"/>
          </a:p>
        </p:txBody>
      </p:sp>
      <p:sp>
        <p:nvSpPr>
          <p:cNvPr id="911" name="Google Shape;911;p47"/>
          <p:cNvSpPr txBox="1"/>
          <p:nvPr/>
        </p:nvSpPr>
        <p:spPr>
          <a:xfrm>
            <a:off x="1028699" y="514350"/>
            <a:ext cx="7084316" cy="2095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Cambria"/>
              <a:buNone/>
            </a:pPr>
            <a:r>
              <a:rPr b="1" i="0" lang="en" sz="1400" u="none" cap="none" strike="noStrike">
                <a:solidFill>
                  <a:srgbClr val="FFFFFF"/>
                </a:solidFill>
                <a:latin typeface="Cambria"/>
                <a:ea typeface="Cambria"/>
                <a:cs typeface="Cambria"/>
                <a:sym typeface="Cambria"/>
              </a:rPr>
              <a:t>Complete the Sentence — Blank 5 of 5</a:t>
            </a:r>
            <a:endParaRPr sz="1100"/>
          </a:p>
        </p:txBody>
      </p:sp>
      <p:sp>
        <p:nvSpPr>
          <p:cNvPr id="912" name="Google Shape;912;p47"/>
          <p:cNvSpPr/>
          <p:nvPr/>
        </p:nvSpPr>
        <p:spPr>
          <a:xfrm>
            <a:off x="480060" y="1062989"/>
            <a:ext cx="2177416" cy="288037"/>
          </a:xfrm>
          <a:prstGeom prst="roundRect">
            <a:avLst>
              <a:gd fmla="val 50000" name="adj"/>
            </a:avLst>
          </a:prstGeom>
          <a:solidFill>
            <a:srgbClr val="F5ECFB"/>
          </a:solidFill>
          <a:ln cap="flat" cmpd="sng" w="12700">
            <a:solidFill>
              <a:srgbClr val="CDB9DD"/>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13" name="Google Shape;913;p47"/>
          <p:cNvSpPr txBox="1"/>
          <p:nvPr/>
        </p:nvSpPr>
        <p:spPr>
          <a:xfrm>
            <a:off x="480059" y="1156658"/>
            <a:ext cx="2177417" cy="100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useful across many industries</a:t>
            </a:r>
            <a:endParaRPr sz="1100"/>
          </a:p>
        </p:txBody>
      </p:sp>
      <p:sp>
        <p:nvSpPr>
          <p:cNvPr id="914" name="Google Shape;914;p47"/>
          <p:cNvSpPr/>
          <p:nvPr/>
        </p:nvSpPr>
        <p:spPr>
          <a:xfrm>
            <a:off x="2753486" y="1062989"/>
            <a:ext cx="1656208" cy="288037"/>
          </a:xfrm>
          <a:prstGeom prst="roundRect">
            <a:avLst>
              <a:gd fmla="val 50000" name="adj"/>
            </a:avLst>
          </a:prstGeom>
          <a:solidFill>
            <a:srgbClr val="F5ECFB"/>
          </a:solidFill>
          <a:ln cap="flat" cmpd="sng" w="12700">
            <a:solidFill>
              <a:srgbClr val="CDB9DD"/>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15" name="Google Shape;915;p47"/>
          <p:cNvSpPr txBox="1"/>
          <p:nvPr/>
        </p:nvSpPr>
        <p:spPr>
          <a:xfrm>
            <a:off x="2753486" y="1156658"/>
            <a:ext cx="1656208" cy="100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able to judge quality</a:t>
            </a:r>
            <a:endParaRPr sz="1100"/>
          </a:p>
        </p:txBody>
      </p:sp>
      <p:sp>
        <p:nvSpPr>
          <p:cNvPr id="916" name="Google Shape;916;p47"/>
          <p:cNvSpPr/>
          <p:nvPr/>
        </p:nvSpPr>
        <p:spPr>
          <a:xfrm>
            <a:off x="4505706" y="1062989"/>
            <a:ext cx="2047114" cy="288037"/>
          </a:xfrm>
          <a:prstGeom prst="roundRect">
            <a:avLst>
              <a:gd fmla="val 50000" name="adj"/>
            </a:avLst>
          </a:prstGeom>
          <a:solidFill>
            <a:srgbClr val="F5ECFB"/>
          </a:solidFill>
          <a:ln cap="flat" cmpd="sng" w="12700">
            <a:solidFill>
              <a:srgbClr val="CDB9DD"/>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17" name="Google Shape;917;p47"/>
          <p:cNvSpPr txBox="1"/>
          <p:nvPr/>
        </p:nvSpPr>
        <p:spPr>
          <a:xfrm>
            <a:off x="4505706" y="1156658"/>
            <a:ext cx="2047114" cy="100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focused on human connection</a:t>
            </a:r>
            <a:endParaRPr sz="1100"/>
          </a:p>
        </p:txBody>
      </p:sp>
      <p:sp>
        <p:nvSpPr>
          <p:cNvPr id="918" name="Google Shape;918;p47"/>
          <p:cNvSpPr/>
          <p:nvPr/>
        </p:nvSpPr>
        <p:spPr>
          <a:xfrm>
            <a:off x="480060" y="1405890"/>
            <a:ext cx="2372868" cy="288037"/>
          </a:xfrm>
          <a:prstGeom prst="roundRect">
            <a:avLst>
              <a:gd fmla="val 50000" name="adj"/>
            </a:avLst>
          </a:prstGeom>
          <a:solidFill>
            <a:srgbClr val="F5ECFB"/>
          </a:solidFill>
          <a:ln cap="flat" cmpd="sng" w="12700">
            <a:solidFill>
              <a:srgbClr val="CDB9DD"/>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19" name="Google Shape;919;p47"/>
          <p:cNvSpPr txBox="1"/>
          <p:nvPr/>
        </p:nvSpPr>
        <p:spPr>
          <a:xfrm>
            <a:off x="480059" y="1499557"/>
            <a:ext cx="2372869" cy="100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responsible for complex projects</a:t>
            </a:r>
            <a:endParaRPr sz="1100"/>
          </a:p>
        </p:txBody>
      </p:sp>
      <p:sp>
        <p:nvSpPr>
          <p:cNvPr id="920" name="Google Shape;920;p47"/>
          <p:cNvSpPr/>
          <p:nvPr/>
        </p:nvSpPr>
        <p:spPr>
          <a:xfrm>
            <a:off x="2948940" y="1405890"/>
            <a:ext cx="2047114" cy="288037"/>
          </a:xfrm>
          <a:prstGeom prst="roundRect">
            <a:avLst>
              <a:gd fmla="val 50000" name="adj"/>
            </a:avLst>
          </a:prstGeom>
          <a:solidFill>
            <a:srgbClr val="F5ECFB"/>
          </a:solidFill>
          <a:ln cap="flat" cmpd="sng" w="12700">
            <a:solidFill>
              <a:srgbClr val="CDB9DD"/>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21" name="Google Shape;921;p47"/>
          <p:cNvSpPr txBox="1"/>
          <p:nvPr/>
        </p:nvSpPr>
        <p:spPr>
          <a:xfrm>
            <a:off x="2948940" y="1499557"/>
            <a:ext cx="2047114" cy="100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32184F"/>
              </a:buClr>
              <a:buSzPts val="800"/>
              <a:buFont typeface="Calibri"/>
              <a:buNone/>
            </a:pPr>
            <a:r>
              <a:rPr b="1" i="0" lang="en" sz="800" u="none" cap="none" strike="noStrike">
                <a:solidFill>
                  <a:srgbClr val="32184F"/>
                </a:solidFill>
                <a:latin typeface="Calibri"/>
                <a:ea typeface="Calibri"/>
                <a:cs typeface="Calibri"/>
                <a:sym typeface="Calibri"/>
              </a:rPr>
              <a:t>trained to review AI output</a:t>
            </a:r>
            <a:endParaRPr sz="1100"/>
          </a:p>
        </p:txBody>
      </p:sp>
      <p:sp>
        <p:nvSpPr>
          <p:cNvPr id="922" name="Google Shape;922;p47"/>
          <p:cNvSpPr txBox="1"/>
          <p:nvPr/>
        </p:nvSpPr>
        <p:spPr>
          <a:xfrm>
            <a:off x="480060" y="2091690"/>
            <a:ext cx="8161020" cy="139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1.  Employers value skills </a:t>
            </a:r>
            <a:r>
              <a:rPr b="1" i="0" lang="en" sz="1100" u="none" cap="none" strike="noStrike">
                <a:solidFill>
                  <a:srgbClr val="207A55"/>
                </a:solidFill>
                <a:latin typeface="Calibri"/>
                <a:ea typeface="Calibri"/>
                <a:cs typeface="Calibri"/>
                <a:sym typeface="Calibri"/>
              </a:rPr>
              <a:t>useful across many industries</a:t>
            </a:r>
            <a:r>
              <a:rPr b="0" i="0" lang="en" sz="1100" u="none" cap="none" strike="noStrike">
                <a:solidFill>
                  <a:srgbClr val="241D32"/>
                </a:solidFill>
                <a:latin typeface="Calibri"/>
                <a:ea typeface="Calibri"/>
                <a:cs typeface="Calibri"/>
                <a:sym typeface="Calibri"/>
              </a:rPr>
              <a:t> .</a:t>
            </a:r>
            <a:endParaRPr sz="1100"/>
          </a:p>
        </p:txBody>
      </p:sp>
      <p:sp>
        <p:nvSpPr>
          <p:cNvPr id="923" name="Google Shape;923;p47"/>
          <p:cNvSpPr txBox="1"/>
          <p:nvPr/>
        </p:nvSpPr>
        <p:spPr>
          <a:xfrm>
            <a:off x="480060" y="2626614"/>
            <a:ext cx="8161020" cy="139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2.  Teams need communicators </a:t>
            </a:r>
            <a:r>
              <a:rPr b="1" i="0" lang="en" sz="1100" u="none" cap="none" strike="noStrike">
                <a:solidFill>
                  <a:srgbClr val="207A55"/>
                </a:solidFill>
                <a:latin typeface="Calibri"/>
                <a:ea typeface="Calibri"/>
                <a:cs typeface="Calibri"/>
                <a:sym typeface="Calibri"/>
              </a:rPr>
              <a:t>able to judge quality</a:t>
            </a:r>
            <a:r>
              <a:rPr b="0" i="0" lang="en" sz="1100" u="none" cap="none" strike="noStrike">
                <a:solidFill>
                  <a:srgbClr val="241D32"/>
                </a:solidFill>
                <a:latin typeface="Calibri"/>
                <a:ea typeface="Calibri"/>
                <a:cs typeface="Calibri"/>
                <a:sym typeface="Calibri"/>
              </a:rPr>
              <a:t> .</a:t>
            </a:r>
            <a:endParaRPr sz="1100"/>
          </a:p>
        </p:txBody>
      </p:sp>
      <p:sp>
        <p:nvSpPr>
          <p:cNvPr id="924" name="Google Shape;924;p47"/>
          <p:cNvSpPr txBox="1"/>
          <p:nvPr/>
        </p:nvSpPr>
        <p:spPr>
          <a:xfrm>
            <a:off x="480060" y="3161538"/>
            <a:ext cx="8161020" cy="139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3.  Roles </a:t>
            </a:r>
            <a:r>
              <a:rPr b="1" i="0" lang="en" sz="1100" u="none" cap="none" strike="noStrike">
                <a:solidFill>
                  <a:srgbClr val="207A55"/>
                </a:solidFill>
                <a:latin typeface="Calibri"/>
                <a:ea typeface="Calibri"/>
                <a:cs typeface="Calibri"/>
                <a:sym typeface="Calibri"/>
              </a:rPr>
              <a:t>focused on human connection</a:t>
            </a:r>
            <a:r>
              <a:rPr b="0" i="0" lang="en" sz="1100" u="none" cap="none" strike="noStrike">
                <a:solidFill>
                  <a:srgbClr val="241D32"/>
                </a:solidFill>
                <a:latin typeface="Calibri"/>
                <a:ea typeface="Calibri"/>
                <a:cs typeface="Calibri"/>
                <a:sym typeface="Calibri"/>
              </a:rPr>
              <a:t> may become more valuable.</a:t>
            </a:r>
            <a:endParaRPr sz="1100"/>
          </a:p>
        </p:txBody>
      </p:sp>
      <p:sp>
        <p:nvSpPr>
          <p:cNvPr id="925" name="Google Shape;925;p47"/>
          <p:cNvSpPr txBox="1"/>
          <p:nvPr/>
        </p:nvSpPr>
        <p:spPr>
          <a:xfrm>
            <a:off x="480060" y="3696461"/>
            <a:ext cx="8161020" cy="139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4.  Managers </a:t>
            </a:r>
            <a:r>
              <a:rPr b="1" i="0" lang="en" sz="1100" u="none" cap="none" strike="noStrike">
                <a:solidFill>
                  <a:srgbClr val="207A55"/>
                </a:solidFill>
                <a:latin typeface="Calibri"/>
                <a:ea typeface="Calibri"/>
                <a:cs typeface="Calibri"/>
                <a:sym typeface="Calibri"/>
              </a:rPr>
              <a:t>responsible for complex projects</a:t>
            </a:r>
            <a:r>
              <a:rPr b="0" i="0" lang="en" sz="1100" u="none" cap="none" strike="noStrike">
                <a:solidFill>
                  <a:srgbClr val="241D32"/>
                </a:solidFill>
                <a:latin typeface="Calibri"/>
                <a:ea typeface="Calibri"/>
                <a:cs typeface="Calibri"/>
                <a:sym typeface="Calibri"/>
              </a:rPr>
              <a:t> must keep people aligned.</a:t>
            </a:r>
            <a:endParaRPr sz="1100"/>
          </a:p>
        </p:txBody>
      </p:sp>
      <p:sp>
        <p:nvSpPr>
          <p:cNvPr id="926" name="Google Shape;926;p47"/>
          <p:cNvSpPr txBox="1"/>
          <p:nvPr/>
        </p:nvSpPr>
        <p:spPr>
          <a:xfrm>
            <a:off x="480060" y="4231385"/>
            <a:ext cx="8161020" cy="139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5.  A human-in-the-loop is someone </a:t>
            </a:r>
            <a:r>
              <a:rPr b="1" i="0" lang="en" sz="1100" u="none" cap="none" strike="noStrike">
                <a:solidFill>
                  <a:srgbClr val="207A55"/>
                </a:solidFill>
                <a:latin typeface="Calibri"/>
                <a:ea typeface="Calibri"/>
                <a:cs typeface="Calibri"/>
                <a:sym typeface="Calibri"/>
              </a:rPr>
              <a:t>trained to review AI output</a:t>
            </a:r>
            <a:r>
              <a:rPr b="0" i="0" lang="en" sz="1100" u="none" cap="none" strike="noStrike">
                <a:solidFill>
                  <a:srgbClr val="241D32"/>
                </a:solidFill>
                <a:latin typeface="Calibri"/>
                <a:ea typeface="Calibri"/>
                <a:cs typeface="Calibri"/>
                <a:sym typeface="Calibri"/>
              </a:rPr>
              <a:t> .</a:t>
            </a:r>
            <a:endParaRPr sz="1100"/>
          </a:p>
        </p:txBody>
      </p:sp>
      <p:sp>
        <p:nvSpPr>
          <p:cNvPr id="927" name="Google Shape;927;p47"/>
          <p:cNvSpPr/>
          <p:nvPr/>
        </p:nvSpPr>
        <p:spPr>
          <a:xfrm>
            <a:off x="3679316" y="4581143"/>
            <a:ext cx="1783081" cy="288037"/>
          </a:xfrm>
          <a:prstGeom prst="roundRect">
            <a:avLst>
              <a:gd fmla="val 50000"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28" name="Google Shape;928;p47"/>
          <p:cNvSpPr txBox="1"/>
          <p:nvPr/>
        </p:nvSpPr>
        <p:spPr>
          <a:xfrm>
            <a:off x="3679316" y="4661203"/>
            <a:ext cx="1783081" cy="127918"/>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07A55"/>
              </a:buClr>
              <a:buSzPts val="800"/>
              <a:buFont typeface="Calibri"/>
              <a:buNone/>
            </a:pPr>
            <a:r>
              <a:rPr b="1" i="0" lang="en" sz="800" u="none" cap="none" strike="noStrike">
                <a:solidFill>
                  <a:srgbClr val="207A55"/>
                </a:solidFill>
                <a:latin typeface="Calibri"/>
                <a:ea typeface="Calibri"/>
                <a:cs typeface="Calibri"/>
                <a:sym typeface="Calibri"/>
              </a:rPr>
              <a:t>✓ ALL ANSWERS REVEALED</a:t>
            </a:r>
            <a:endParaRPr sz="1100"/>
          </a:p>
        </p:txBody>
      </p:sp>
      <p:sp>
        <p:nvSpPr>
          <p:cNvPr id="929" name="Google Shape;929;p47"/>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33</a:t>
            </a:r>
            <a:endParaRPr sz="11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3" name="Shape 933"/>
        <p:cNvGrpSpPr/>
        <p:nvPr/>
      </p:nvGrpSpPr>
      <p:grpSpPr>
        <a:xfrm>
          <a:off x="0" y="0"/>
          <a:ext cx="0" cy="0"/>
          <a:chOff x="0" y="0"/>
          <a:chExt cx="0" cy="0"/>
        </a:xfrm>
      </p:grpSpPr>
      <p:sp>
        <p:nvSpPr>
          <p:cNvPr id="934" name="Google Shape;934;p48"/>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935" name="Google Shape;935;p48"/>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936" name="Google Shape;936;p48"/>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GRAMMAR — EXERCISE 2</a:t>
            </a:r>
            <a:endParaRPr sz="1100"/>
          </a:p>
        </p:txBody>
      </p:sp>
      <p:sp>
        <p:nvSpPr>
          <p:cNvPr id="937" name="Google Shape;937;p48"/>
          <p:cNvSpPr txBox="1"/>
          <p:nvPr/>
        </p:nvSpPr>
        <p:spPr>
          <a:xfrm>
            <a:off x="1028699" y="514350"/>
            <a:ext cx="7084316" cy="2095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Cambria"/>
              <a:buNone/>
            </a:pPr>
            <a:r>
              <a:rPr b="1" i="0" lang="en" sz="1400" u="none" cap="none" strike="noStrike">
                <a:solidFill>
                  <a:srgbClr val="FFFFFF"/>
                </a:solidFill>
                <a:latin typeface="Cambria"/>
                <a:ea typeface="Cambria"/>
                <a:cs typeface="Cambria"/>
                <a:sym typeface="Cambria"/>
              </a:rPr>
              <a:t>Choose the Best Reduced Clause</a:t>
            </a:r>
            <a:endParaRPr sz="1100"/>
          </a:p>
        </p:txBody>
      </p:sp>
      <p:sp>
        <p:nvSpPr>
          <p:cNvPr id="938" name="Google Shape;938;p48"/>
          <p:cNvSpPr txBox="1"/>
          <p:nvPr/>
        </p:nvSpPr>
        <p:spPr>
          <a:xfrm>
            <a:off x="480060" y="1213052"/>
            <a:ext cx="8161020"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2184F"/>
              </a:buClr>
              <a:buSzPts val="1000"/>
              <a:buFont typeface="Calibri"/>
              <a:buNone/>
            </a:pPr>
            <a:r>
              <a:rPr b="1" i="0" lang="en" sz="1000" u="none" cap="none" strike="noStrike">
                <a:solidFill>
                  <a:srgbClr val="32184F"/>
                </a:solidFill>
                <a:latin typeface="Calibri"/>
                <a:ea typeface="Calibri"/>
                <a:cs typeface="Calibri"/>
                <a:sym typeface="Calibri"/>
              </a:rPr>
              <a:t>1. Workers who can adapt quickly → workers…</a:t>
            </a:r>
            <a:endParaRPr sz="1100"/>
          </a:p>
        </p:txBody>
      </p:sp>
      <p:sp>
        <p:nvSpPr>
          <p:cNvPr id="939" name="Google Shape;939;p48"/>
          <p:cNvSpPr txBox="1"/>
          <p:nvPr/>
        </p:nvSpPr>
        <p:spPr>
          <a:xfrm>
            <a:off x="617219" y="1470509"/>
            <a:ext cx="2640332"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a)  who adapting quickly</a:t>
            </a:r>
            <a:endParaRPr sz="1100"/>
          </a:p>
        </p:txBody>
      </p:sp>
      <p:sp>
        <p:nvSpPr>
          <p:cNvPr id="940" name="Google Shape;940;p48"/>
          <p:cNvSpPr txBox="1"/>
          <p:nvPr/>
        </p:nvSpPr>
        <p:spPr>
          <a:xfrm>
            <a:off x="3291840" y="1470509"/>
            <a:ext cx="2640331"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b)  able to adapt quickly</a:t>
            </a:r>
            <a:endParaRPr sz="1100"/>
          </a:p>
        </p:txBody>
      </p:sp>
      <p:sp>
        <p:nvSpPr>
          <p:cNvPr id="941" name="Google Shape;941;p48"/>
          <p:cNvSpPr txBox="1"/>
          <p:nvPr/>
        </p:nvSpPr>
        <p:spPr>
          <a:xfrm>
            <a:off x="5966460" y="1470509"/>
            <a:ext cx="2640331"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c)  ability adapt quickly</a:t>
            </a:r>
            <a:endParaRPr sz="1100"/>
          </a:p>
        </p:txBody>
      </p:sp>
      <p:sp>
        <p:nvSpPr>
          <p:cNvPr id="942" name="Google Shape;942;p48"/>
          <p:cNvSpPr txBox="1"/>
          <p:nvPr/>
        </p:nvSpPr>
        <p:spPr>
          <a:xfrm>
            <a:off x="480060" y="1795982"/>
            <a:ext cx="8161020"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2184F"/>
              </a:buClr>
              <a:buSzPts val="1000"/>
              <a:buFont typeface="Calibri"/>
              <a:buNone/>
            </a:pPr>
            <a:r>
              <a:rPr b="1" i="0" lang="en" sz="1000" u="none" cap="none" strike="noStrike">
                <a:solidFill>
                  <a:srgbClr val="32184F"/>
                </a:solidFill>
                <a:latin typeface="Calibri"/>
                <a:ea typeface="Calibri"/>
                <a:cs typeface="Calibri"/>
                <a:sym typeface="Calibri"/>
              </a:rPr>
              <a:t>2. Skills that are useful across industries → skills…</a:t>
            </a:r>
            <a:endParaRPr sz="1100"/>
          </a:p>
        </p:txBody>
      </p:sp>
      <p:sp>
        <p:nvSpPr>
          <p:cNvPr id="943" name="Google Shape;943;p48"/>
          <p:cNvSpPr txBox="1"/>
          <p:nvPr/>
        </p:nvSpPr>
        <p:spPr>
          <a:xfrm>
            <a:off x="617219" y="2053439"/>
            <a:ext cx="2640332"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a)  which useful across industries</a:t>
            </a:r>
            <a:endParaRPr sz="1100"/>
          </a:p>
        </p:txBody>
      </p:sp>
      <p:sp>
        <p:nvSpPr>
          <p:cNvPr id="944" name="Google Shape;944;p48"/>
          <p:cNvSpPr txBox="1"/>
          <p:nvPr/>
        </p:nvSpPr>
        <p:spPr>
          <a:xfrm>
            <a:off x="3291840" y="2053439"/>
            <a:ext cx="2640331"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b)  usefuling across industries</a:t>
            </a:r>
            <a:endParaRPr sz="1100"/>
          </a:p>
        </p:txBody>
      </p:sp>
      <p:sp>
        <p:nvSpPr>
          <p:cNvPr id="945" name="Google Shape;945;p48"/>
          <p:cNvSpPr txBox="1"/>
          <p:nvPr/>
        </p:nvSpPr>
        <p:spPr>
          <a:xfrm>
            <a:off x="5966460" y="2053439"/>
            <a:ext cx="2640331"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c)  useful across industries</a:t>
            </a:r>
            <a:endParaRPr sz="1100"/>
          </a:p>
        </p:txBody>
      </p:sp>
      <p:sp>
        <p:nvSpPr>
          <p:cNvPr id="946" name="Google Shape;946;p48"/>
          <p:cNvSpPr txBox="1"/>
          <p:nvPr/>
        </p:nvSpPr>
        <p:spPr>
          <a:xfrm>
            <a:off x="480060" y="2378912"/>
            <a:ext cx="8161020"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2184F"/>
              </a:buClr>
              <a:buSzPts val="1000"/>
              <a:buFont typeface="Calibri"/>
              <a:buNone/>
            </a:pPr>
            <a:r>
              <a:rPr b="1" i="0" lang="en" sz="1000" u="none" cap="none" strike="noStrike">
                <a:solidFill>
                  <a:srgbClr val="32184F"/>
                </a:solidFill>
                <a:latin typeface="Calibri"/>
                <a:ea typeface="Calibri"/>
                <a:cs typeface="Calibri"/>
                <a:sym typeface="Calibri"/>
              </a:rPr>
              <a:t>3. Managers who are responsible for complex projects → managers…</a:t>
            </a:r>
            <a:endParaRPr sz="1100"/>
          </a:p>
        </p:txBody>
      </p:sp>
      <p:sp>
        <p:nvSpPr>
          <p:cNvPr id="947" name="Google Shape;947;p48"/>
          <p:cNvSpPr txBox="1"/>
          <p:nvPr/>
        </p:nvSpPr>
        <p:spPr>
          <a:xfrm>
            <a:off x="617219" y="2636369"/>
            <a:ext cx="2640332"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a)  responsible for complex projects</a:t>
            </a:r>
            <a:endParaRPr sz="1100"/>
          </a:p>
        </p:txBody>
      </p:sp>
      <p:sp>
        <p:nvSpPr>
          <p:cNvPr id="948" name="Google Shape;948;p48"/>
          <p:cNvSpPr txBox="1"/>
          <p:nvPr/>
        </p:nvSpPr>
        <p:spPr>
          <a:xfrm>
            <a:off x="3291840" y="2636369"/>
            <a:ext cx="2640331"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b)  responsibility for complex projects</a:t>
            </a:r>
            <a:endParaRPr sz="1100"/>
          </a:p>
        </p:txBody>
      </p:sp>
      <p:sp>
        <p:nvSpPr>
          <p:cNvPr id="949" name="Google Shape;949;p48"/>
          <p:cNvSpPr txBox="1"/>
          <p:nvPr/>
        </p:nvSpPr>
        <p:spPr>
          <a:xfrm>
            <a:off x="5966460" y="2636369"/>
            <a:ext cx="2640331"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c)  who responsible complex projects</a:t>
            </a:r>
            <a:endParaRPr sz="1100"/>
          </a:p>
        </p:txBody>
      </p:sp>
      <p:sp>
        <p:nvSpPr>
          <p:cNvPr id="950" name="Google Shape;950;p48"/>
          <p:cNvSpPr txBox="1"/>
          <p:nvPr/>
        </p:nvSpPr>
        <p:spPr>
          <a:xfrm>
            <a:off x="480060" y="2961842"/>
            <a:ext cx="8161020"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2184F"/>
              </a:buClr>
              <a:buSzPts val="1000"/>
              <a:buFont typeface="Calibri"/>
              <a:buNone/>
            </a:pPr>
            <a:r>
              <a:rPr b="1" i="0" lang="en" sz="1000" u="none" cap="none" strike="noStrike">
                <a:solidFill>
                  <a:srgbClr val="32184F"/>
                </a:solidFill>
                <a:latin typeface="Calibri"/>
                <a:ea typeface="Calibri"/>
                <a:cs typeface="Calibri"/>
                <a:sym typeface="Calibri"/>
              </a:rPr>
              <a:t>4. Roles that are focused on human connection → roles…</a:t>
            </a:r>
            <a:endParaRPr sz="1100"/>
          </a:p>
        </p:txBody>
      </p:sp>
      <p:sp>
        <p:nvSpPr>
          <p:cNvPr id="951" name="Google Shape;951;p48"/>
          <p:cNvSpPr txBox="1"/>
          <p:nvPr/>
        </p:nvSpPr>
        <p:spPr>
          <a:xfrm>
            <a:off x="617219" y="3219299"/>
            <a:ext cx="2640332"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a)  focusing by human connection</a:t>
            </a:r>
            <a:endParaRPr sz="1100"/>
          </a:p>
        </p:txBody>
      </p:sp>
      <p:sp>
        <p:nvSpPr>
          <p:cNvPr id="952" name="Google Shape;952;p48"/>
          <p:cNvSpPr txBox="1"/>
          <p:nvPr/>
        </p:nvSpPr>
        <p:spPr>
          <a:xfrm>
            <a:off x="3291840" y="3219299"/>
            <a:ext cx="2640331"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b)  focused on human connection</a:t>
            </a:r>
            <a:endParaRPr sz="1100"/>
          </a:p>
        </p:txBody>
      </p:sp>
      <p:sp>
        <p:nvSpPr>
          <p:cNvPr id="953" name="Google Shape;953;p48"/>
          <p:cNvSpPr txBox="1"/>
          <p:nvPr/>
        </p:nvSpPr>
        <p:spPr>
          <a:xfrm>
            <a:off x="5966460" y="3219299"/>
            <a:ext cx="2640331"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c)  focus human connection</a:t>
            </a:r>
            <a:endParaRPr sz="1100"/>
          </a:p>
        </p:txBody>
      </p:sp>
      <p:sp>
        <p:nvSpPr>
          <p:cNvPr id="954" name="Google Shape;954;p48"/>
          <p:cNvSpPr txBox="1"/>
          <p:nvPr/>
        </p:nvSpPr>
        <p:spPr>
          <a:xfrm>
            <a:off x="480060" y="3544772"/>
            <a:ext cx="8161020" cy="12507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2184F"/>
              </a:buClr>
              <a:buSzPts val="1000"/>
              <a:buFont typeface="Calibri"/>
              <a:buNone/>
            </a:pPr>
            <a:r>
              <a:rPr b="1" i="0" lang="en" sz="1000" u="none" cap="none" strike="noStrike">
                <a:solidFill>
                  <a:srgbClr val="32184F"/>
                </a:solidFill>
                <a:latin typeface="Calibri"/>
                <a:ea typeface="Calibri"/>
                <a:cs typeface="Calibri"/>
                <a:sym typeface="Calibri"/>
              </a:rPr>
              <a:t>5. Employees who are trained to review AI output → employees…</a:t>
            </a:r>
            <a:endParaRPr sz="1100"/>
          </a:p>
        </p:txBody>
      </p:sp>
      <p:sp>
        <p:nvSpPr>
          <p:cNvPr id="955" name="Google Shape;955;p48"/>
          <p:cNvSpPr txBox="1"/>
          <p:nvPr/>
        </p:nvSpPr>
        <p:spPr>
          <a:xfrm>
            <a:off x="617219" y="3802229"/>
            <a:ext cx="2640332"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a)  training to review AI output</a:t>
            </a:r>
            <a:endParaRPr sz="1100"/>
          </a:p>
        </p:txBody>
      </p:sp>
      <p:sp>
        <p:nvSpPr>
          <p:cNvPr id="956" name="Google Shape;956;p48"/>
          <p:cNvSpPr txBox="1"/>
          <p:nvPr/>
        </p:nvSpPr>
        <p:spPr>
          <a:xfrm>
            <a:off x="3291840" y="3802229"/>
            <a:ext cx="2640331"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b)  who trained review AI output</a:t>
            </a:r>
            <a:endParaRPr sz="1100"/>
          </a:p>
        </p:txBody>
      </p:sp>
      <p:sp>
        <p:nvSpPr>
          <p:cNvPr id="957" name="Google Shape;957;p48"/>
          <p:cNvSpPr txBox="1"/>
          <p:nvPr/>
        </p:nvSpPr>
        <p:spPr>
          <a:xfrm>
            <a:off x="5966460" y="3802229"/>
            <a:ext cx="2640331"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c)  trained to review AI output</a:t>
            </a:r>
            <a:endParaRPr sz="1100"/>
          </a:p>
        </p:txBody>
      </p:sp>
      <p:sp>
        <p:nvSpPr>
          <p:cNvPr id="958" name="Google Shape;958;p48"/>
          <p:cNvSpPr/>
          <p:nvPr/>
        </p:nvSpPr>
        <p:spPr>
          <a:xfrm>
            <a:off x="2993516" y="4560569"/>
            <a:ext cx="3154682" cy="315469"/>
          </a:xfrm>
          <a:prstGeom prst="roundRect">
            <a:avLst>
              <a:gd fmla="val 50000" name="adj"/>
            </a:avLst>
          </a:prstGeom>
          <a:solidFill>
            <a:srgbClr val="F47C6D"/>
          </a:solidFill>
          <a:ln>
            <a:noFill/>
          </a:ln>
          <a:effectLst>
            <a:outerShdw blurRad="76200" rotWithShape="0" dir="5400000" dist="25400">
              <a:srgbClr val="32184F">
                <a:alpha val="25098"/>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59" name="Google Shape;959;p48"/>
          <p:cNvSpPr txBox="1"/>
          <p:nvPr/>
        </p:nvSpPr>
        <p:spPr>
          <a:xfrm>
            <a:off x="2993516" y="4644634"/>
            <a:ext cx="3154682" cy="14734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900"/>
              <a:buFont typeface="Calibri"/>
              <a:buNone/>
            </a:pPr>
            <a:r>
              <a:rPr b="1" i="0" lang="en" sz="900" u="none" cap="none" strike="noStrike">
                <a:solidFill>
                  <a:srgbClr val="FFFFFF"/>
                </a:solidFill>
                <a:latin typeface="Calibri"/>
                <a:ea typeface="Calibri"/>
                <a:cs typeface="Calibri"/>
                <a:sym typeface="Calibri"/>
              </a:rPr>
              <a:t>REVEAL ANSWER 1  ▶</a:t>
            </a:r>
            <a:endParaRPr sz="1100"/>
          </a:p>
        </p:txBody>
      </p:sp>
      <p:sp>
        <p:nvSpPr>
          <p:cNvPr id="960" name="Google Shape;960;p48"/>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34</a:t>
            </a:r>
            <a:endParaRPr sz="1100"/>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4" name="Shape 964"/>
        <p:cNvGrpSpPr/>
        <p:nvPr/>
      </p:nvGrpSpPr>
      <p:grpSpPr>
        <a:xfrm>
          <a:off x="0" y="0"/>
          <a:ext cx="0" cy="0"/>
          <a:chOff x="0" y="0"/>
          <a:chExt cx="0" cy="0"/>
        </a:xfrm>
      </p:grpSpPr>
      <p:sp>
        <p:nvSpPr>
          <p:cNvPr id="965" name="Google Shape;965;p49"/>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966" name="Google Shape;966;p49"/>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967" name="Google Shape;967;p49"/>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GRAMMAR — EXERCISE 2</a:t>
            </a:r>
            <a:endParaRPr sz="1100"/>
          </a:p>
        </p:txBody>
      </p:sp>
      <p:sp>
        <p:nvSpPr>
          <p:cNvPr id="968" name="Google Shape;968;p49"/>
          <p:cNvSpPr txBox="1"/>
          <p:nvPr/>
        </p:nvSpPr>
        <p:spPr>
          <a:xfrm>
            <a:off x="1028699" y="514350"/>
            <a:ext cx="7084316" cy="2095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Cambria"/>
              <a:buNone/>
            </a:pPr>
            <a:r>
              <a:rPr b="1" i="0" lang="en" sz="1400" u="none" cap="none" strike="noStrike">
                <a:solidFill>
                  <a:srgbClr val="FFFFFF"/>
                </a:solidFill>
                <a:latin typeface="Cambria"/>
                <a:ea typeface="Cambria"/>
                <a:cs typeface="Cambria"/>
                <a:sym typeface="Cambria"/>
              </a:rPr>
              <a:t>Choose the Best Reduced Clause — Answer 1 of 5</a:t>
            </a:r>
            <a:endParaRPr sz="1100"/>
          </a:p>
        </p:txBody>
      </p:sp>
      <p:sp>
        <p:nvSpPr>
          <p:cNvPr id="969" name="Google Shape;969;p49"/>
          <p:cNvSpPr txBox="1"/>
          <p:nvPr/>
        </p:nvSpPr>
        <p:spPr>
          <a:xfrm>
            <a:off x="480060" y="1213052"/>
            <a:ext cx="8161020"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2184F"/>
              </a:buClr>
              <a:buSzPts val="1000"/>
              <a:buFont typeface="Calibri"/>
              <a:buNone/>
            </a:pPr>
            <a:r>
              <a:rPr b="1" i="0" lang="en" sz="1000" u="none" cap="none" strike="noStrike">
                <a:solidFill>
                  <a:srgbClr val="32184F"/>
                </a:solidFill>
                <a:latin typeface="Calibri"/>
                <a:ea typeface="Calibri"/>
                <a:cs typeface="Calibri"/>
                <a:sym typeface="Calibri"/>
              </a:rPr>
              <a:t>1. Workers who can adapt quickly → workers…</a:t>
            </a:r>
            <a:endParaRPr sz="1100"/>
          </a:p>
        </p:txBody>
      </p:sp>
      <p:sp>
        <p:nvSpPr>
          <p:cNvPr id="970" name="Google Shape;970;p49"/>
          <p:cNvSpPr txBox="1"/>
          <p:nvPr/>
        </p:nvSpPr>
        <p:spPr>
          <a:xfrm>
            <a:off x="617219" y="1470509"/>
            <a:ext cx="2640332"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a)  who adapting quickly</a:t>
            </a:r>
            <a:endParaRPr sz="1100"/>
          </a:p>
        </p:txBody>
      </p:sp>
      <p:sp>
        <p:nvSpPr>
          <p:cNvPr id="971" name="Google Shape;971;p49"/>
          <p:cNvSpPr/>
          <p:nvPr/>
        </p:nvSpPr>
        <p:spPr>
          <a:xfrm>
            <a:off x="3291840" y="1399032"/>
            <a:ext cx="2640331" cy="246889"/>
          </a:xfrm>
          <a:prstGeom prst="roundRect">
            <a:avLst>
              <a:gd fmla="val 22222"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72" name="Google Shape;972;p49"/>
          <p:cNvSpPr txBox="1"/>
          <p:nvPr/>
        </p:nvSpPr>
        <p:spPr>
          <a:xfrm>
            <a:off x="3291840" y="1448806"/>
            <a:ext cx="2640331" cy="14734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 b)  able to adapt quickly</a:t>
            </a:r>
            <a:endParaRPr sz="1100"/>
          </a:p>
        </p:txBody>
      </p:sp>
      <p:sp>
        <p:nvSpPr>
          <p:cNvPr id="973" name="Google Shape;973;p49"/>
          <p:cNvSpPr txBox="1"/>
          <p:nvPr/>
        </p:nvSpPr>
        <p:spPr>
          <a:xfrm>
            <a:off x="5966460" y="1470509"/>
            <a:ext cx="2640331"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c)  ability adapt quickly</a:t>
            </a:r>
            <a:endParaRPr sz="1100"/>
          </a:p>
        </p:txBody>
      </p:sp>
      <p:sp>
        <p:nvSpPr>
          <p:cNvPr id="974" name="Google Shape;974;p49"/>
          <p:cNvSpPr txBox="1"/>
          <p:nvPr/>
        </p:nvSpPr>
        <p:spPr>
          <a:xfrm>
            <a:off x="480060" y="1795982"/>
            <a:ext cx="8161020"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2184F"/>
              </a:buClr>
              <a:buSzPts val="1000"/>
              <a:buFont typeface="Calibri"/>
              <a:buNone/>
            </a:pPr>
            <a:r>
              <a:rPr b="1" i="0" lang="en" sz="1000" u="none" cap="none" strike="noStrike">
                <a:solidFill>
                  <a:srgbClr val="32184F"/>
                </a:solidFill>
                <a:latin typeface="Calibri"/>
                <a:ea typeface="Calibri"/>
                <a:cs typeface="Calibri"/>
                <a:sym typeface="Calibri"/>
              </a:rPr>
              <a:t>2. Skills that are useful across industries → skills…</a:t>
            </a:r>
            <a:endParaRPr sz="1100"/>
          </a:p>
        </p:txBody>
      </p:sp>
      <p:sp>
        <p:nvSpPr>
          <p:cNvPr id="975" name="Google Shape;975;p49"/>
          <p:cNvSpPr txBox="1"/>
          <p:nvPr/>
        </p:nvSpPr>
        <p:spPr>
          <a:xfrm>
            <a:off x="617219" y="2053439"/>
            <a:ext cx="2640332"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a)  which useful across industries</a:t>
            </a:r>
            <a:endParaRPr sz="1100"/>
          </a:p>
        </p:txBody>
      </p:sp>
      <p:sp>
        <p:nvSpPr>
          <p:cNvPr id="976" name="Google Shape;976;p49"/>
          <p:cNvSpPr txBox="1"/>
          <p:nvPr/>
        </p:nvSpPr>
        <p:spPr>
          <a:xfrm>
            <a:off x="3291840" y="2053439"/>
            <a:ext cx="2640331"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b)  usefuling across industries</a:t>
            </a:r>
            <a:endParaRPr sz="1100"/>
          </a:p>
        </p:txBody>
      </p:sp>
      <p:sp>
        <p:nvSpPr>
          <p:cNvPr id="977" name="Google Shape;977;p49"/>
          <p:cNvSpPr txBox="1"/>
          <p:nvPr/>
        </p:nvSpPr>
        <p:spPr>
          <a:xfrm>
            <a:off x="5966460" y="2053439"/>
            <a:ext cx="2640331"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c)  useful across industries</a:t>
            </a:r>
            <a:endParaRPr sz="1100"/>
          </a:p>
        </p:txBody>
      </p:sp>
      <p:sp>
        <p:nvSpPr>
          <p:cNvPr id="978" name="Google Shape;978;p49"/>
          <p:cNvSpPr txBox="1"/>
          <p:nvPr/>
        </p:nvSpPr>
        <p:spPr>
          <a:xfrm>
            <a:off x="480060" y="2378912"/>
            <a:ext cx="8161020"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2184F"/>
              </a:buClr>
              <a:buSzPts val="1000"/>
              <a:buFont typeface="Calibri"/>
              <a:buNone/>
            </a:pPr>
            <a:r>
              <a:rPr b="1" i="0" lang="en" sz="1000" u="none" cap="none" strike="noStrike">
                <a:solidFill>
                  <a:srgbClr val="32184F"/>
                </a:solidFill>
                <a:latin typeface="Calibri"/>
                <a:ea typeface="Calibri"/>
                <a:cs typeface="Calibri"/>
                <a:sym typeface="Calibri"/>
              </a:rPr>
              <a:t>3. Managers who are responsible for complex projects → managers…</a:t>
            </a:r>
            <a:endParaRPr sz="1100"/>
          </a:p>
        </p:txBody>
      </p:sp>
      <p:sp>
        <p:nvSpPr>
          <p:cNvPr id="979" name="Google Shape;979;p49"/>
          <p:cNvSpPr txBox="1"/>
          <p:nvPr/>
        </p:nvSpPr>
        <p:spPr>
          <a:xfrm>
            <a:off x="617219" y="2636369"/>
            <a:ext cx="2640332"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a)  responsible for complex projects</a:t>
            </a:r>
            <a:endParaRPr sz="1100"/>
          </a:p>
        </p:txBody>
      </p:sp>
      <p:sp>
        <p:nvSpPr>
          <p:cNvPr id="980" name="Google Shape;980;p49"/>
          <p:cNvSpPr txBox="1"/>
          <p:nvPr/>
        </p:nvSpPr>
        <p:spPr>
          <a:xfrm>
            <a:off x="3291840" y="2636369"/>
            <a:ext cx="2640331"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b)  responsibility for complex projects</a:t>
            </a:r>
            <a:endParaRPr sz="1100"/>
          </a:p>
        </p:txBody>
      </p:sp>
      <p:sp>
        <p:nvSpPr>
          <p:cNvPr id="981" name="Google Shape;981;p49"/>
          <p:cNvSpPr txBox="1"/>
          <p:nvPr/>
        </p:nvSpPr>
        <p:spPr>
          <a:xfrm>
            <a:off x="5966460" y="2636369"/>
            <a:ext cx="2640331"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c)  who responsible complex projects</a:t>
            </a:r>
            <a:endParaRPr sz="1100"/>
          </a:p>
        </p:txBody>
      </p:sp>
      <p:sp>
        <p:nvSpPr>
          <p:cNvPr id="982" name="Google Shape;982;p49"/>
          <p:cNvSpPr txBox="1"/>
          <p:nvPr/>
        </p:nvSpPr>
        <p:spPr>
          <a:xfrm>
            <a:off x="480060" y="2961842"/>
            <a:ext cx="8161020"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2184F"/>
              </a:buClr>
              <a:buSzPts val="1000"/>
              <a:buFont typeface="Calibri"/>
              <a:buNone/>
            </a:pPr>
            <a:r>
              <a:rPr b="1" i="0" lang="en" sz="1000" u="none" cap="none" strike="noStrike">
                <a:solidFill>
                  <a:srgbClr val="32184F"/>
                </a:solidFill>
                <a:latin typeface="Calibri"/>
                <a:ea typeface="Calibri"/>
                <a:cs typeface="Calibri"/>
                <a:sym typeface="Calibri"/>
              </a:rPr>
              <a:t>4. Roles that are focused on human connection → roles…</a:t>
            </a:r>
            <a:endParaRPr sz="1100"/>
          </a:p>
        </p:txBody>
      </p:sp>
      <p:sp>
        <p:nvSpPr>
          <p:cNvPr id="983" name="Google Shape;983;p49"/>
          <p:cNvSpPr txBox="1"/>
          <p:nvPr/>
        </p:nvSpPr>
        <p:spPr>
          <a:xfrm>
            <a:off x="617219" y="3219299"/>
            <a:ext cx="2640332"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a)  focusing by human connection</a:t>
            </a:r>
            <a:endParaRPr sz="1100"/>
          </a:p>
        </p:txBody>
      </p:sp>
      <p:sp>
        <p:nvSpPr>
          <p:cNvPr id="984" name="Google Shape;984;p49"/>
          <p:cNvSpPr txBox="1"/>
          <p:nvPr/>
        </p:nvSpPr>
        <p:spPr>
          <a:xfrm>
            <a:off x="3291840" y="3219299"/>
            <a:ext cx="2640331"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b)  focused on human connection</a:t>
            </a:r>
            <a:endParaRPr sz="1100"/>
          </a:p>
        </p:txBody>
      </p:sp>
      <p:sp>
        <p:nvSpPr>
          <p:cNvPr id="985" name="Google Shape;985;p49"/>
          <p:cNvSpPr txBox="1"/>
          <p:nvPr/>
        </p:nvSpPr>
        <p:spPr>
          <a:xfrm>
            <a:off x="5966460" y="3219299"/>
            <a:ext cx="2640331"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c)  focus human connection</a:t>
            </a:r>
            <a:endParaRPr sz="1100"/>
          </a:p>
        </p:txBody>
      </p:sp>
      <p:sp>
        <p:nvSpPr>
          <p:cNvPr id="986" name="Google Shape;986;p49"/>
          <p:cNvSpPr txBox="1"/>
          <p:nvPr/>
        </p:nvSpPr>
        <p:spPr>
          <a:xfrm>
            <a:off x="480060" y="3544772"/>
            <a:ext cx="8161020" cy="12507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2184F"/>
              </a:buClr>
              <a:buSzPts val="1000"/>
              <a:buFont typeface="Calibri"/>
              <a:buNone/>
            </a:pPr>
            <a:r>
              <a:rPr b="1" i="0" lang="en" sz="1000" u="none" cap="none" strike="noStrike">
                <a:solidFill>
                  <a:srgbClr val="32184F"/>
                </a:solidFill>
                <a:latin typeface="Calibri"/>
                <a:ea typeface="Calibri"/>
                <a:cs typeface="Calibri"/>
                <a:sym typeface="Calibri"/>
              </a:rPr>
              <a:t>5. Employees who are trained to review AI output → employees…</a:t>
            </a:r>
            <a:endParaRPr sz="1100"/>
          </a:p>
        </p:txBody>
      </p:sp>
      <p:sp>
        <p:nvSpPr>
          <p:cNvPr id="987" name="Google Shape;987;p49"/>
          <p:cNvSpPr txBox="1"/>
          <p:nvPr/>
        </p:nvSpPr>
        <p:spPr>
          <a:xfrm>
            <a:off x="617219" y="3802229"/>
            <a:ext cx="2640332"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a)  training to review AI output</a:t>
            </a:r>
            <a:endParaRPr sz="1100"/>
          </a:p>
        </p:txBody>
      </p:sp>
      <p:sp>
        <p:nvSpPr>
          <p:cNvPr id="988" name="Google Shape;988;p49"/>
          <p:cNvSpPr txBox="1"/>
          <p:nvPr/>
        </p:nvSpPr>
        <p:spPr>
          <a:xfrm>
            <a:off x="3291840" y="3802229"/>
            <a:ext cx="2640331"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b)  who trained review AI output</a:t>
            </a:r>
            <a:endParaRPr sz="1100"/>
          </a:p>
        </p:txBody>
      </p:sp>
      <p:sp>
        <p:nvSpPr>
          <p:cNvPr id="989" name="Google Shape;989;p49"/>
          <p:cNvSpPr txBox="1"/>
          <p:nvPr/>
        </p:nvSpPr>
        <p:spPr>
          <a:xfrm>
            <a:off x="5966460" y="3802229"/>
            <a:ext cx="2640331"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c)  trained to review AI output</a:t>
            </a:r>
            <a:endParaRPr sz="1100"/>
          </a:p>
        </p:txBody>
      </p:sp>
      <p:sp>
        <p:nvSpPr>
          <p:cNvPr id="990" name="Google Shape;990;p49"/>
          <p:cNvSpPr/>
          <p:nvPr/>
        </p:nvSpPr>
        <p:spPr>
          <a:xfrm>
            <a:off x="2993516" y="4560569"/>
            <a:ext cx="3154682" cy="315469"/>
          </a:xfrm>
          <a:prstGeom prst="roundRect">
            <a:avLst>
              <a:gd fmla="val 50000" name="adj"/>
            </a:avLst>
          </a:prstGeom>
          <a:solidFill>
            <a:srgbClr val="F47C6D"/>
          </a:solidFill>
          <a:ln>
            <a:noFill/>
          </a:ln>
          <a:effectLst>
            <a:outerShdw blurRad="76200" rotWithShape="0" dir="5400000" dist="25400">
              <a:srgbClr val="32184F">
                <a:alpha val="25098"/>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991" name="Google Shape;991;p49"/>
          <p:cNvSpPr txBox="1"/>
          <p:nvPr/>
        </p:nvSpPr>
        <p:spPr>
          <a:xfrm>
            <a:off x="2993516" y="4644634"/>
            <a:ext cx="3154682" cy="14734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900"/>
              <a:buFont typeface="Calibri"/>
              <a:buNone/>
            </a:pPr>
            <a:r>
              <a:rPr b="1" i="0" lang="en" sz="900" u="none" cap="none" strike="noStrike">
                <a:solidFill>
                  <a:srgbClr val="FFFFFF"/>
                </a:solidFill>
                <a:latin typeface="Calibri"/>
                <a:ea typeface="Calibri"/>
                <a:cs typeface="Calibri"/>
                <a:sym typeface="Calibri"/>
              </a:rPr>
              <a:t>REVEAL ANSWER 2  ▶</a:t>
            </a:r>
            <a:endParaRPr sz="1100"/>
          </a:p>
        </p:txBody>
      </p:sp>
      <p:sp>
        <p:nvSpPr>
          <p:cNvPr id="992" name="Google Shape;992;p49"/>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35</a:t>
            </a:r>
            <a:endParaRPr sz="11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6" name="Shape 996"/>
        <p:cNvGrpSpPr/>
        <p:nvPr/>
      </p:nvGrpSpPr>
      <p:grpSpPr>
        <a:xfrm>
          <a:off x="0" y="0"/>
          <a:ext cx="0" cy="0"/>
          <a:chOff x="0" y="0"/>
          <a:chExt cx="0" cy="0"/>
        </a:xfrm>
      </p:grpSpPr>
      <p:sp>
        <p:nvSpPr>
          <p:cNvPr id="997" name="Google Shape;997;p50"/>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998" name="Google Shape;998;p50"/>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999" name="Google Shape;999;p50"/>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GRAMMAR — EXERCISE 2</a:t>
            </a:r>
            <a:endParaRPr sz="1100"/>
          </a:p>
        </p:txBody>
      </p:sp>
      <p:sp>
        <p:nvSpPr>
          <p:cNvPr id="1000" name="Google Shape;1000;p50"/>
          <p:cNvSpPr txBox="1"/>
          <p:nvPr/>
        </p:nvSpPr>
        <p:spPr>
          <a:xfrm>
            <a:off x="1028699" y="514350"/>
            <a:ext cx="7084316" cy="2095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Cambria"/>
              <a:buNone/>
            </a:pPr>
            <a:r>
              <a:rPr b="1" i="0" lang="en" sz="1400" u="none" cap="none" strike="noStrike">
                <a:solidFill>
                  <a:srgbClr val="FFFFFF"/>
                </a:solidFill>
                <a:latin typeface="Cambria"/>
                <a:ea typeface="Cambria"/>
                <a:cs typeface="Cambria"/>
                <a:sym typeface="Cambria"/>
              </a:rPr>
              <a:t>Choose the Best Reduced Clause — Answer 2 of 5</a:t>
            </a:r>
            <a:endParaRPr sz="1100"/>
          </a:p>
        </p:txBody>
      </p:sp>
      <p:sp>
        <p:nvSpPr>
          <p:cNvPr id="1001" name="Google Shape;1001;p50"/>
          <p:cNvSpPr txBox="1"/>
          <p:nvPr/>
        </p:nvSpPr>
        <p:spPr>
          <a:xfrm>
            <a:off x="480060" y="1213052"/>
            <a:ext cx="8161020"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2184F"/>
              </a:buClr>
              <a:buSzPts val="1000"/>
              <a:buFont typeface="Calibri"/>
              <a:buNone/>
            </a:pPr>
            <a:r>
              <a:rPr b="1" i="0" lang="en" sz="1000" u="none" cap="none" strike="noStrike">
                <a:solidFill>
                  <a:srgbClr val="32184F"/>
                </a:solidFill>
                <a:latin typeface="Calibri"/>
                <a:ea typeface="Calibri"/>
                <a:cs typeface="Calibri"/>
                <a:sym typeface="Calibri"/>
              </a:rPr>
              <a:t>1. Workers who can adapt quickly → workers…</a:t>
            </a:r>
            <a:endParaRPr sz="1100"/>
          </a:p>
        </p:txBody>
      </p:sp>
      <p:sp>
        <p:nvSpPr>
          <p:cNvPr id="1002" name="Google Shape;1002;p50"/>
          <p:cNvSpPr txBox="1"/>
          <p:nvPr/>
        </p:nvSpPr>
        <p:spPr>
          <a:xfrm>
            <a:off x="617219" y="1470509"/>
            <a:ext cx="2640332"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a)  who adapting quickly</a:t>
            </a:r>
            <a:endParaRPr sz="1100"/>
          </a:p>
        </p:txBody>
      </p:sp>
      <p:sp>
        <p:nvSpPr>
          <p:cNvPr id="1003" name="Google Shape;1003;p50"/>
          <p:cNvSpPr/>
          <p:nvPr/>
        </p:nvSpPr>
        <p:spPr>
          <a:xfrm>
            <a:off x="3291840" y="1399032"/>
            <a:ext cx="2640331" cy="246889"/>
          </a:xfrm>
          <a:prstGeom prst="roundRect">
            <a:avLst>
              <a:gd fmla="val 22222"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04" name="Google Shape;1004;p50"/>
          <p:cNvSpPr txBox="1"/>
          <p:nvPr/>
        </p:nvSpPr>
        <p:spPr>
          <a:xfrm>
            <a:off x="3291840" y="1448806"/>
            <a:ext cx="2640331" cy="14734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 b)  able to adapt quickly</a:t>
            </a:r>
            <a:endParaRPr sz="1100"/>
          </a:p>
        </p:txBody>
      </p:sp>
      <p:sp>
        <p:nvSpPr>
          <p:cNvPr id="1005" name="Google Shape;1005;p50"/>
          <p:cNvSpPr txBox="1"/>
          <p:nvPr/>
        </p:nvSpPr>
        <p:spPr>
          <a:xfrm>
            <a:off x="5966460" y="1470509"/>
            <a:ext cx="2640331"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c)  ability adapt quickly</a:t>
            </a:r>
            <a:endParaRPr sz="1100"/>
          </a:p>
        </p:txBody>
      </p:sp>
      <p:sp>
        <p:nvSpPr>
          <p:cNvPr id="1006" name="Google Shape;1006;p50"/>
          <p:cNvSpPr txBox="1"/>
          <p:nvPr/>
        </p:nvSpPr>
        <p:spPr>
          <a:xfrm>
            <a:off x="480060" y="1795982"/>
            <a:ext cx="8161020"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2184F"/>
              </a:buClr>
              <a:buSzPts val="1000"/>
              <a:buFont typeface="Calibri"/>
              <a:buNone/>
            </a:pPr>
            <a:r>
              <a:rPr b="1" i="0" lang="en" sz="1000" u="none" cap="none" strike="noStrike">
                <a:solidFill>
                  <a:srgbClr val="32184F"/>
                </a:solidFill>
                <a:latin typeface="Calibri"/>
                <a:ea typeface="Calibri"/>
                <a:cs typeface="Calibri"/>
                <a:sym typeface="Calibri"/>
              </a:rPr>
              <a:t>2. Skills that are useful across industries → skills…</a:t>
            </a:r>
            <a:endParaRPr sz="1100"/>
          </a:p>
        </p:txBody>
      </p:sp>
      <p:sp>
        <p:nvSpPr>
          <p:cNvPr id="1007" name="Google Shape;1007;p50"/>
          <p:cNvSpPr txBox="1"/>
          <p:nvPr/>
        </p:nvSpPr>
        <p:spPr>
          <a:xfrm>
            <a:off x="617219" y="2053439"/>
            <a:ext cx="2640332"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a)  which useful across industries</a:t>
            </a:r>
            <a:endParaRPr sz="1100"/>
          </a:p>
        </p:txBody>
      </p:sp>
      <p:sp>
        <p:nvSpPr>
          <p:cNvPr id="1008" name="Google Shape;1008;p50"/>
          <p:cNvSpPr txBox="1"/>
          <p:nvPr/>
        </p:nvSpPr>
        <p:spPr>
          <a:xfrm>
            <a:off x="3291840" y="2053439"/>
            <a:ext cx="2640331"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b)  usefuling across industries</a:t>
            </a:r>
            <a:endParaRPr sz="1100"/>
          </a:p>
        </p:txBody>
      </p:sp>
      <p:sp>
        <p:nvSpPr>
          <p:cNvPr id="1009" name="Google Shape;1009;p50"/>
          <p:cNvSpPr/>
          <p:nvPr/>
        </p:nvSpPr>
        <p:spPr>
          <a:xfrm>
            <a:off x="5966460" y="1981962"/>
            <a:ext cx="2640331" cy="246889"/>
          </a:xfrm>
          <a:prstGeom prst="roundRect">
            <a:avLst>
              <a:gd fmla="val 22222"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10" name="Google Shape;1010;p50"/>
          <p:cNvSpPr txBox="1"/>
          <p:nvPr/>
        </p:nvSpPr>
        <p:spPr>
          <a:xfrm>
            <a:off x="5966460" y="2031736"/>
            <a:ext cx="2640331" cy="14734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 c)  useful across industries</a:t>
            </a:r>
            <a:endParaRPr sz="1100"/>
          </a:p>
        </p:txBody>
      </p:sp>
      <p:sp>
        <p:nvSpPr>
          <p:cNvPr id="1011" name="Google Shape;1011;p50"/>
          <p:cNvSpPr txBox="1"/>
          <p:nvPr/>
        </p:nvSpPr>
        <p:spPr>
          <a:xfrm>
            <a:off x="480060" y="2378912"/>
            <a:ext cx="8161020"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2184F"/>
              </a:buClr>
              <a:buSzPts val="1000"/>
              <a:buFont typeface="Calibri"/>
              <a:buNone/>
            </a:pPr>
            <a:r>
              <a:rPr b="1" i="0" lang="en" sz="1000" u="none" cap="none" strike="noStrike">
                <a:solidFill>
                  <a:srgbClr val="32184F"/>
                </a:solidFill>
                <a:latin typeface="Calibri"/>
                <a:ea typeface="Calibri"/>
                <a:cs typeface="Calibri"/>
                <a:sym typeface="Calibri"/>
              </a:rPr>
              <a:t>3. Managers who are responsible for complex projects → managers…</a:t>
            </a:r>
            <a:endParaRPr sz="1100"/>
          </a:p>
        </p:txBody>
      </p:sp>
      <p:sp>
        <p:nvSpPr>
          <p:cNvPr id="1012" name="Google Shape;1012;p50"/>
          <p:cNvSpPr txBox="1"/>
          <p:nvPr/>
        </p:nvSpPr>
        <p:spPr>
          <a:xfrm>
            <a:off x="617219" y="2636369"/>
            <a:ext cx="2640332"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a)  responsible for complex projects</a:t>
            </a:r>
            <a:endParaRPr sz="1100"/>
          </a:p>
        </p:txBody>
      </p:sp>
      <p:sp>
        <p:nvSpPr>
          <p:cNvPr id="1013" name="Google Shape;1013;p50"/>
          <p:cNvSpPr txBox="1"/>
          <p:nvPr/>
        </p:nvSpPr>
        <p:spPr>
          <a:xfrm>
            <a:off x="3291840" y="2636369"/>
            <a:ext cx="2640331"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b)  responsibility for complex projects</a:t>
            </a:r>
            <a:endParaRPr sz="1100"/>
          </a:p>
        </p:txBody>
      </p:sp>
      <p:sp>
        <p:nvSpPr>
          <p:cNvPr id="1014" name="Google Shape;1014;p50"/>
          <p:cNvSpPr txBox="1"/>
          <p:nvPr/>
        </p:nvSpPr>
        <p:spPr>
          <a:xfrm>
            <a:off x="5966460" y="2636369"/>
            <a:ext cx="2640331"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c)  who responsible complex projects</a:t>
            </a:r>
            <a:endParaRPr sz="1100"/>
          </a:p>
        </p:txBody>
      </p:sp>
      <p:sp>
        <p:nvSpPr>
          <p:cNvPr id="1015" name="Google Shape;1015;p50"/>
          <p:cNvSpPr txBox="1"/>
          <p:nvPr/>
        </p:nvSpPr>
        <p:spPr>
          <a:xfrm>
            <a:off x="480060" y="2961842"/>
            <a:ext cx="8161020"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2184F"/>
              </a:buClr>
              <a:buSzPts val="1000"/>
              <a:buFont typeface="Calibri"/>
              <a:buNone/>
            </a:pPr>
            <a:r>
              <a:rPr b="1" i="0" lang="en" sz="1000" u="none" cap="none" strike="noStrike">
                <a:solidFill>
                  <a:srgbClr val="32184F"/>
                </a:solidFill>
                <a:latin typeface="Calibri"/>
                <a:ea typeface="Calibri"/>
                <a:cs typeface="Calibri"/>
                <a:sym typeface="Calibri"/>
              </a:rPr>
              <a:t>4. Roles that are focused on human connection → roles…</a:t>
            </a:r>
            <a:endParaRPr sz="1100"/>
          </a:p>
        </p:txBody>
      </p:sp>
      <p:sp>
        <p:nvSpPr>
          <p:cNvPr id="1016" name="Google Shape;1016;p50"/>
          <p:cNvSpPr txBox="1"/>
          <p:nvPr/>
        </p:nvSpPr>
        <p:spPr>
          <a:xfrm>
            <a:off x="617219" y="3219299"/>
            <a:ext cx="2640332"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a)  focusing by human connection</a:t>
            </a:r>
            <a:endParaRPr sz="1100"/>
          </a:p>
        </p:txBody>
      </p:sp>
      <p:sp>
        <p:nvSpPr>
          <p:cNvPr id="1017" name="Google Shape;1017;p50"/>
          <p:cNvSpPr txBox="1"/>
          <p:nvPr/>
        </p:nvSpPr>
        <p:spPr>
          <a:xfrm>
            <a:off x="3291840" y="3219299"/>
            <a:ext cx="2640331"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b)  focused on human connection</a:t>
            </a:r>
            <a:endParaRPr sz="1100"/>
          </a:p>
        </p:txBody>
      </p:sp>
      <p:sp>
        <p:nvSpPr>
          <p:cNvPr id="1018" name="Google Shape;1018;p50"/>
          <p:cNvSpPr txBox="1"/>
          <p:nvPr/>
        </p:nvSpPr>
        <p:spPr>
          <a:xfrm>
            <a:off x="5966460" y="3219299"/>
            <a:ext cx="2640331"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c)  focus human connection</a:t>
            </a:r>
            <a:endParaRPr sz="1100"/>
          </a:p>
        </p:txBody>
      </p:sp>
      <p:sp>
        <p:nvSpPr>
          <p:cNvPr id="1019" name="Google Shape;1019;p50"/>
          <p:cNvSpPr txBox="1"/>
          <p:nvPr/>
        </p:nvSpPr>
        <p:spPr>
          <a:xfrm>
            <a:off x="480060" y="3544772"/>
            <a:ext cx="8161020" cy="12507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2184F"/>
              </a:buClr>
              <a:buSzPts val="1000"/>
              <a:buFont typeface="Calibri"/>
              <a:buNone/>
            </a:pPr>
            <a:r>
              <a:rPr b="1" i="0" lang="en" sz="1000" u="none" cap="none" strike="noStrike">
                <a:solidFill>
                  <a:srgbClr val="32184F"/>
                </a:solidFill>
                <a:latin typeface="Calibri"/>
                <a:ea typeface="Calibri"/>
                <a:cs typeface="Calibri"/>
                <a:sym typeface="Calibri"/>
              </a:rPr>
              <a:t>5. Employees who are trained to review AI output → employees…</a:t>
            </a:r>
            <a:endParaRPr sz="1100"/>
          </a:p>
        </p:txBody>
      </p:sp>
      <p:sp>
        <p:nvSpPr>
          <p:cNvPr id="1020" name="Google Shape;1020;p50"/>
          <p:cNvSpPr txBox="1"/>
          <p:nvPr/>
        </p:nvSpPr>
        <p:spPr>
          <a:xfrm>
            <a:off x="617219" y="3802229"/>
            <a:ext cx="2640332"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a)  training to review AI output</a:t>
            </a:r>
            <a:endParaRPr sz="1100"/>
          </a:p>
        </p:txBody>
      </p:sp>
      <p:sp>
        <p:nvSpPr>
          <p:cNvPr id="1021" name="Google Shape;1021;p50"/>
          <p:cNvSpPr txBox="1"/>
          <p:nvPr/>
        </p:nvSpPr>
        <p:spPr>
          <a:xfrm>
            <a:off x="3291840" y="3802229"/>
            <a:ext cx="2640331"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b)  who trained review AI output</a:t>
            </a:r>
            <a:endParaRPr sz="1100"/>
          </a:p>
        </p:txBody>
      </p:sp>
      <p:sp>
        <p:nvSpPr>
          <p:cNvPr id="1022" name="Google Shape;1022;p50"/>
          <p:cNvSpPr txBox="1"/>
          <p:nvPr/>
        </p:nvSpPr>
        <p:spPr>
          <a:xfrm>
            <a:off x="5966460" y="3802229"/>
            <a:ext cx="2640331"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c)  trained to review AI output</a:t>
            </a:r>
            <a:endParaRPr sz="1100"/>
          </a:p>
        </p:txBody>
      </p:sp>
      <p:sp>
        <p:nvSpPr>
          <p:cNvPr id="1023" name="Google Shape;1023;p50"/>
          <p:cNvSpPr/>
          <p:nvPr/>
        </p:nvSpPr>
        <p:spPr>
          <a:xfrm>
            <a:off x="2993516" y="4560569"/>
            <a:ext cx="3154682" cy="315469"/>
          </a:xfrm>
          <a:prstGeom prst="roundRect">
            <a:avLst>
              <a:gd fmla="val 50000" name="adj"/>
            </a:avLst>
          </a:prstGeom>
          <a:solidFill>
            <a:srgbClr val="F47C6D"/>
          </a:solidFill>
          <a:ln>
            <a:noFill/>
          </a:ln>
          <a:effectLst>
            <a:outerShdw blurRad="76200" rotWithShape="0" dir="5400000" dist="25400">
              <a:srgbClr val="32184F">
                <a:alpha val="25098"/>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24" name="Google Shape;1024;p50"/>
          <p:cNvSpPr txBox="1"/>
          <p:nvPr/>
        </p:nvSpPr>
        <p:spPr>
          <a:xfrm>
            <a:off x="2993516" y="4644634"/>
            <a:ext cx="3154682" cy="14734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900"/>
              <a:buFont typeface="Calibri"/>
              <a:buNone/>
            </a:pPr>
            <a:r>
              <a:rPr b="1" i="0" lang="en" sz="900" u="none" cap="none" strike="noStrike">
                <a:solidFill>
                  <a:srgbClr val="FFFFFF"/>
                </a:solidFill>
                <a:latin typeface="Calibri"/>
                <a:ea typeface="Calibri"/>
                <a:cs typeface="Calibri"/>
                <a:sym typeface="Calibri"/>
              </a:rPr>
              <a:t>REVEAL ANSWER 3  ▶</a:t>
            </a:r>
            <a:endParaRPr sz="1100"/>
          </a:p>
        </p:txBody>
      </p:sp>
      <p:sp>
        <p:nvSpPr>
          <p:cNvPr id="1025" name="Google Shape;1025;p50"/>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36</a:t>
            </a:r>
            <a:endParaRPr sz="1100"/>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9" name="Shape 1029"/>
        <p:cNvGrpSpPr/>
        <p:nvPr/>
      </p:nvGrpSpPr>
      <p:grpSpPr>
        <a:xfrm>
          <a:off x="0" y="0"/>
          <a:ext cx="0" cy="0"/>
          <a:chOff x="0" y="0"/>
          <a:chExt cx="0" cy="0"/>
        </a:xfrm>
      </p:grpSpPr>
      <p:sp>
        <p:nvSpPr>
          <p:cNvPr id="1030" name="Google Shape;1030;p51"/>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1031" name="Google Shape;1031;p51"/>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1032" name="Google Shape;1032;p51"/>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GRAMMAR — EXERCISE 2</a:t>
            </a:r>
            <a:endParaRPr sz="1100"/>
          </a:p>
        </p:txBody>
      </p:sp>
      <p:sp>
        <p:nvSpPr>
          <p:cNvPr id="1033" name="Google Shape;1033;p51"/>
          <p:cNvSpPr txBox="1"/>
          <p:nvPr/>
        </p:nvSpPr>
        <p:spPr>
          <a:xfrm>
            <a:off x="1028699" y="514350"/>
            <a:ext cx="7084316" cy="2095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Cambria"/>
              <a:buNone/>
            </a:pPr>
            <a:r>
              <a:rPr b="1" i="0" lang="en" sz="1400" u="none" cap="none" strike="noStrike">
                <a:solidFill>
                  <a:srgbClr val="FFFFFF"/>
                </a:solidFill>
                <a:latin typeface="Cambria"/>
                <a:ea typeface="Cambria"/>
                <a:cs typeface="Cambria"/>
                <a:sym typeface="Cambria"/>
              </a:rPr>
              <a:t>Choose the Best Reduced Clause — Answer 3 of 5</a:t>
            </a:r>
            <a:endParaRPr sz="1100"/>
          </a:p>
        </p:txBody>
      </p:sp>
      <p:sp>
        <p:nvSpPr>
          <p:cNvPr id="1034" name="Google Shape;1034;p51"/>
          <p:cNvSpPr txBox="1"/>
          <p:nvPr/>
        </p:nvSpPr>
        <p:spPr>
          <a:xfrm>
            <a:off x="480060" y="1213052"/>
            <a:ext cx="8161020"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2184F"/>
              </a:buClr>
              <a:buSzPts val="1000"/>
              <a:buFont typeface="Calibri"/>
              <a:buNone/>
            </a:pPr>
            <a:r>
              <a:rPr b="1" i="0" lang="en" sz="1000" u="none" cap="none" strike="noStrike">
                <a:solidFill>
                  <a:srgbClr val="32184F"/>
                </a:solidFill>
                <a:latin typeface="Calibri"/>
                <a:ea typeface="Calibri"/>
                <a:cs typeface="Calibri"/>
                <a:sym typeface="Calibri"/>
              </a:rPr>
              <a:t>1. Workers who can adapt quickly → workers…</a:t>
            </a:r>
            <a:endParaRPr sz="1100"/>
          </a:p>
        </p:txBody>
      </p:sp>
      <p:sp>
        <p:nvSpPr>
          <p:cNvPr id="1035" name="Google Shape;1035;p51"/>
          <p:cNvSpPr txBox="1"/>
          <p:nvPr/>
        </p:nvSpPr>
        <p:spPr>
          <a:xfrm>
            <a:off x="617219" y="1470509"/>
            <a:ext cx="2640332"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a)  who adapting quickly</a:t>
            </a:r>
            <a:endParaRPr sz="1100"/>
          </a:p>
        </p:txBody>
      </p:sp>
      <p:sp>
        <p:nvSpPr>
          <p:cNvPr id="1036" name="Google Shape;1036;p51"/>
          <p:cNvSpPr/>
          <p:nvPr/>
        </p:nvSpPr>
        <p:spPr>
          <a:xfrm>
            <a:off x="3291840" y="1399032"/>
            <a:ext cx="2640331" cy="246889"/>
          </a:xfrm>
          <a:prstGeom prst="roundRect">
            <a:avLst>
              <a:gd fmla="val 22222"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37" name="Google Shape;1037;p51"/>
          <p:cNvSpPr txBox="1"/>
          <p:nvPr/>
        </p:nvSpPr>
        <p:spPr>
          <a:xfrm>
            <a:off x="3291840" y="1448806"/>
            <a:ext cx="2640331" cy="14734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 b)  able to adapt quickly</a:t>
            </a:r>
            <a:endParaRPr sz="1100"/>
          </a:p>
        </p:txBody>
      </p:sp>
      <p:sp>
        <p:nvSpPr>
          <p:cNvPr id="1038" name="Google Shape;1038;p51"/>
          <p:cNvSpPr txBox="1"/>
          <p:nvPr/>
        </p:nvSpPr>
        <p:spPr>
          <a:xfrm>
            <a:off x="5966460" y="1470509"/>
            <a:ext cx="2640331"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c)  ability adapt quickly</a:t>
            </a:r>
            <a:endParaRPr sz="1100"/>
          </a:p>
        </p:txBody>
      </p:sp>
      <p:sp>
        <p:nvSpPr>
          <p:cNvPr id="1039" name="Google Shape;1039;p51"/>
          <p:cNvSpPr txBox="1"/>
          <p:nvPr/>
        </p:nvSpPr>
        <p:spPr>
          <a:xfrm>
            <a:off x="480060" y="1795982"/>
            <a:ext cx="8161020"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2184F"/>
              </a:buClr>
              <a:buSzPts val="1000"/>
              <a:buFont typeface="Calibri"/>
              <a:buNone/>
            </a:pPr>
            <a:r>
              <a:rPr b="1" i="0" lang="en" sz="1000" u="none" cap="none" strike="noStrike">
                <a:solidFill>
                  <a:srgbClr val="32184F"/>
                </a:solidFill>
                <a:latin typeface="Calibri"/>
                <a:ea typeface="Calibri"/>
                <a:cs typeface="Calibri"/>
                <a:sym typeface="Calibri"/>
              </a:rPr>
              <a:t>2. Skills that are useful across industries → skills…</a:t>
            </a:r>
            <a:endParaRPr sz="1100"/>
          </a:p>
        </p:txBody>
      </p:sp>
      <p:sp>
        <p:nvSpPr>
          <p:cNvPr id="1040" name="Google Shape;1040;p51"/>
          <p:cNvSpPr txBox="1"/>
          <p:nvPr/>
        </p:nvSpPr>
        <p:spPr>
          <a:xfrm>
            <a:off x="617219" y="2053439"/>
            <a:ext cx="2640332"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a)  which useful across industries</a:t>
            </a:r>
            <a:endParaRPr sz="1100"/>
          </a:p>
        </p:txBody>
      </p:sp>
      <p:sp>
        <p:nvSpPr>
          <p:cNvPr id="1041" name="Google Shape;1041;p51"/>
          <p:cNvSpPr txBox="1"/>
          <p:nvPr/>
        </p:nvSpPr>
        <p:spPr>
          <a:xfrm>
            <a:off x="3291840" y="2053439"/>
            <a:ext cx="2640331"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b)  usefuling across industries</a:t>
            </a:r>
            <a:endParaRPr sz="1100"/>
          </a:p>
        </p:txBody>
      </p:sp>
      <p:sp>
        <p:nvSpPr>
          <p:cNvPr id="1042" name="Google Shape;1042;p51"/>
          <p:cNvSpPr/>
          <p:nvPr/>
        </p:nvSpPr>
        <p:spPr>
          <a:xfrm>
            <a:off x="5966460" y="1981962"/>
            <a:ext cx="2640331" cy="246889"/>
          </a:xfrm>
          <a:prstGeom prst="roundRect">
            <a:avLst>
              <a:gd fmla="val 22222"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43" name="Google Shape;1043;p51"/>
          <p:cNvSpPr txBox="1"/>
          <p:nvPr/>
        </p:nvSpPr>
        <p:spPr>
          <a:xfrm>
            <a:off x="5966460" y="2031736"/>
            <a:ext cx="2640331" cy="14734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 c)  useful across industries</a:t>
            </a:r>
            <a:endParaRPr sz="1100"/>
          </a:p>
        </p:txBody>
      </p:sp>
      <p:sp>
        <p:nvSpPr>
          <p:cNvPr id="1044" name="Google Shape;1044;p51"/>
          <p:cNvSpPr txBox="1"/>
          <p:nvPr/>
        </p:nvSpPr>
        <p:spPr>
          <a:xfrm>
            <a:off x="480060" y="2378912"/>
            <a:ext cx="8161020"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2184F"/>
              </a:buClr>
              <a:buSzPts val="1000"/>
              <a:buFont typeface="Calibri"/>
              <a:buNone/>
            </a:pPr>
            <a:r>
              <a:rPr b="1" i="0" lang="en" sz="1000" u="none" cap="none" strike="noStrike">
                <a:solidFill>
                  <a:srgbClr val="32184F"/>
                </a:solidFill>
                <a:latin typeface="Calibri"/>
                <a:ea typeface="Calibri"/>
                <a:cs typeface="Calibri"/>
                <a:sym typeface="Calibri"/>
              </a:rPr>
              <a:t>3. Managers who are responsible for complex projects → managers…</a:t>
            </a:r>
            <a:endParaRPr sz="1100"/>
          </a:p>
        </p:txBody>
      </p:sp>
      <p:sp>
        <p:nvSpPr>
          <p:cNvPr id="1045" name="Google Shape;1045;p51"/>
          <p:cNvSpPr/>
          <p:nvPr/>
        </p:nvSpPr>
        <p:spPr>
          <a:xfrm>
            <a:off x="617220" y="2564891"/>
            <a:ext cx="2640331" cy="246889"/>
          </a:xfrm>
          <a:prstGeom prst="roundRect">
            <a:avLst>
              <a:gd fmla="val 22222"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46" name="Google Shape;1046;p51"/>
          <p:cNvSpPr txBox="1"/>
          <p:nvPr/>
        </p:nvSpPr>
        <p:spPr>
          <a:xfrm>
            <a:off x="617219" y="2614666"/>
            <a:ext cx="2640332" cy="14734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 a)  responsible for complex projects</a:t>
            </a:r>
            <a:endParaRPr sz="1100"/>
          </a:p>
        </p:txBody>
      </p:sp>
      <p:sp>
        <p:nvSpPr>
          <p:cNvPr id="1047" name="Google Shape;1047;p51"/>
          <p:cNvSpPr txBox="1"/>
          <p:nvPr/>
        </p:nvSpPr>
        <p:spPr>
          <a:xfrm>
            <a:off x="3291840" y="2636369"/>
            <a:ext cx="2640331"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b)  responsibility for complex projects</a:t>
            </a:r>
            <a:endParaRPr sz="1100"/>
          </a:p>
        </p:txBody>
      </p:sp>
      <p:sp>
        <p:nvSpPr>
          <p:cNvPr id="1048" name="Google Shape;1048;p51"/>
          <p:cNvSpPr txBox="1"/>
          <p:nvPr/>
        </p:nvSpPr>
        <p:spPr>
          <a:xfrm>
            <a:off x="5966460" y="2636369"/>
            <a:ext cx="2640331"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c)  who responsible complex projects</a:t>
            </a:r>
            <a:endParaRPr sz="1100"/>
          </a:p>
        </p:txBody>
      </p:sp>
      <p:sp>
        <p:nvSpPr>
          <p:cNvPr id="1049" name="Google Shape;1049;p51"/>
          <p:cNvSpPr txBox="1"/>
          <p:nvPr/>
        </p:nvSpPr>
        <p:spPr>
          <a:xfrm>
            <a:off x="480060" y="2961842"/>
            <a:ext cx="8161020"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2184F"/>
              </a:buClr>
              <a:buSzPts val="1000"/>
              <a:buFont typeface="Calibri"/>
              <a:buNone/>
            </a:pPr>
            <a:r>
              <a:rPr b="1" i="0" lang="en" sz="1000" u="none" cap="none" strike="noStrike">
                <a:solidFill>
                  <a:srgbClr val="32184F"/>
                </a:solidFill>
                <a:latin typeface="Calibri"/>
                <a:ea typeface="Calibri"/>
                <a:cs typeface="Calibri"/>
                <a:sym typeface="Calibri"/>
              </a:rPr>
              <a:t>4. Roles that are focused on human connection → roles…</a:t>
            </a:r>
            <a:endParaRPr sz="1100"/>
          </a:p>
        </p:txBody>
      </p:sp>
      <p:sp>
        <p:nvSpPr>
          <p:cNvPr id="1050" name="Google Shape;1050;p51"/>
          <p:cNvSpPr txBox="1"/>
          <p:nvPr/>
        </p:nvSpPr>
        <p:spPr>
          <a:xfrm>
            <a:off x="617219" y="3219299"/>
            <a:ext cx="2640332"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a)  focusing by human connection</a:t>
            </a:r>
            <a:endParaRPr sz="1100"/>
          </a:p>
        </p:txBody>
      </p:sp>
      <p:sp>
        <p:nvSpPr>
          <p:cNvPr id="1051" name="Google Shape;1051;p51"/>
          <p:cNvSpPr txBox="1"/>
          <p:nvPr/>
        </p:nvSpPr>
        <p:spPr>
          <a:xfrm>
            <a:off x="3291840" y="3219299"/>
            <a:ext cx="2640331"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b)  focused on human connection</a:t>
            </a:r>
            <a:endParaRPr sz="1100"/>
          </a:p>
        </p:txBody>
      </p:sp>
      <p:sp>
        <p:nvSpPr>
          <p:cNvPr id="1052" name="Google Shape;1052;p51"/>
          <p:cNvSpPr txBox="1"/>
          <p:nvPr/>
        </p:nvSpPr>
        <p:spPr>
          <a:xfrm>
            <a:off x="5966460" y="3219299"/>
            <a:ext cx="2640331"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c)  focus human connection</a:t>
            </a:r>
            <a:endParaRPr sz="1100"/>
          </a:p>
        </p:txBody>
      </p:sp>
      <p:sp>
        <p:nvSpPr>
          <p:cNvPr id="1053" name="Google Shape;1053;p51"/>
          <p:cNvSpPr txBox="1"/>
          <p:nvPr/>
        </p:nvSpPr>
        <p:spPr>
          <a:xfrm>
            <a:off x="480060" y="3544772"/>
            <a:ext cx="8161020" cy="12507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2184F"/>
              </a:buClr>
              <a:buSzPts val="1000"/>
              <a:buFont typeface="Calibri"/>
              <a:buNone/>
            </a:pPr>
            <a:r>
              <a:rPr b="1" i="0" lang="en" sz="1000" u="none" cap="none" strike="noStrike">
                <a:solidFill>
                  <a:srgbClr val="32184F"/>
                </a:solidFill>
                <a:latin typeface="Calibri"/>
                <a:ea typeface="Calibri"/>
                <a:cs typeface="Calibri"/>
                <a:sym typeface="Calibri"/>
              </a:rPr>
              <a:t>5. Employees who are trained to review AI output → employees…</a:t>
            </a:r>
            <a:endParaRPr sz="1100"/>
          </a:p>
        </p:txBody>
      </p:sp>
      <p:sp>
        <p:nvSpPr>
          <p:cNvPr id="1054" name="Google Shape;1054;p51"/>
          <p:cNvSpPr txBox="1"/>
          <p:nvPr/>
        </p:nvSpPr>
        <p:spPr>
          <a:xfrm>
            <a:off x="617219" y="3802229"/>
            <a:ext cx="2640332"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a)  training to review AI output</a:t>
            </a:r>
            <a:endParaRPr sz="1100"/>
          </a:p>
        </p:txBody>
      </p:sp>
      <p:sp>
        <p:nvSpPr>
          <p:cNvPr id="1055" name="Google Shape;1055;p51"/>
          <p:cNvSpPr txBox="1"/>
          <p:nvPr/>
        </p:nvSpPr>
        <p:spPr>
          <a:xfrm>
            <a:off x="3291840" y="3802229"/>
            <a:ext cx="2640331"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b)  who trained review AI output</a:t>
            </a:r>
            <a:endParaRPr sz="1100"/>
          </a:p>
        </p:txBody>
      </p:sp>
      <p:sp>
        <p:nvSpPr>
          <p:cNvPr id="1056" name="Google Shape;1056;p51"/>
          <p:cNvSpPr txBox="1"/>
          <p:nvPr/>
        </p:nvSpPr>
        <p:spPr>
          <a:xfrm>
            <a:off x="5966460" y="3802229"/>
            <a:ext cx="2640331"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c)  trained to review AI output</a:t>
            </a:r>
            <a:endParaRPr sz="1100"/>
          </a:p>
        </p:txBody>
      </p:sp>
      <p:sp>
        <p:nvSpPr>
          <p:cNvPr id="1057" name="Google Shape;1057;p51"/>
          <p:cNvSpPr/>
          <p:nvPr/>
        </p:nvSpPr>
        <p:spPr>
          <a:xfrm>
            <a:off x="2993516" y="4560569"/>
            <a:ext cx="3154682" cy="315469"/>
          </a:xfrm>
          <a:prstGeom prst="roundRect">
            <a:avLst>
              <a:gd fmla="val 50000" name="adj"/>
            </a:avLst>
          </a:prstGeom>
          <a:solidFill>
            <a:srgbClr val="F47C6D"/>
          </a:solidFill>
          <a:ln>
            <a:noFill/>
          </a:ln>
          <a:effectLst>
            <a:outerShdw blurRad="76200" rotWithShape="0" dir="5400000" dist="25400">
              <a:srgbClr val="32184F">
                <a:alpha val="25098"/>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58" name="Google Shape;1058;p51"/>
          <p:cNvSpPr txBox="1"/>
          <p:nvPr/>
        </p:nvSpPr>
        <p:spPr>
          <a:xfrm>
            <a:off x="2993516" y="4644634"/>
            <a:ext cx="3154682" cy="14734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900"/>
              <a:buFont typeface="Calibri"/>
              <a:buNone/>
            </a:pPr>
            <a:r>
              <a:rPr b="1" i="0" lang="en" sz="900" u="none" cap="none" strike="noStrike">
                <a:solidFill>
                  <a:srgbClr val="FFFFFF"/>
                </a:solidFill>
                <a:latin typeface="Calibri"/>
                <a:ea typeface="Calibri"/>
                <a:cs typeface="Calibri"/>
                <a:sym typeface="Calibri"/>
              </a:rPr>
              <a:t>REVEAL ANSWER 4  ▶</a:t>
            </a:r>
            <a:endParaRPr sz="1100"/>
          </a:p>
        </p:txBody>
      </p:sp>
      <p:sp>
        <p:nvSpPr>
          <p:cNvPr id="1059" name="Google Shape;1059;p51"/>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37</a:t>
            </a:r>
            <a:endParaRPr sz="110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3" name="Shape 1063"/>
        <p:cNvGrpSpPr/>
        <p:nvPr/>
      </p:nvGrpSpPr>
      <p:grpSpPr>
        <a:xfrm>
          <a:off x="0" y="0"/>
          <a:ext cx="0" cy="0"/>
          <a:chOff x="0" y="0"/>
          <a:chExt cx="0" cy="0"/>
        </a:xfrm>
      </p:grpSpPr>
      <p:sp>
        <p:nvSpPr>
          <p:cNvPr id="1064" name="Google Shape;1064;p52"/>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1065" name="Google Shape;1065;p52"/>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1066" name="Google Shape;1066;p52"/>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GRAMMAR — EXERCISE 2</a:t>
            </a:r>
            <a:endParaRPr sz="1100"/>
          </a:p>
        </p:txBody>
      </p:sp>
      <p:sp>
        <p:nvSpPr>
          <p:cNvPr id="1067" name="Google Shape;1067;p52"/>
          <p:cNvSpPr txBox="1"/>
          <p:nvPr/>
        </p:nvSpPr>
        <p:spPr>
          <a:xfrm>
            <a:off x="1028699" y="514350"/>
            <a:ext cx="7084316" cy="2095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Cambria"/>
              <a:buNone/>
            </a:pPr>
            <a:r>
              <a:rPr b="1" i="0" lang="en" sz="1400" u="none" cap="none" strike="noStrike">
                <a:solidFill>
                  <a:srgbClr val="FFFFFF"/>
                </a:solidFill>
                <a:latin typeface="Cambria"/>
                <a:ea typeface="Cambria"/>
                <a:cs typeface="Cambria"/>
                <a:sym typeface="Cambria"/>
              </a:rPr>
              <a:t>Choose the Best Reduced Clause — Answer 4 of 5</a:t>
            </a:r>
            <a:endParaRPr sz="1100"/>
          </a:p>
        </p:txBody>
      </p:sp>
      <p:sp>
        <p:nvSpPr>
          <p:cNvPr id="1068" name="Google Shape;1068;p52"/>
          <p:cNvSpPr txBox="1"/>
          <p:nvPr/>
        </p:nvSpPr>
        <p:spPr>
          <a:xfrm>
            <a:off x="480060" y="1213052"/>
            <a:ext cx="8161020"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2184F"/>
              </a:buClr>
              <a:buSzPts val="1000"/>
              <a:buFont typeface="Calibri"/>
              <a:buNone/>
            </a:pPr>
            <a:r>
              <a:rPr b="1" i="0" lang="en" sz="1000" u="none" cap="none" strike="noStrike">
                <a:solidFill>
                  <a:srgbClr val="32184F"/>
                </a:solidFill>
                <a:latin typeface="Calibri"/>
                <a:ea typeface="Calibri"/>
                <a:cs typeface="Calibri"/>
                <a:sym typeface="Calibri"/>
              </a:rPr>
              <a:t>1. Workers who can adapt quickly → workers…</a:t>
            </a:r>
            <a:endParaRPr sz="1100"/>
          </a:p>
        </p:txBody>
      </p:sp>
      <p:sp>
        <p:nvSpPr>
          <p:cNvPr id="1069" name="Google Shape;1069;p52"/>
          <p:cNvSpPr txBox="1"/>
          <p:nvPr/>
        </p:nvSpPr>
        <p:spPr>
          <a:xfrm>
            <a:off x="617219" y="1470509"/>
            <a:ext cx="2640332"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a)  who adapting quickly</a:t>
            </a:r>
            <a:endParaRPr sz="1100"/>
          </a:p>
        </p:txBody>
      </p:sp>
      <p:sp>
        <p:nvSpPr>
          <p:cNvPr id="1070" name="Google Shape;1070;p52"/>
          <p:cNvSpPr/>
          <p:nvPr/>
        </p:nvSpPr>
        <p:spPr>
          <a:xfrm>
            <a:off x="3291840" y="1399032"/>
            <a:ext cx="2640331" cy="246889"/>
          </a:xfrm>
          <a:prstGeom prst="roundRect">
            <a:avLst>
              <a:gd fmla="val 22222"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71" name="Google Shape;1071;p52"/>
          <p:cNvSpPr txBox="1"/>
          <p:nvPr/>
        </p:nvSpPr>
        <p:spPr>
          <a:xfrm>
            <a:off x="3291840" y="1448806"/>
            <a:ext cx="2640331" cy="14734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 b)  able to adapt quickly</a:t>
            </a:r>
            <a:endParaRPr sz="1100"/>
          </a:p>
        </p:txBody>
      </p:sp>
      <p:sp>
        <p:nvSpPr>
          <p:cNvPr id="1072" name="Google Shape;1072;p52"/>
          <p:cNvSpPr txBox="1"/>
          <p:nvPr/>
        </p:nvSpPr>
        <p:spPr>
          <a:xfrm>
            <a:off x="5966460" y="1470509"/>
            <a:ext cx="2640331"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c)  ability adapt quickly</a:t>
            </a:r>
            <a:endParaRPr sz="1100"/>
          </a:p>
        </p:txBody>
      </p:sp>
      <p:sp>
        <p:nvSpPr>
          <p:cNvPr id="1073" name="Google Shape;1073;p52"/>
          <p:cNvSpPr txBox="1"/>
          <p:nvPr/>
        </p:nvSpPr>
        <p:spPr>
          <a:xfrm>
            <a:off x="480060" y="1795982"/>
            <a:ext cx="8161020"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2184F"/>
              </a:buClr>
              <a:buSzPts val="1000"/>
              <a:buFont typeface="Calibri"/>
              <a:buNone/>
            </a:pPr>
            <a:r>
              <a:rPr b="1" i="0" lang="en" sz="1000" u="none" cap="none" strike="noStrike">
                <a:solidFill>
                  <a:srgbClr val="32184F"/>
                </a:solidFill>
                <a:latin typeface="Calibri"/>
                <a:ea typeface="Calibri"/>
                <a:cs typeface="Calibri"/>
                <a:sym typeface="Calibri"/>
              </a:rPr>
              <a:t>2. Skills that are useful across industries → skills…</a:t>
            </a:r>
            <a:endParaRPr sz="1100"/>
          </a:p>
        </p:txBody>
      </p:sp>
      <p:sp>
        <p:nvSpPr>
          <p:cNvPr id="1074" name="Google Shape;1074;p52"/>
          <p:cNvSpPr txBox="1"/>
          <p:nvPr/>
        </p:nvSpPr>
        <p:spPr>
          <a:xfrm>
            <a:off x="617219" y="2053439"/>
            <a:ext cx="2640332"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a)  which useful across industries</a:t>
            </a:r>
            <a:endParaRPr sz="1100"/>
          </a:p>
        </p:txBody>
      </p:sp>
      <p:sp>
        <p:nvSpPr>
          <p:cNvPr id="1075" name="Google Shape;1075;p52"/>
          <p:cNvSpPr txBox="1"/>
          <p:nvPr/>
        </p:nvSpPr>
        <p:spPr>
          <a:xfrm>
            <a:off x="3291840" y="2053439"/>
            <a:ext cx="2640331"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b)  usefuling across industries</a:t>
            </a:r>
            <a:endParaRPr sz="1100"/>
          </a:p>
        </p:txBody>
      </p:sp>
      <p:sp>
        <p:nvSpPr>
          <p:cNvPr id="1076" name="Google Shape;1076;p52"/>
          <p:cNvSpPr/>
          <p:nvPr/>
        </p:nvSpPr>
        <p:spPr>
          <a:xfrm>
            <a:off x="5966460" y="1981962"/>
            <a:ext cx="2640331" cy="246889"/>
          </a:xfrm>
          <a:prstGeom prst="roundRect">
            <a:avLst>
              <a:gd fmla="val 22222"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77" name="Google Shape;1077;p52"/>
          <p:cNvSpPr txBox="1"/>
          <p:nvPr/>
        </p:nvSpPr>
        <p:spPr>
          <a:xfrm>
            <a:off x="5966460" y="2031736"/>
            <a:ext cx="2640331" cy="14734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 c)  useful across industries</a:t>
            </a:r>
            <a:endParaRPr sz="1100"/>
          </a:p>
        </p:txBody>
      </p:sp>
      <p:sp>
        <p:nvSpPr>
          <p:cNvPr id="1078" name="Google Shape;1078;p52"/>
          <p:cNvSpPr txBox="1"/>
          <p:nvPr/>
        </p:nvSpPr>
        <p:spPr>
          <a:xfrm>
            <a:off x="480060" y="2378912"/>
            <a:ext cx="8161020"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2184F"/>
              </a:buClr>
              <a:buSzPts val="1000"/>
              <a:buFont typeface="Calibri"/>
              <a:buNone/>
            </a:pPr>
            <a:r>
              <a:rPr b="1" i="0" lang="en" sz="1000" u="none" cap="none" strike="noStrike">
                <a:solidFill>
                  <a:srgbClr val="32184F"/>
                </a:solidFill>
                <a:latin typeface="Calibri"/>
                <a:ea typeface="Calibri"/>
                <a:cs typeface="Calibri"/>
                <a:sym typeface="Calibri"/>
              </a:rPr>
              <a:t>3. Managers who are responsible for complex projects → managers…</a:t>
            </a:r>
            <a:endParaRPr sz="1100"/>
          </a:p>
        </p:txBody>
      </p:sp>
      <p:sp>
        <p:nvSpPr>
          <p:cNvPr id="1079" name="Google Shape;1079;p52"/>
          <p:cNvSpPr/>
          <p:nvPr/>
        </p:nvSpPr>
        <p:spPr>
          <a:xfrm>
            <a:off x="617220" y="2564891"/>
            <a:ext cx="2640331" cy="246889"/>
          </a:xfrm>
          <a:prstGeom prst="roundRect">
            <a:avLst>
              <a:gd fmla="val 22222"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80" name="Google Shape;1080;p52"/>
          <p:cNvSpPr txBox="1"/>
          <p:nvPr/>
        </p:nvSpPr>
        <p:spPr>
          <a:xfrm>
            <a:off x="617219" y="2614666"/>
            <a:ext cx="2640332" cy="14734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 a)  responsible for complex projects</a:t>
            </a:r>
            <a:endParaRPr sz="1100"/>
          </a:p>
        </p:txBody>
      </p:sp>
      <p:sp>
        <p:nvSpPr>
          <p:cNvPr id="1081" name="Google Shape;1081;p52"/>
          <p:cNvSpPr txBox="1"/>
          <p:nvPr/>
        </p:nvSpPr>
        <p:spPr>
          <a:xfrm>
            <a:off x="3291840" y="2636369"/>
            <a:ext cx="2640331"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b)  responsibility for complex projects</a:t>
            </a:r>
            <a:endParaRPr sz="1100"/>
          </a:p>
        </p:txBody>
      </p:sp>
      <p:sp>
        <p:nvSpPr>
          <p:cNvPr id="1082" name="Google Shape;1082;p52"/>
          <p:cNvSpPr txBox="1"/>
          <p:nvPr/>
        </p:nvSpPr>
        <p:spPr>
          <a:xfrm>
            <a:off x="5966460" y="2636369"/>
            <a:ext cx="2640331"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c)  who responsible complex projects</a:t>
            </a:r>
            <a:endParaRPr sz="1100"/>
          </a:p>
        </p:txBody>
      </p:sp>
      <p:sp>
        <p:nvSpPr>
          <p:cNvPr id="1083" name="Google Shape;1083;p52"/>
          <p:cNvSpPr txBox="1"/>
          <p:nvPr/>
        </p:nvSpPr>
        <p:spPr>
          <a:xfrm>
            <a:off x="480060" y="2961842"/>
            <a:ext cx="8161020"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2184F"/>
              </a:buClr>
              <a:buSzPts val="1000"/>
              <a:buFont typeface="Calibri"/>
              <a:buNone/>
            </a:pPr>
            <a:r>
              <a:rPr b="1" i="0" lang="en" sz="1000" u="none" cap="none" strike="noStrike">
                <a:solidFill>
                  <a:srgbClr val="32184F"/>
                </a:solidFill>
                <a:latin typeface="Calibri"/>
                <a:ea typeface="Calibri"/>
                <a:cs typeface="Calibri"/>
                <a:sym typeface="Calibri"/>
              </a:rPr>
              <a:t>4. Roles that are focused on human connection → roles…</a:t>
            </a:r>
            <a:endParaRPr sz="1100"/>
          </a:p>
        </p:txBody>
      </p:sp>
      <p:sp>
        <p:nvSpPr>
          <p:cNvPr id="1084" name="Google Shape;1084;p52"/>
          <p:cNvSpPr txBox="1"/>
          <p:nvPr/>
        </p:nvSpPr>
        <p:spPr>
          <a:xfrm>
            <a:off x="617219" y="3219299"/>
            <a:ext cx="2640332"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a)  focusing by human connection</a:t>
            </a:r>
            <a:endParaRPr sz="1100"/>
          </a:p>
        </p:txBody>
      </p:sp>
      <p:sp>
        <p:nvSpPr>
          <p:cNvPr id="1085" name="Google Shape;1085;p52"/>
          <p:cNvSpPr/>
          <p:nvPr/>
        </p:nvSpPr>
        <p:spPr>
          <a:xfrm>
            <a:off x="3291840" y="3147822"/>
            <a:ext cx="2640331" cy="246889"/>
          </a:xfrm>
          <a:prstGeom prst="roundRect">
            <a:avLst>
              <a:gd fmla="val 22222"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86" name="Google Shape;1086;p52"/>
          <p:cNvSpPr txBox="1"/>
          <p:nvPr/>
        </p:nvSpPr>
        <p:spPr>
          <a:xfrm>
            <a:off x="3291840" y="3197596"/>
            <a:ext cx="2640331" cy="14734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 b)  focused on human connection</a:t>
            </a:r>
            <a:endParaRPr sz="1100"/>
          </a:p>
        </p:txBody>
      </p:sp>
      <p:sp>
        <p:nvSpPr>
          <p:cNvPr id="1087" name="Google Shape;1087;p52"/>
          <p:cNvSpPr txBox="1"/>
          <p:nvPr/>
        </p:nvSpPr>
        <p:spPr>
          <a:xfrm>
            <a:off x="5966460" y="3219299"/>
            <a:ext cx="2640331"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c)  focus human connection</a:t>
            </a:r>
            <a:endParaRPr sz="1100"/>
          </a:p>
        </p:txBody>
      </p:sp>
      <p:sp>
        <p:nvSpPr>
          <p:cNvPr id="1088" name="Google Shape;1088;p52"/>
          <p:cNvSpPr txBox="1"/>
          <p:nvPr/>
        </p:nvSpPr>
        <p:spPr>
          <a:xfrm>
            <a:off x="480060" y="3544772"/>
            <a:ext cx="8161020" cy="12507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2184F"/>
              </a:buClr>
              <a:buSzPts val="1000"/>
              <a:buFont typeface="Calibri"/>
              <a:buNone/>
            </a:pPr>
            <a:r>
              <a:rPr b="1" i="0" lang="en" sz="1000" u="none" cap="none" strike="noStrike">
                <a:solidFill>
                  <a:srgbClr val="32184F"/>
                </a:solidFill>
                <a:latin typeface="Calibri"/>
                <a:ea typeface="Calibri"/>
                <a:cs typeface="Calibri"/>
                <a:sym typeface="Calibri"/>
              </a:rPr>
              <a:t>5. Employees who are trained to review AI output → employees…</a:t>
            </a:r>
            <a:endParaRPr sz="1100"/>
          </a:p>
        </p:txBody>
      </p:sp>
      <p:sp>
        <p:nvSpPr>
          <p:cNvPr id="1089" name="Google Shape;1089;p52"/>
          <p:cNvSpPr txBox="1"/>
          <p:nvPr/>
        </p:nvSpPr>
        <p:spPr>
          <a:xfrm>
            <a:off x="617219" y="3802229"/>
            <a:ext cx="2640332"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a)  training to review AI output</a:t>
            </a:r>
            <a:endParaRPr sz="1100"/>
          </a:p>
        </p:txBody>
      </p:sp>
      <p:sp>
        <p:nvSpPr>
          <p:cNvPr id="1090" name="Google Shape;1090;p52"/>
          <p:cNvSpPr txBox="1"/>
          <p:nvPr/>
        </p:nvSpPr>
        <p:spPr>
          <a:xfrm>
            <a:off x="3291840" y="3802229"/>
            <a:ext cx="2640331"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b)  who trained review AI output</a:t>
            </a:r>
            <a:endParaRPr sz="1100"/>
          </a:p>
        </p:txBody>
      </p:sp>
      <p:sp>
        <p:nvSpPr>
          <p:cNvPr id="1091" name="Google Shape;1091;p52"/>
          <p:cNvSpPr txBox="1"/>
          <p:nvPr/>
        </p:nvSpPr>
        <p:spPr>
          <a:xfrm>
            <a:off x="5966460" y="3802229"/>
            <a:ext cx="2640331"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c)  trained to review AI output</a:t>
            </a:r>
            <a:endParaRPr sz="1100"/>
          </a:p>
        </p:txBody>
      </p:sp>
      <p:sp>
        <p:nvSpPr>
          <p:cNvPr id="1092" name="Google Shape;1092;p52"/>
          <p:cNvSpPr/>
          <p:nvPr/>
        </p:nvSpPr>
        <p:spPr>
          <a:xfrm>
            <a:off x="2993516" y="4560569"/>
            <a:ext cx="3154682" cy="315469"/>
          </a:xfrm>
          <a:prstGeom prst="roundRect">
            <a:avLst>
              <a:gd fmla="val 50000" name="adj"/>
            </a:avLst>
          </a:prstGeom>
          <a:solidFill>
            <a:srgbClr val="F47C6D"/>
          </a:solidFill>
          <a:ln>
            <a:noFill/>
          </a:ln>
          <a:effectLst>
            <a:outerShdw blurRad="76200" rotWithShape="0" dir="5400000" dist="25400">
              <a:srgbClr val="32184F">
                <a:alpha val="25098"/>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093" name="Google Shape;1093;p52"/>
          <p:cNvSpPr txBox="1"/>
          <p:nvPr/>
        </p:nvSpPr>
        <p:spPr>
          <a:xfrm>
            <a:off x="2993516" y="4644634"/>
            <a:ext cx="3154682" cy="14734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900"/>
              <a:buFont typeface="Calibri"/>
              <a:buNone/>
            </a:pPr>
            <a:r>
              <a:rPr b="1" i="0" lang="en" sz="900" u="none" cap="none" strike="noStrike">
                <a:solidFill>
                  <a:srgbClr val="FFFFFF"/>
                </a:solidFill>
                <a:latin typeface="Calibri"/>
                <a:ea typeface="Calibri"/>
                <a:cs typeface="Calibri"/>
                <a:sym typeface="Calibri"/>
              </a:rPr>
              <a:t>REVEAL ANSWER 5  ▶</a:t>
            </a:r>
            <a:endParaRPr sz="1100"/>
          </a:p>
        </p:txBody>
      </p:sp>
      <p:sp>
        <p:nvSpPr>
          <p:cNvPr id="1094" name="Google Shape;1094;p52"/>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38</a:t>
            </a:r>
            <a:endParaRPr sz="110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8" name="Shape 1098"/>
        <p:cNvGrpSpPr/>
        <p:nvPr/>
      </p:nvGrpSpPr>
      <p:grpSpPr>
        <a:xfrm>
          <a:off x="0" y="0"/>
          <a:ext cx="0" cy="0"/>
          <a:chOff x="0" y="0"/>
          <a:chExt cx="0" cy="0"/>
        </a:xfrm>
      </p:grpSpPr>
      <p:sp>
        <p:nvSpPr>
          <p:cNvPr id="1099" name="Google Shape;1099;p53"/>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1100" name="Google Shape;1100;p53"/>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1101" name="Google Shape;1101;p53"/>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GRAMMAR — EXERCISE 2</a:t>
            </a:r>
            <a:endParaRPr sz="1100"/>
          </a:p>
        </p:txBody>
      </p:sp>
      <p:sp>
        <p:nvSpPr>
          <p:cNvPr id="1102" name="Google Shape;1102;p53"/>
          <p:cNvSpPr txBox="1"/>
          <p:nvPr/>
        </p:nvSpPr>
        <p:spPr>
          <a:xfrm>
            <a:off x="1028699" y="514350"/>
            <a:ext cx="7084316" cy="2095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400"/>
              <a:buFont typeface="Cambria"/>
              <a:buNone/>
            </a:pPr>
            <a:r>
              <a:rPr b="1" i="0" lang="en" sz="1400" u="none" cap="none" strike="noStrike">
                <a:solidFill>
                  <a:srgbClr val="FFFFFF"/>
                </a:solidFill>
                <a:latin typeface="Cambria"/>
                <a:ea typeface="Cambria"/>
                <a:cs typeface="Cambria"/>
                <a:sym typeface="Cambria"/>
              </a:rPr>
              <a:t>Choose the Best Reduced Clause — Answer 5 of 5</a:t>
            </a:r>
            <a:endParaRPr sz="1100"/>
          </a:p>
        </p:txBody>
      </p:sp>
      <p:sp>
        <p:nvSpPr>
          <p:cNvPr id="1103" name="Google Shape;1103;p53"/>
          <p:cNvSpPr txBox="1"/>
          <p:nvPr/>
        </p:nvSpPr>
        <p:spPr>
          <a:xfrm>
            <a:off x="480060" y="1213052"/>
            <a:ext cx="8161020"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2184F"/>
              </a:buClr>
              <a:buSzPts val="1000"/>
              <a:buFont typeface="Calibri"/>
              <a:buNone/>
            </a:pPr>
            <a:r>
              <a:rPr b="1" i="0" lang="en" sz="1000" u="none" cap="none" strike="noStrike">
                <a:solidFill>
                  <a:srgbClr val="32184F"/>
                </a:solidFill>
                <a:latin typeface="Calibri"/>
                <a:ea typeface="Calibri"/>
                <a:cs typeface="Calibri"/>
                <a:sym typeface="Calibri"/>
              </a:rPr>
              <a:t>1. Workers who can adapt quickly → workers…</a:t>
            </a:r>
            <a:endParaRPr sz="1100"/>
          </a:p>
        </p:txBody>
      </p:sp>
      <p:sp>
        <p:nvSpPr>
          <p:cNvPr id="1104" name="Google Shape;1104;p53"/>
          <p:cNvSpPr txBox="1"/>
          <p:nvPr/>
        </p:nvSpPr>
        <p:spPr>
          <a:xfrm>
            <a:off x="617219" y="1470509"/>
            <a:ext cx="2640332"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a)  who adapting quickly</a:t>
            </a:r>
            <a:endParaRPr sz="1100"/>
          </a:p>
        </p:txBody>
      </p:sp>
      <p:sp>
        <p:nvSpPr>
          <p:cNvPr id="1105" name="Google Shape;1105;p53"/>
          <p:cNvSpPr/>
          <p:nvPr/>
        </p:nvSpPr>
        <p:spPr>
          <a:xfrm>
            <a:off x="3291840" y="1399032"/>
            <a:ext cx="2640331" cy="246889"/>
          </a:xfrm>
          <a:prstGeom prst="roundRect">
            <a:avLst>
              <a:gd fmla="val 22222"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06" name="Google Shape;1106;p53"/>
          <p:cNvSpPr txBox="1"/>
          <p:nvPr/>
        </p:nvSpPr>
        <p:spPr>
          <a:xfrm>
            <a:off x="3291840" y="1448806"/>
            <a:ext cx="2640331" cy="14734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 b)  able to adapt quickly</a:t>
            </a:r>
            <a:endParaRPr sz="1100"/>
          </a:p>
        </p:txBody>
      </p:sp>
      <p:sp>
        <p:nvSpPr>
          <p:cNvPr id="1107" name="Google Shape;1107;p53"/>
          <p:cNvSpPr txBox="1"/>
          <p:nvPr/>
        </p:nvSpPr>
        <p:spPr>
          <a:xfrm>
            <a:off x="5966460" y="1470509"/>
            <a:ext cx="2640331"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c)  ability adapt quickly</a:t>
            </a:r>
            <a:endParaRPr sz="1100"/>
          </a:p>
        </p:txBody>
      </p:sp>
      <p:sp>
        <p:nvSpPr>
          <p:cNvPr id="1108" name="Google Shape;1108;p53"/>
          <p:cNvSpPr txBox="1"/>
          <p:nvPr/>
        </p:nvSpPr>
        <p:spPr>
          <a:xfrm>
            <a:off x="480060" y="1795982"/>
            <a:ext cx="8161020"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2184F"/>
              </a:buClr>
              <a:buSzPts val="1000"/>
              <a:buFont typeface="Calibri"/>
              <a:buNone/>
            </a:pPr>
            <a:r>
              <a:rPr b="1" i="0" lang="en" sz="1000" u="none" cap="none" strike="noStrike">
                <a:solidFill>
                  <a:srgbClr val="32184F"/>
                </a:solidFill>
                <a:latin typeface="Calibri"/>
                <a:ea typeface="Calibri"/>
                <a:cs typeface="Calibri"/>
                <a:sym typeface="Calibri"/>
              </a:rPr>
              <a:t>2. Skills that are useful across industries → skills…</a:t>
            </a:r>
            <a:endParaRPr sz="1100"/>
          </a:p>
        </p:txBody>
      </p:sp>
      <p:sp>
        <p:nvSpPr>
          <p:cNvPr id="1109" name="Google Shape;1109;p53"/>
          <p:cNvSpPr txBox="1"/>
          <p:nvPr/>
        </p:nvSpPr>
        <p:spPr>
          <a:xfrm>
            <a:off x="617219" y="2053439"/>
            <a:ext cx="2640332"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a)  which useful across industries</a:t>
            </a:r>
            <a:endParaRPr sz="1100"/>
          </a:p>
        </p:txBody>
      </p:sp>
      <p:sp>
        <p:nvSpPr>
          <p:cNvPr id="1110" name="Google Shape;1110;p53"/>
          <p:cNvSpPr txBox="1"/>
          <p:nvPr/>
        </p:nvSpPr>
        <p:spPr>
          <a:xfrm>
            <a:off x="3291840" y="2053439"/>
            <a:ext cx="2640331"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b)  usefuling across industries</a:t>
            </a:r>
            <a:endParaRPr sz="1100"/>
          </a:p>
        </p:txBody>
      </p:sp>
      <p:sp>
        <p:nvSpPr>
          <p:cNvPr id="1111" name="Google Shape;1111;p53"/>
          <p:cNvSpPr/>
          <p:nvPr/>
        </p:nvSpPr>
        <p:spPr>
          <a:xfrm>
            <a:off x="5966460" y="1981962"/>
            <a:ext cx="2640331" cy="246889"/>
          </a:xfrm>
          <a:prstGeom prst="roundRect">
            <a:avLst>
              <a:gd fmla="val 22222"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12" name="Google Shape;1112;p53"/>
          <p:cNvSpPr txBox="1"/>
          <p:nvPr/>
        </p:nvSpPr>
        <p:spPr>
          <a:xfrm>
            <a:off x="5966460" y="2031736"/>
            <a:ext cx="2640331" cy="14734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 c)  useful across industries</a:t>
            </a:r>
            <a:endParaRPr sz="1100"/>
          </a:p>
        </p:txBody>
      </p:sp>
      <p:sp>
        <p:nvSpPr>
          <p:cNvPr id="1113" name="Google Shape;1113;p53"/>
          <p:cNvSpPr txBox="1"/>
          <p:nvPr/>
        </p:nvSpPr>
        <p:spPr>
          <a:xfrm>
            <a:off x="480060" y="2378912"/>
            <a:ext cx="8161020"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2184F"/>
              </a:buClr>
              <a:buSzPts val="1000"/>
              <a:buFont typeface="Calibri"/>
              <a:buNone/>
            </a:pPr>
            <a:r>
              <a:rPr b="1" i="0" lang="en" sz="1000" u="none" cap="none" strike="noStrike">
                <a:solidFill>
                  <a:srgbClr val="32184F"/>
                </a:solidFill>
                <a:latin typeface="Calibri"/>
                <a:ea typeface="Calibri"/>
                <a:cs typeface="Calibri"/>
                <a:sym typeface="Calibri"/>
              </a:rPr>
              <a:t>3. Managers who are responsible for complex projects → managers…</a:t>
            </a:r>
            <a:endParaRPr sz="1100"/>
          </a:p>
        </p:txBody>
      </p:sp>
      <p:sp>
        <p:nvSpPr>
          <p:cNvPr id="1114" name="Google Shape;1114;p53"/>
          <p:cNvSpPr/>
          <p:nvPr/>
        </p:nvSpPr>
        <p:spPr>
          <a:xfrm>
            <a:off x="617220" y="2564891"/>
            <a:ext cx="2640331" cy="246889"/>
          </a:xfrm>
          <a:prstGeom prst="roundRect">
            <a:avLst>
              <a:gd fmla="val 22222"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15" name="Google Shape;1115;p53"/>
          <p:cNvSpPr txBox="1"/>
          <p:nvPr/>
        </p:nvSpPr>
        <p:spPr>
          <a:xfrm>
            <a:off x="617219" y="2614666"/>
            <a:ext cx="2640332" cy="14734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 a)  responsible for complex projects</a:t>
            </a:r>
            <a:endParaRPr sz="1100"/>
          </a:p>
        </p:txBody>
      </p:sp>
      <p:sp>
        <p:nvSpPr>
          <p:cNvPr id="1116" name="Google Shape;1116;p53"/>
          <p:cNvSpPr txBox="1"/>
          <p:nvPr/>
        </p:nvSpPr>
        <p:spPr>
          <a:xfrm>
            <a:off x="3291840" y="2636369"/>
            <a:ext cx="2640331"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b)  responsibility for complex projects</a:t>
            </a:r>
            <a:endParaRPr sz="1100"/>
          </a:p>
        </p:txBody>
      </p:sp>
      <p:sp>
        <p:nvSpPr>
          <p:cNvPr id="1117" name="Google Shape;1117;p53"/>
          <p:cNvSpPr txBox="1"/>
          <p:nvPr/>
        </p:nvSpPr>
        <p:spPr>
          <a:xfrm>
            <a:off x="5966460" y="2636369"/>
            <a:ext cx="2640331" cy="117649"/>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c)  who responsible complex projects</a:t>
            </a:r>
            <a:endParaRPr sz="1100"/>
          </a:p>
        </p:txBody>
      </p:sp>
      <p:sp>
        <p:nvSpPr>
          <p:cNvPr id="1118" name="Google Shape;1118;p53"/>
          <p:cNvSpPr txBox="1"/>
          <p:nvPr/>
        </p:nvSpPr>
        <p:spPr>
          <a:xfrm>
            <a:off x="480060" y="2961842"/>
            <a:ext cx="8161020"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2184F"/>
              </a:buClr>
              <a:buSzPts val="1000"/>
              <a:buFont typeface="Calibri"/>
              <a:buNone/>
            </a:pPr>
            <a:r>
              <a:rPr b="1" i="0" lang="en" sz="1000" u="none" cap="none" strike="noStrike">
                <a:solidFill>
                  <a:srgbClr val="32184F"/>
                </a:solidFill>
                <a:latin typeface="Calibri"/>
                <a:ea typeface="Calibri"/>
                <a:cs typeface="Calibri"/>
                <a:sym typeface="Calibri"/>
              </a:rPr>
              <a:t>4. Roles that are focused on human connection → roles…</a:t>
            </a:r>
            <a:endParaRPr sz="1100"/>
          </a:p>
        </p:txBody>
      </p:sp>
      <p:sp>
        <p:nvSpPr>
          <p:cNvPr id="1119" name="Google Shape;1119;p53"/>
          <p:cNvSpPr txBox="1"/>
          <p:nvPr/>
        </p:nvSpPr>
        <p:spPr>
          <a:xfrm>
            <a:off x="617219" y="3219299"/>
            <a:ext cx="2640332"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a)  focusing by human connection</a:t>
            </a:r>
            <a:endParaRPr sz="1100"/>
          </a:p>
        </p:txBody>
      </p:sp>
      <p:sp>
        <p:nvSpPr>
          <p:cNvPr id="1120" name="Google Shape;1120;p53"/>
          <p:cNvSpPr/>
          <p:nvPr/>
        </p:nvSpPr>
        <p:spPr>
          <a:xfrm>
            <a:off x="3291840" y="3147822"/>
            <a:ext cx="2640331" cy="246889"/>
          </a:xfrm>
          <a:prstGeom prst="roundRect">
            <a:avLst>
              <a:gd fmla="val 22222"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21" name="Google Shape;1121;p53"/>
          <p:cNvSpPr txBox="1"/>
          <p:nvPr/>
        </p:nvSpPr>
        <p:spPr>
          <a:xfrm>
            <a:off x="3291840" y="3197596"/>
            <a:ext cx="2640331" cy="14734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 b)  focused on human connection</a:t>
            </a:r>
            <a:endParaRPr sz="1100"/>
          </a:p>
        </p:txBody>
      </p:sp>
      <p:sp>
        <p:nvSpPr>
          <p:cNvPr id="1122" name="Google Shape;1122;p53"/>
          <p:cNvSpPr txBox="1"/>
          <p:nvPr/>
        </p:nvSpPr>
        <p:spPr>
          <a:xfrm>
            <a:off x="5966460" y="3219299"/>
            <a:ext cx="2640331"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c)  focus human connection</a:t>
            </a:r>
            <a:endParaRPr sz="1100"/>
          </a:p>
        </p:txBody>
      </p:sp>
      <p:sp>
        <p:nvSpPr>
          <p:cNvPr id="1123" name="Google Shape;1123;p53"/>
          <p:cNvSpPr txBox="1"/>
          <p:nvPr/>
        </p:nvSpPr>
        <p:spPr>
          <a:xfrm>
            <a:off x="480060" y="3544772"/>
            <a:ext cx="8161020" cy="12507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2184F"/>
              </a:buClr>
              <a:buSzPts val="1000"/>
              <a:buFont typeface="Calibri"/>
              <a:buNone/>
            </a:pPr>
            <a:r>
              <a:rPr b="1" i="0" lang="en" sz="1000" u="none" cap="none" strike="noStrike">
                <a:solidFill>
                  <a:srgbClr val="32184F"/>
                </a:solidFill>
                <a:latin typeface="Calibri"/>
                <a:ea typeface="Calibri"/>
                <a:cs typeface="Calibri"/>
                <a:sym typeface="Calibri"/>
              </a:rPr>
              <a:t>5. Employees who are trained to review AI output → employees…</a:t>
            </a:r>
            <a:endParaRPr sz="1100"/>
          </a:p>
        </p:txBody>
      </p:sp>
      <p:sp>
        <p:nvSpPr>
          <p:cNvPr id="1124" name="Google Shape;1124;p53"/>
          <p:cNvSpPr txBox="1"/>
          <p:nvPr/>
        </p:nvSpPr>
        <p:spPr>
          <a:xfrm>
            <a:off x="617219" y="3802229"/>
            <a:ext cx="2640332"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a)  training to review AI output</a:t>
            </a:r>
            <a:endParaRPr sz="1100"/>
          </a:p>
        </p:txBody>
      </p:sp>
      <p:sp>
        <p:nvSpPr>
          <p:cNvPr id="1125" name="Google Shape;1125;p53"/>
          <p:cNvSpPr txBox="1"/>
          <p:nvPr/>
        </p:nvSpPr>
        <p:spPr>
          <a:xfrm>
            <a:off x="3291840" y="3802229"/>
            <a:ext cx="2640331" cy="11765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900"/>
              <a:buFont typeface="Calibri"/>
              <a:buNone/>
            </a:pPr>
            <a:r>
              <a:rPr b="0" i="0" lang="en" sz="900" u="none" cap="none" strike="noStrike">
                <a:solidFill>
                  <a:srgbClr val="241D32"/>
                </a:solidFill>
                <a:latin typeface="Calibri"/>
                <a:ea typeface="Calibri"/>
                <a:cs typeface="Calibri"/>
                <a:sym typeface="Calibri"/>
              </a:rPr>
              <a:t>b)  who trained review AI output</a:t>
            </a:r>
            <a:endParaRPr sz="1100"/>
          </a:p>
        </p:txBody>
      </p:sp>
      <p:sp>
        <p:nvSpPr>
          <p:cNvPr id="1126" name="Google Shape;1126;p53"/>
          <p:cNvSpPr/>
          <p:nvPr/>
        </p:nvSpPr>
        <p:spPr>
          <a:xfrm>
            <a:off x="5966460" y="3730751"/>
            <a:ext cx="2640331" cy="246889"/>
          </a:xfrm>
          <a:prstGeom prst="roundRect">
            <a:avLst>
              <a:gd fmla="val 22222"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27" name="Google Shape;1127;p53"/>
          <p:cNvSpPr txBox="1"/>
          <p:nvPr/>
        </p:nvSpPr>
        <p:spPr>
          <a:xfrm>
            <a:off x="5966460" y="3780526"/>
            <a:ext cx="2640331" cy="14734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07A55"/>
              </a:buClr>
              <a:buSzPts val="900"/>
              <a:buFont typeface="Calibri"/>
              <a:buNone/>
            </a:pPr>
            <a:r>
              <a:rPr b="1" i="0" lang="en" sz="900" u="none" cap="none" strike="noStrike">
                <a:solidFill>
                  <a:srgbClr val="207A55"/>
                </a:solidFill>
                <a:latin typeface="Calibri"/>
                <a:ea typeface="Calibri"/>
                <a:cs typeface="Calibri"/>
                <a:sym typeface="Calibri"/>
              </a:rPr>
              <a:t>✓ c)  trained to review AI output</a:t>
            </a:r>
            <a:endParaRPr sz="1100"/>
          </a:p>
        </p:txBody>
      </p:sp>
      <p:sp>
        <p:nvSpPr>
          <p:cNvPr id="1128" name="Google Shape;1128;p53"/>
          <p:cNvSpPr/>
          <p:nvPr/>
        </p:nvSpPr>
        <p:spPr>
          <a:xfrm>
            <a:off x="3679316" y="4581143"/>
            <a:ext cx="1783081" cy="288037"/>
          </a:xfrm>
          <a:prstGeom prst="roundRect">
            <a:avLst>
              <a:gd fmla="val 50000" name="adj"/>
            </a:avLst>
          </a:prstGeom>
          <a:solidFill>
            <a:srgbClr val="E3F3EC"/>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29" name="Google Shape;1129;p53"/>
          <p:cNvSpPr txBox="1"/>
          <p:nvPr/>
        </p:nvSpPr>
        <p:spPr>
          <a:xfrm>
            <a:off x="3679316" y="4661203"/>
            <a:ext cx="1783081" cy="127918"/>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07A55"/>
              </a:buClr>
              <a:buSzPts val="800"/>
              <a:buFont typeface="Calibri"/>
              <a:buNone/>
            </a:pPr>
            <a:r>
              <a:rPr b="1" i="0" lang="en" sz="800" u="none" cap="none" strike="noStrike">
                <a:solidFill>
                  <a:srgbClr val="207A55"/>
                </a:solidFill>
                <a:latin typeface="Calibri"/>
                <a:ea typeface="Calibri"/>
                <a:cs typeface="Calibri"/>
                <a:sym typeface="Calibri"/>
              </a:rPr>
              <a:t>✓ ALL ANSWERS REVEALED</a:t>
            </a:r>
            <a:endParaRPr sz="1100"/>
          </a:p>
        </p:txBody>
      </p:sp>
      <p:sp>
        <p:nvSpPr>
          <p:cNvPr id="1130" name="Google Shape;1130;p53"/>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39</a:t>
            </a:r>
            <a:endParaRPr sz="11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18"/>
          <p:cNvSpPr/>
          <p:nvPr/>
        </p:nvSpPr>
        <p:spPr>
          <a:xfrm>
            <a:off x="274319" y="240030"/>
            <a:ext cx="8593075" cy="754380"/>
          </a:xfrm>
          <a:prstGeom prst="roundRect">
            <a:avLst>
              <a:gd fmla="val 14545"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118" name="Google Shape;118;p18"/>
          <p:cNvPicPr preferRelativeResize="0"/>
          <p:nvPr/>
        </p:nvPicPr>
        <p:blipFill rotWithShape="1">
          <a:blip r:embed="rId3">
            <a:alphaModFix/>
          </a:blip>
          <a:srcRect b="0" l="0" r="0" t="0"/>
          <a:stretch/>
        </p:blipFill>
        <p:spPr>
          <a:xfrm>
            <a:off x="493776" y="404621"/>
            <a:ext cx="425196" cy="425197"/>
          </a:xfrm>
          <a:prstGeom prst="rect">
            <a:avLst/>
          </a:prstGeom>
          <a:noFill/>
          <a:ln>
            <a:noFill/>
          </a:ln>
        </p:spPr>
      </p:pic>
      <p:sp>
        <p:nvSpPr>
          <p:cNvPr id="119" name="Google Shape;119;p18"/>
          <p:cNvSpPr txBox="1"/>
          <p:nvPr/>
        </p:nvSpPr>
        <p:spPr>
          <a:xfrm>
            <a:off x="1062989" y="435196"/>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READING COMPREHENSION</a:t>
            </a:r>
            <a:endParaRPr sz="1100"/>
          </a:p>
        </p:txBody>
      </p:sp>
      <p:sp>
        <p:nvSpPr>
          <p:cNvPr id="120" name="Google Shape;120;p18"/>
          <p:cNvSpPr txBox="1"/>
          <p:nvPr/>
        </p:nvSpPr>
        <p:spPr>
          <a:xfrm>
            <a:off x="1028699" y="541782"/>
            <a:ext cx="7084316" cy="24765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700"/>
              <a:buFont typeface="Cambria"/>
              <a:buNone/>
            </a:pPr>
            <a:r>
              <a:rPr b="1" i="0" lang="en" sz="1700" u="none" cap="none" strike="noStrike">
                <a:solidFill>
                  <a:srgbClr val="FFFFFF"/>
                </a:solidFill>
                <a:latin typeface="Cambria"/>
                <a:ea typeface="Cambria"/>
                <a:cs typeface="Cambria"/>
                <a:sym typeface="Cambria"/>
              </a:rPr>
              <a:t>The Reading Text</a:t>
            </a:r>
            <a:endParaRPr sz="1100"/>
          </a:p>
        </p:txBody>
      </p:sp>
      <p:sp>
        <p:nvSpPr>
          <p:cNvPr id="121" name="Google Shape;121;p18"/>
          <p:cNvSpPr/>
          <p:nvPr/>
        </p:nvSpPr>
        <p:spPr>
          <a:xfrm>
            <a:off x="274319" y="1200150"/>
            <a:ext cx="8572501" cy="3634741"/>
          </a:xfrm>
          <a:prstGeom prst="roundRect">
            <a:avLst>
              <a:gd fmla="val 2642" name="adj"/>
            </a:avLst>
          </a:prstGeom>
          <a:solidFill>
            <a:srgbClr val="F7F1FB"/>
          </a:solidFill>
          <a:ln cap="flat" cmpd="sng" w="12700">
            <a:solidFill>
              <a:srgbClr val="EADFF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22" name="Google Shape;122;p18"/>
          <p:cNvSpPr txBox="1"/>
          <p:nvPr/>
        </p:nvSpPr>
        <p:spPr>
          <a:xfrm>
            <a:off x="514349" y="1405890"/>
            <a:ext cx="4011931" cy="1411232"/>
          </a:xfrm>
          <a:prstGeom prst="rect">
            <a:avLst/>
          </a:prstGeom>
          <a:noFill/>
          <a:ln>
            <a:noFill/>
          </a:ln>
        </p:spPr>
        <p:txBody>
          <a:bodyPr anchorCtr="0" anchor="t" bIns="0" lIns="0" spcFirstLastPara="1" rIns="0" wrap="square" tIns="0">
            <a:spAutoFit/>
          </a:bodyPr>
          <a:lstStyle/>
          <a:p>
            <a:pPr indent="0" lvl="0" marL="0" marR="0" rtl="0" algn="l">
              <a:lnSpc>
                <a:spcPct val="112000"/>
              </a:lnSpc>
              <a:spcBef>
                <a:spcPts val="0"/>
              </a:spcBef>
              <a:spcAft>
                <a:spcPts val="0"/>
              </a:spcAft>
              <a:buClr>
                <a:srgbClr val="241D32"/>
              </a:buClr>
              <a:buSzPts val="1000"/>
              <a:buFont typeface="Calibri"/>
              <a:buNone/>
            </a:pPr>
            <a:r>
              <a:rPr b="0" i="0" lang="en" sz="1000" u="none" cap="none" strike="noStrike">
                <a:solidFill>
                  <a:srgbClr val="241D32"/>
                </a:solidFill>
                <a:latin typeface="Calibri"/>
                <a:ea typeface="Calibri"/>
                <a:cs typeface="Calibri"/>
                <a:sym typeface="Calibri"/>
              </a:rPr>
              <a:t>The rapid development of artificial intelligence has made many workers wonder which abilities will still matter in the future. Career expert Benjamin Todd argues that some skills are more resistant to automation because they are transferable, human-centred and useful across many types of work.</a:t>
            </a:r>
            <a:endParaRPr sz="1100"/>
          </a:p>
          <a:p>
            <a:pPr indent="0" lvl="0" marL="0" marR="0" rtl="0" algn="l">
              <a:lnSpc>
                <a:spcPct val="112000"/>
              </a:lnSpc>
              <a:spcBef>
                <a:spcPts val="900"/>
              </a:spcBef>
              <a:spcAft>
                <a:spcPts val="0"/>
              </a:spcAft>
              <a:buClr>
                <a:srgbClr val="241D32"/>
              </a:buClr>
              <a:buSzPts val="1000"/>
              <a:buFont typeface="Calibri"/>
              <a:buNone/>
            </a:pPr>
            <a:r>
              <a:rPr b="0" i="0" lang="en" sz="1000" u="none" cap="none" strike="noStrike">
                <a:solidFill>
                  <a:srgbClr val="241D32"/>
                </a:solidFill>
                <a:latin typeface="Calibri"/>
                <a:ea typeface="Calibri"/>
                <a:cs typeface="Calibri"/>
                <a:sym typeface="Calibri"/>
              </a:rPr>
              <a:t>The first important area is communication. AI can produce content quickly, but people still need to decide what should be created, how it should be framed and whether the final result is good enough. In this sense, judgement about quality may become more important than simply producing more material.</a:t>
            </a:r>
            <a:endParaRPr sz="1100"/>
          </a:p>
        </p:txBody>
      </p:sp>
      <p:sp>
        <p:nvSpPr>
          <p:cNvPr id="123" name="Google Shape;123;p18"/>
          <p:cNvSpPr txBox="1"/>
          <p:nvPr/>
        </p:nvSpPr>
        <p:spPr>
          <a:xfrm>
            <a:off x="4629150" y="1405890"/>
            <a:ext cx="4011931" cy="1411232"/>
          </a:xfrm>
          <a:prstGeom prst="rect">
            <a:avLst/>
          </a:prstGeom>
          <a:noFill/>
          <a:ln>
            <a:noFill/>
          </a:ln>
        </p:spPr>
        <p:txBody>
          <a:bodyPr anchorCtr="0" anchor="t" bIns="0" lIns="0" spcFirstLastPara="1" rIns="0" wrap="square" tIns="0">
            <a:spAutoFit/>
          </a:bodyPr>
          <a:lstStyle/>
          <a:p>
            <a:pPr indent="0" lvl="0" marL="0" marR="0" rtl="0" algn="l">
              <a:lnSpc>
                <a:spcPct val="112000"/>
              </a:lnSpc>
              <a:spcBef>
                <a:spcPts val="0"/>
              </a:spcBef>
              <a:spcAft>
                <a:spcPts val="0"/>
              </a:spcAft>
              <a:buClr>
                <a:srgbClr val="241D32"/>
              </a:buClr>
              <a:buSzPts val="1000"/>
              <a:buFont typeface="Calibri"/>
              <a:buNone/>
            </a:pPr>
            <a:r>
              <a:rPr b="0" i="0" lang="en" sz="1000" u="none" cap="none" strike="noStrike">
                <a:solidFill>
                  <a:srgbClr val="241D32"/>
                </a:solidFill>
                <a:latin typeface="Calibri"/>
                <a:ea typeface="Calibri"/>
                <a:cs typeface="Calibri"/>
                <a:sym typeface="Calibri"/>
              </a:rPr>
              <a:t>The second area is social skill. Even if AI becomes more powerful, most jobs still involve working with other people. Building rapport, understanding what others want, recognising emotions and resolving conflict are likely to remain valuable because workplaces depend on trust and cooperation.</a:t>
            </a:r>
            <a:endParaRPr sz="1100"/>
          </a:p>
          <a:p>
            <a:pPr indent="0" lvl="0" marL="0" marR="0" rtl="0" algn="l">
              <a:lnSpc>
                <a:spcPct val="112000"/>
              </a:lnSpc>
              <a:spcBef>
                <a:spcPts val="900"/>
              </a:spcBef>
              <a:spcAft>
                <a:spcPts val="0"/>
              </a:spcAft>
              <a:buClr>
                <a:srgbClr val="241D32"/>
              </a:buClr>
              <a:buSzPts val="1000"/>
              <a:buFont typeface="Calibri"/>
              <a:buNone/>
            </a:pPr>
            <a:r>
              <a:rPr b="0" i="0" lang="en" sz="1000" u="none" cap="none" strike="noStrike">
                <a:solidFill>
                  <a:srgbClr val="241D32"/>
                </a:solidFill>
                <a:latin typeface="Calibri"/>
                <a:ea typeface="Calibri"/>
                <a:cs typeface="Calibri"/>
                <a:sym typeface="Calibri"/>
              </a:rPr>
              <a:t>The third area is leadership and decision-making. As AI automates routine tasks such as organising information or preparing basic drafts, the key question becomes what is worth doing in the first place. People able to set priorities, guide teams and make responsible decisions may become harder to replace.</a:t>
            </a:r>
            <a:endParaRPr sz="1100"/>
          </a:p>
        </p:txBody>
      </p:sp>
      <p:sp>
        <p:nvSpPr>
          <p:cNvPr id="124" name="Google Shape;124;p18"/>
          <p:cNvSpPr txBox="1"/>
          <p:nvPr/>
        </p:nvSpPr>
        <p:spPr>
          <a:xfrm>
            <a:off x="6809994" y="4729675"/>
            <a:ext cx="1371601" cy="100701"/>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1" lang="en" sz="800" u="none" cap="none" strike="noStrike">
                <a:solidFill>
                  <a:srgbClr val="6E6479"/>
                </a:solidFill>
                <a:latin typeface="Calibri"/>
                <a:ea typeface="Calibri"/>
                <a:cs typeface="Calibri"/>
                <a:sym typeface="Calibri"/>
              </a:rPr>
              <a:t>Part 1 of 2</a:t>
            </a:r>
            <a:endParaRPr sz="1100"/>
          </a:p>
        </p:txBody>
      </p:sp>
      <p:sp>
        <p:nvSpPr>
          <p:cNvPr id="125" name="Google Shape;125;p18"/>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4</a:t>
            </a:r>
            <a:endParaRPr sz="1100"/>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4" name="Shape 1134"/>
        <p:cNvGrpSpPr/>
        <p:nvPr/>
      </p:nvGrpSpPr>
      <p:grpSpPr>
        <a:xfrm>
          <a:off x="0" y="0"/>
          <a:ext cx="0" cy="0"/>
          <a:chOff x="0" y="0"/>
          <a:chExt cx="0" cy="0"/>
        </a:xfrm>
      </p:grpSpPr>
      <p:sp>
        <p:nvSpPr>
          <p:cNvPr id="1135" name="Google Shape;1135;p54"/>
          <p:cNvSpPr/>
          <p:nvPr/>
        </p:nvSpPr>
        <p:spPr>
          <a:xfrm>
            <a:off x="274319" y="240030"/>
            <a:ext cx="8593075" cy="754380"/>
          </a:xfrm>
          <a:prstGeom prst="roundRect">
            <a:avLst>
              <a:gd fmla="val 14545"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1136" name="Google Shape;1136;p54"/>
          <p:cNvPicPr preferRelativeResize="0"/>
          <p:nvPr/>
        </p:nvPicPr>
        <p:blipFill rotWithShape="1">
          <a:blip r:embed="rId3">
            <a:alphaModFix/>
          </a:blip>
          <a:srcRect b="0" l="0" r="0" t="0"/>
          <a:stretch/>
        </p:blipFill>
        <p:spPr>
          <a:xfrm>
            <a:off x="493776" y="404621"/>
            <a:ext cx="425196" cy="425197"/>
          </a:xfrm>
          <a:prstGeom prst="rect">
            <a:avLst/>
          </a:prstGeom>
          <a:noFill/>
          <a:ln>
            <a:noFill/>
          </a:ln>
        </p:spPr>
      </p:pic>
      <p:sp>
        <p:nvSpPr>
          <p:cNvPr id="1137" name="Google Shape;1137;p54"/>
          <p:cNvSpPr txBox="1"/>
          <p:nvPr/>
        </p:nvSpPr>
        <p:spPr>
          <a:xfrm>
            <a:off x="1062989" y="435196"/>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DISCUSSION</a:t>
            </a:r>
            <a:endParaRPr sz="1100"/>
          </a:p>
        </p:txBody>
      </p:sp>
      <p:sp>
        <p:nvSpPr>
          <p:cNvPr id="1138" name="Google Shape;1138;p54"/>
          <p:cNvSpPr txBox="1"/>
          <p:nvPr/>
        </p:nvSpPr>
        <p:spPr>
          <a:xfrm>
            <a:off x="1028699" y="541782"/>
            <a:ext cx="7084316" cy="25717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700"/>
              <a:buFont typeface="Cambria"/>
              <a:buNone/>
            </a:pPr>
            <a:r>
              <a:rPr b="1" i="0" lang="en" sz="1700" u="none" cap="none" strike="noStrike">
                <a:solidFill>
                  <a:srgbClr val="FFFFFF"/>
                </a:solidFill>
                <a:latin typeface="Cambria"/>
                <a:ea typeface="Cambria"/>
                <a:cs typeface="Cambria"/>
                <a:sym typeface="Cambria"/>
              </a:rPr>
              <a:t>Discussion &amp; Critical Thinking</a:t>
            </a:r>
            <a:endParaRPr sz="1100"/>
          </a:p>
        </p:txBody>
      </p:sp>
      <p:sp>
        <p:nvSpPr>
          <p:cNvPr id="1139" name="Google Shape;1139;p54"/>
          <p:cNvSpPr/>
          <p:nvPr/>
        </p:nvSpPr>
        <p:spPr>
          <a:xfrm>
            <a:off x="480060" y="1474470"/>
            <a:ext cx="8161020" cy="685801"/>
          </a:xfrm>
          <a:prstGeom prst="roundRect">
            <a:avLst>
              <a:gd fmla="val 12000" name="adj"/>
            </a:avLst>
          </a:prstGeom>
          <a:solidFill>
            <a:srgbClr val="F7F1FB"/>
          </a:solidFill>
          <a:ln cap="flat" cmpd="sng" w="12700">
            <a:solidFill>
              <a:srgbClr val="EADFF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40" name="Google Shape;1140;p54"/>
          <p:cNvSpPr/>
          <p:nvPr/>
        </p:nvSpPr>
        <p:spPr>
          <a:xfrm>
            <a:off x="651510" y="1652778"/>
            <a:ext cx="329184" cy="329185"/>
          </a:xfrm>
          <a:prstGeom prst="ellipse">
            <a:avLst/>
          </a:prstGeom>
          <a:solidFill>
            <a:srgbClr val="F47C6D"/>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41" name="Google Shape;1141;p54"/>
          <p:cNvSpPr txBox="1"/>
          <p:nvPr/>
        </p:nvSpPr>
        <p:spPr>
          <a:xfrm>
            <a:off x="651510" y="1736407"/>
            <a:ext cx="329184" cy="161926"/>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1100"/>
              <a:buFont typeface="Cambria"/>
              <a:buNone/>
            </a:pPr>
            <a:r>
              <a:rPr b="1" i="0" lang="en" sz="1100" u="none" cap="none" strike="noStrike">
                <a:solidFill>
                  <a:srgbClr val="FFFFFF"/>
                </a:solidFill>
                <a:latin typeface="Cambria"/>
                <a:ea typeface="Cambria"/>
                <a:cs typeface="Cambria"/>
                <a:sym typeface="Cambria"/>
              </a:rPr>
              <a:t>1</a:t>
            </a:r>
            <a:endParaRPr sz="1100"/>
          </a:p>
        </p:txBody>
      </p:sp>
      <p:sp>
        <p:nvSpPr>
          <p:cNvPr id="1142" name="Google Shape;1142;p54"/>
          <p:cNvSpPr txBox="1"/>
          <p:nvPr/>
        </p:nvSpPr>
        <p:spPr>
          <a:xfrm>
            <a:off x="1131569" y="1746360"/>
            <a:ext cx="7406642" cy="14202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Which of the five AI-proof skills do you think is the most important? Why?</a:t>
            </a:r>
            <a:endParaRPr sz="1100"/>
          </a:p>
        </p:txBody>
      </p:sp>
      <p:sp>
        <p:nvSpPr>
          <p:cNvPr id="1143" name="Google Shape;1143;p54"/>
          <p:cNvSpPr/>
          <p:nvPr/>
        </p:nvSpPr>
        <p:spPr>
          <a:xfrm>
            <a:off x="480060" y="2263140"/>
            <a:ext cx="8161020" cy="685801"/>
          </a:xfrm>
          <a:prstGeom prst="roundRect">
            <a:avLst>
              <a:gd fmla="val 12000" name="adj"/>
            </a:avLst>
          </a:prstGeom>
          <a:solidFill>
            <a:srgbClr val="F7F1FB"/>
          </a:solidFill>
          <a:ln cap="flat" cmpd="sng" w="12700">
            <a:solidFill>
              <a:srgbClr val="EADFF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44" name="Google Shape;1144;p54"/>
          <p:cNvSpPr/>
          <p:nvPr/>
        </p:nvSpPr>
        <p:spPr>
          <a:xfrm>
            <a:off x="651510" y="2441448"/>
            <a:ext cx="329184" cy="329185"/>
          </a:xfrm>
          <a:prstGeom prst="ellipse">
            <a:avLst/>
          </a:prstGeom>
          <a:solidFill>
            <a:srgbClr val="F47C6D"/>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45" name="Google Shape;1145;p54"/>
          <p:cNvSpPr txBox="1"/>
          <p:nvPr/>
        </p:nvSpPr>
        <p:spPr>
          <a:xfrm>
            <a:off x="651510" y="2525077"/>
            <a:ext cx="329184" cy="161926"/>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1100"/>
              <a:buFont typeface="Cambria"/>
              <a:buNone/>
            </a:pPr>
            <a:r>
              <a:rPr b="1" i="0" lang="en" sz="1100" u="none" cap="none" strike="noStrike">
                <a:solidFill>
                  <a:srgbClr val="FFFFFF"/>
                </a:solidFill>
                <a:latin typeface="Cambria"/>
                <a:ea typeface="Cambria"/>
                <a:cs typeface="Cambria"/>
                <a:sym typeface="Cambria"/>
              </a:rPr>
              <a:t>2</a:t>
            </a:r>
            <a:endParaRPr sz="1100"/>
          </a:p>
        </p:txBody>
      </p:sp>
      <p:sp>
        <p:nvSpPr>
          <p:cNvPr id="1146" name="Google Shape;1146;p54"/>
          <p:cNvSpPr txBox="1"/>
          <p:nvPr/>
        </p:nvSpPr>
        <p:spPr>
          <a:xfrm>
            <a:off x="1131569" y="2535030"/>
            <a:ext cx="7406642" cy="14202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Can AI help people develop communication or leadership skills, or are these mainly learned through experience?</a:t>
            </a:r>
            <a:endParaRPr sz="1100"/>
          </a:p>
        </p:txBody>
      </p:sp>
      <p:sp>
        <p:nvSpPr>
          <p:cNvPr id="1147" name="Google Shape;1147;p54"/>
          <p:cNvSpPr/>
          <p:nvPr/>
        </p:nvSpPr>
        <p:spPr>
          <a:xfrm>
            <a:off x="480060" y="3051809"/>
            <a:ext cx="8161020" cy="685801"/>
          </a:xfrm>
          <a:prstGeom prst="roundRect">
            <a:avLst>
              <a:gd fmla="val 12000" name="adj"/>
            </a:avLst>
          </a:prstGeom>
          <a:solidFill>
            <a:srgbClr val="F7F1FB"/>
          </a:solidFill>
          <a:ln cap="flat" cmpd="sng" w="12700">
            <a:solidFill>
              <a:srgbClr val="EADFF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48" name="Google Shape;1148;p54"/>
          <p:cNvSpPr/>
          <p:nvPr/>
        </p:nvSpPr>
        <p:spPr>
          <a:xfrm>
            <a:off x="651510" y="3230117"/>
            <a:ext cx="329184" cy="329185"/>
          </a:xfrm>
          <a:prstGeom prst="ellipse">
            <a:avLst/>
          </a:prstGeom>
          <a:solidFill>
            <a:srgbClr val="F47C6D"/>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49" name="Google Shape;1149;p54"/>
          <p:cNvSpPr txBox="1"/>
          <p:nvPr/>
        </p:nvSpPr>
        <p:spPr>
          <a:xfrm>
            <a:off x="651510" y="3313747"/>
            <a:ext cx="329184" cy="161926"/>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1100"/>
              <a:buFont typeface="Cambria"/>
              <a:buNone/>
            </a:pPr>
            <a:r>
              <a:rPr b="1" i="0" lang="en" sz="1100" u="none" cap="none" strike="noStrike">
                <a:solidFill>
                  <a:srgbClr val="FFFFFF"/>
                </a:solidFill>
                <a:latin typeface="Cambria"/>
                <a:ea typeface="Cambria"/>
                <a:cs typeface="Cambria"/>
                <a:sym typeface="Cambria"/>
              </a:rPr>
              <a:t>3</a:t>
            </a:r>
            <a:endParaRPr sz="1100"/>
          </a:p>
        </p:txBody>
      </p:sp>
      <p:sp>
        <p:nvSpPr>
          <p:cNvPr id="1150" name="Google Shape;1150;p54"/>
          <p:cNvSpPr txBox="1"/>
          <p:nvPr/>
        </p:nvSpPr>
        <p:spPr>
          <a:xfrm>
            <a:off x="1131569" y="3323700"/>
            <a:ext cx="7406642" cy="14202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Which skill would you personally like to improve over the next year?</a:t>
            </a:r>
            <a:endParaRPr sz="1100"/>
          </a:p>
        </p:txBody>
      </p:sp>
      <p:sp>
        <p:nvSpPr>
          <p:cNvPr id="1151" name="Google Shape;1151;p54"/>
          <p:cNvSpPr/>
          <p:nvPr/>
        </p:nvSpPr>
        <p:spPr>
          <a:xfrm>
            <a:off x="480060" y="3840480"/>
            <a:ext cx="8161020" cy="685801"/>
          </a:xfrm>
          <a:prstGeom prst="roundRect">
            <a:avLst>
              <a:gd fmla="val 12000" name="adj"/>
            </a:avLst>
          </a:prstGeom>
          <a:solidFill>
            <a:srgbClr val="F7F1FB"/>
          </a:solidFill>
          <a:ln cap="flat" cmpd="sng" w="12700">
            <a:solidFill>
              <a:srgbClr val="EADFF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52" name="Google Shape;1152;p54"/>
          <p:cNvSpPr/>
          <p:nvPr/>
        </p:nvSpPr>
        <p:spPr>
          <a:xfrm>
            <a:off x="651510" y="4018788"/>
            <a:ext cx="329184" cy="329185"/>
          </a:xfrm>
          <a:prstGeom prst="ellipse">
            <a:avLst/>
          </a:prstGeom>
          <a:solidFill>
            <a:srgbClr val="F47C6D"/>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53" name="Google Shape;1153;p54"/>
          <p:cNvSpPr txBox="1"/>
          <p:nvPr/>
        </p:nvSpPr>
        <p:spPr>
          <a:xfrm>
            <a:off x="651510" y="4102418"/>
            <a:ext cx="329184" cy="161926"/>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1100"/>
              <a:buFont typeface="Cambria"/>
              <a:buNone/>
            </a:pPr>
            <a:r>
              <a:rPr b="1" i="0" lang="en" sz="1100" u="none" cap="none" strike="noStrike">
                <a:solidFill>
                  <a:srgbClr val="FFFFFF"/>
                </a:solidFill>
                <a:latin typeface="Cambria"/>
                <a:ea typeface="Cambria"/>
                <a:cs typeface="Cambria"/>
                <a:sym typeface="Cambria"/>
              </a:rPr>
              <a:t>4</a:t>
            </a:r>
            <a:endParaRPr sz="1100"/>
          </a:p>
        </p:txBody>
      </p:sp>
      <p:sp>
        <p:nvSpPr>
          <p:cNvPr id="1154" name="Google Shape;1154;p54"/>
          <p:cNvSpPr txBox="1"/>
          <p:nvPr/>
        </p:nvSpPr>
        <p:spPr>
          <a:xfrm>
            <a:off x="1131569" y="4112370"/>
            <a:ext cx="7406642" cy="14202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0" lang="en" sz="1100" u="none" cap="none" strike="noStrike">
                <a:solidFill>
                  <a:srgbClr val="241D32"/>
                </a:solidFill>
                <a:latin typeface="Calibri"/>
                <a:ea typeface="Calibri"/>
                <a:cs typeface="Calibri"/>
                <a:sym typeface="Calibri"/>
              </a:rPr>
              <a:t>How should schools and companies prepare people for an AI-shaped workplace?</a:t>
            </a:r>
            <a:endParaRPr sz="1100"/>
          </a:p>
        </p:txBody>
      </p:sp>
      <p:sp>
        <p:nvSpPr>
          <p:cNvPr id="1155" name="Google Shape;1155;p54"/>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40</a:t>
            </a:r>
            <a:endParaRPr sz="1100"/>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9" name="Shape 1159"/>
        <p:cNvGrpSpPr/>
        <p:nvPr/>
      </p:nvGrpSpPr>
      <p:grpSpPr>
        <a:xfrm>
          <a:off x="0" y="0"/>
          <a:ext cx="0" cy="0"/>
          <a:chOff x="0" y="0"/>
          <a:chExt cx="0" cy="0"/>
        </a:xfrm>
      </p:grpSpPr>
      <p:sp>
        <p:nvSpPr>
          <p:cNvPr id="1160" name="Google Shape;1160;p55"/>
          <p:cNvSpPr/>
          <p:nvPr/>
        </p:nvSpPr>
        <p:spPr>
          <a:xfrm>
            <a:off x="274319" y="240030"/>
            <a:ext cx="8593075" cy="754380"/>
          </a:xfrm>
          <a:prstGeom prst="roundRect">
            <a:avLst>
              <a:gd fmla="val 14545"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1161" name="Google Shape;1161;p55"/>
          <p:cNvPicPr preferRelativeResize="0"/>
          <p:nvPr/>
        </p:nvPicPr>
        <p:blipFill rotWithShape="1">
          <a:blip r:embed="rId3">
            <a:alphaModFix/>
          </a:blip>
          <a:srcRect b="0" l="0" r="0" t="0"/>
          <a:stretch/>
        </p:blipFill>
        <p:spPr>
          <a:xfrm>
            <a:off x="493776" y="404621"/>
            <a:ext cx="425196" cy="425197"/>
          </a:xfrm>
          <a:prstGeom prst="rect">
            <a:avLst/>
          </a:prstGeom>
          <a:noFill/>
          <a:ln>
            <a:noFill/>
          </a:ln>
        </p:spPr>
      </p:pic>
      <p:sp>
        <p:nvSpPr>
          <p:cNvPr id="1162" name="Google Shape;1162;p55"/>
          <p:cNvSpPr txBox="1"/>
          <p:nvPr/>
        </p:nvSpPr>
        <p:spPr>
          <a:xfrm>
            <a:off x="1062989" y="435196"/>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DISCUSSION</a:t>
            </a:r>
            <a:endParaRPr sz="1100"/>
          </a:p>
        </p:txBody>
      </p:sp>
      <p:sp>
        <p:nvSpPr>
          <p:cNvPr id="1163" name="Google Shape;1163;p55"/>
          <p:cNvSpPr txBox="1"/>
          <p:nvPr/>
        </p:nvSpPr>
        <p:spPr>
          <a:xfrm>
            <a:off x="1028699" y="541782"/>
            <a:ext cx="7084316" cy="25717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700"/>
              <a:buFont typeface="Cambria"/>
              <a:buNone/>
            </a:pPr>
            <a:r>
              <a:rPr b="1" i="0" lang="en" sz="1700" u="none" cap="none" strike="noStrike">
                <a:solidFill>
                  <a:srgbClr val="FFFFFF"/>
                </a:solidFill>
                <a:latin typeface="Cambria"/>
                <a:ea typeface="Cambria"/>
                <a:cs typeface="Cambria"/>
                <a:sym typeface="Cambria"/>
              </a:rPr>
              <a:t>Useful Language for Speaking</a:t>
            </a:r>
            <a:endParaRPr sz="1100"/>
          </a:p>
        </p:txBody>
      </p:sp>
      <p:sp>
        <p:nvSpPr>
          <p:cNvPr id="1164" name="Google Shape;1164;p55"/>
          <p:cNvSpPr/>
          <p:nvPr/>
        </p:nvSpPr>
        <p:spPr>
          <a:xfrm>
            <a:off x="480060" y="1474470"/>
            <a:ext cx="8161020" cy="562357"/>
          </a:xfrm>
          <a:prstGeom prst="roundRect">
            <a:avLst>
              <a:gd fmla="val 12195" name="adj"/>
            </a:avLst>
          </a:prstGeom>
          <a:solidFill>
            <a:srgbClr val="FFFFFF"/>
          </a:solidFill>
          <a:ln cap="flat" cmpd="sng" w="12700">
            <a:solidFill>
              <a:srgbClr val="EADFF2"/>
            </a:solidFill>
            <a:prstDash val="solid"/>
            <a:round/>
            <a:headEnd len="sm" w="sm" type="none"/>
            <a:tailEnd len="sm" w="sm" type="none"/>
          </a:ln>
          <a:effectLst>
            <a:outerShdw blurRad="63500" rotWithShape="0" dir="5400000" dist="25400">
              <a:srgbClr val="32184F">
                <a:alpha val="10196"/>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65" name="Google Shape;1165;p55"/>
          <p:cNvSpPr txBox="1"/>
          <p:nvPr/>
        </p:nvSpPr>
        <p:spPr>
          <a:xfrm>
            <a:off x="685799" y="1693112"/>
            <a:ext cx="2194562"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47C6D"/>
              </a:buClr>
              <a:buSzPts val="1000"/>
              <a:buFont typeface="Calibri"/>
              <a:buNone/>
            </a:pPr>
            <a:r>
              <a:rPr b="1" i="0" lang="en" sz="1000" u="none" cap="none" strike="noStrike">
                <a:solidFill>
                  <a:srgbClr val="F47C6D"/>
                </a:solidFill>
                <a:latin typeface="Calibri"/>
                <a:ea typeface="Calibri"/>
                <a:cs typeface="Calibri"/>
                <a:sym typeface="Calibri"/>
              </a:rPr>
              <a:t>Giving an opinion</a:t>
            </a:r>
            <a:endParaRPr sz="1100"/>
          </a:p>
        </p:txBody>
      </p:sp>
      <p:sp>
        <p:nvSpPr>
          <p:cNvPr id="1166" name="Google Shape;1166;p55"/>
          <p:cNvSpPr txBox="1"/>
          <p:nvPr/>
        </p:nvSpPr>
        <p:spPr>
          <a:xfrm>
            <a:off x="3017519" y="1684638"/>
            <a:ext cx="5486401" cy="14202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1" lang="en" sz="1100" u="none" cap="none" strike="noStrike">
                <a:solidFill>
                  <a:srgbClr val="241D32"/>
                </a:solidFill>
                <a:latin typeface="Calibri"/>
                <a:ea typeface="Calibri"/>
                <a:cs typeface="Calibri"/>
                <a:sym typeface="Calibri"/>
              </a:rPr>
              <a:t>I would argue that…</a:t>
            </a:r>
            <a:endParaRPr sz="1100"/>
          </a:p>
        </p:txBody>
      </p:sp>
      <p:sp>
        <p:nvSpPr>
          <p:cNvPr id="1167" name="Google Shape;1167;p55"/>
          <p:cNvSpPr/>
          <p:nvPr/>
        </p:nvSpPr>
        <p:spPr>
          <a:xfrm>
            <a:off x="480060" y="2119121"/>
            <a:ext cx="8161020" cy="562357"/>
          </a:xfrm>
          <a:prstGeom prst="roundRect">
            <a:avLst>
              <a:gd fmla="val 12195" name="adj"/>
            </a:avLst>
          </a:prstGeom>
          <a:solidFill>
            <a:srgbClr val="FFFFFF"/>
          </a:solidFill>
          <a:ln cap="flat" cmpd="sng" w="12700">
            <a:solidFill>
              <a:srgbClr val="EADFF2"/>
            </a:solidFill>
            <a:prstDash val="solid"/>
            <a:round/>
            <a:headEnd len="sm" w="sm" type="none"/>
            <a:tailEnd len="sm" w="sm" type="none"/>
          </a:ln>
          <a:effectLst>
            <a:outerShdw blurRad="63500" rotWithShape="0" dir="5400000" dist="25400">
              <a:srgbClr val="32184F">
                <a:alpha val="10196"/>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68" name="Google Shape;1168;p55"/>
          <p:cNvSpPr txBox="1"/>
          <p:nvPr/>
        </p:nvSpPr>
        <p:spPr>
          <a:xfrm>
            <a:off x="685799" y="2337764"/>
            <a:ext cx="2194562"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47C6D"/>
              </a:buClr>
              <a:buSzPts val="1000"/>
              <a:buFont typeface="Calibri"/>
              <a:buNone/>
            </a:pPr>
            <a:r>
              <a:rPr b="1" i="0" lang="en" sz="1000" u="none" cap="none" strike="noStrike">
                <a:solidFill>
                  <a:srgbClr val="F47C6D"/>
                </a:solidFill>
                <a:latin typeface="Calibri"/>
                <a:ea typeface="Calibri"/>
                <a:cs typeface="Calibri"/>
                <a:sym typeface="Calibri"/>
              </a:rPr>
              <a:t>Adding nuance</a:t>
            </a:r>
            <a:endParaRPr sz="1100"/>
          </a:p>
        </p:txBody>
      </p:sp>
      <p:sp>
        <p:nvSpPr>
          <p:cNvPr id="1169" name="Google Shape;1169;p55"/>
          <p:cNvSpPr txBox="1"/>
          <p:nvPr/>
        </p:nvSpPr>
        <p:spPr>
          <a:xfrm>
            <a:off x="3017519" y="2329290"/>
            <a:ext cx="5486401" cy="14202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1" lang="en" sz="1100" u="none" cap="none" strike="noStrike">
                <a:solidFill>
                  <a:srgbClr val="241D32"/>
                </a:solidFill>
                <a:latin typeface="Calibri"/>
                <a:ea typeface="Calibri"/>
                <a:cs typeface="Calibri"/>
                <a:sym typeface="Calibri"/>
              </a:rPr>
              <a:t>It depends on the type of work because…</a:t>
            </a:r>
            <a:endParaRPr sz="1100"/>
          </a:p>
        </p:txBody>
      </p:sp>
      <p:sp>
        <p:nvSpPr>
          <p:cNvPr id="1170" name="Google Shape;1170;p55"/>
          <p:cNvSpPr/>
          <p:nvPr/>
        </p:nvSpPr>
        <p:spPr>
          <a:xfrm>
            <a:off x="480060" y="2763774"/>
            <a:ext cx="8161020" cy="562357"/>
          </a:xfrm>
          <a:prstGeom prst="roundRect">
            <a:avLst>
              <a:gd fmla="val 12195" name="adj"/>
            </a:avLst>
          </a:prstGeom>
          <a:solidFill>
            <a:srgbClr val="FFFFFF"/>
          </a:solidFill>
          <a:ln cap="flat" cmpd="sng" w="12700">
            <a:solidFill>
              <a:srgbClr val="EADFF2"/>
            </a:solidFill>
            <a:prstDash val="solid"/>
            <a:round/>
            <a:headEnd len="sm" w="sm" type="none"/>
            <a:tailEnd len="sm" w="sm" type="none"/>
          </a:ln>
          <a:effectLst>
            <a:outerShdw blurRad="63500" rotWithShape="0" dir="5400000" dist="25400">
              <a:srgbClr val="32184F">
                <a:alpha val="10196"/>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71" name="Google Shape;1171;p55"/>
          <p:cNvSpPr txBox="1"/>
          <p:nvPr/>
        </p:nvSpPr>
        <p:spPr>
          <a:xfrm>
            <a:off x="685799" y="2982416"/>
            <a:ext cx="2194562"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47C6D"/>
              </a:buClr>
              <a:buSzPts val="1000"/>
              <a:buFont typeface="Calibri"/>
              <a:buNone/>
            </a:pPr>
            <a:r>
              <a:rPr b="1" i="0" lang="en" sz="1000" u="none" cap="none" strike="noStrike">
                <a:solidFill>
                  <a:srgbClr val="F47C6D"/>
                </a:solidFill>
                <a:latin typeface="Calibri"/>
                <a:ea typeface="Calibri"/>
                <a:cs typeface="Calibri"/>
                <a:sym typeface="Calibri"/>
              </a:rPr>
              <a:t>Comparing skills</a:t>
            </a:r>
            <a:endParaRPr sz="1100"/>
          </a:p>
        </p:txBody>
      </p:sp>
      <p:sp>
        <p:nvSpPr>
          <p:cNvPr id="1172" name="Google Shape;1172;p55"/>
          <p:cNvSpPr txBox="1"/>
          <p:nvPr/>
        </p:nvSpPr>
        <p:spPr>
          <a:xfrm>
            <a:off x="3017519" y="2973942"/>
            <a:ext cx="5486401" cy="14202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1" lang="en" sz="1100" u="none" cap="none" strike="noStrike">
                <a:solidFill>
                  <a:srgbClr val="241D32"/>
                </a:solidFill>
                <a:latin typeface="Calibri"/>
                <a:ea typeface="Calibri"/>
                <a:cs typeface="Calibri"/>
                <a:sym typeface="Calibri"/>
              </a:rPr>
              <a:t>X may be easier to automate than Y because…</a:t>
            </a:r>
            <a:endParaRPr sz="1100"/>
          </a:p>
        </p:txBody>
      </p:sp>
      <p:sp>
        <p:nvSpPr>
          <p:cNvPr id="1173" name="Google Shape;1173;p55"/>
          <p:cNvSpPr/>
          <p:nvPr/>
        </p:nvSpPr>
        <p:spPr>
          <a:xfrm>
            <a:off x="480060" y="3408425"/>
            <a:ext cx="8161020" cy="562357"/>
          </a:xfrm>
          <a:prstGeom prst="roundRect">
            <a:avLst>
              <a:gd fmla="val 12195" name="adj"/>
            </a:avLst>
          </a:prstGeom>
          <a:solidFill>
            <a:srgbClr val="FFFFFF"/>
          </a:solidFill>
          <a:ln cap="flat" cmpd="sng" w="12700">
            <a:solidFill>
              <a:srgbClr val="EADFF2"/>
            </a:solidFill>
            <a:prstDash val="solid"/>
            <a:round/>
            <a:headEnd len="sm" w="sm" type="none"/>
            <a:tailEnd len="sm" w="sm" type="none"/>
          </a:ln>
          <a:effectLst>
            <a:outerShdw blurRad="63500" rotWithShape="0" dir="5400000" dist="25400">
              <a:srgbClr val="32184F">
                <a:alpha val="10196"/>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74" name="Google Shape;1174;p55"/>
          <p:cNvSpPr txBox="1"/>
          <p:nvPr/>
        </p:nvSpPr>
        <p:spPr>
          <a:xfrm>
            <a:off x="685799" y="3627068"/>
            <a:ext cx="2194562"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47C6D"/>
              </a:buClr>
              <a:buSzPts val="1000"/>
              <a:buFont typeface="Calibri"/>
              <a:buNone/>
            </a:pPr>
            <a:r>
              <a:rPr b="1" i="0" lang="en" sz="1000" u="none" cap="none" strike="noStrike">
                <a:solidFill>
                  <a:srgbClr val="F47C6D"/>
                </a:solidFill>
                <a:latin typeface="Calibri"/>
                <a:ea typeface="Calibri"/>
                <a:cs typeface="Calibri"/>
                <a:sym typeface="Calibri"/>
              </a:rPr>
              <a:t>Predicting</a:t>
            </a:r>
            <a:endParaRPr sz="1100"/>
          </a:p>
        </p:txBody>
      </p:sp>
      <p:sp>
        <p:nvSpPr>
          <p:cNvPr id="1175" name="Google Shape;1175;p55"/>
          <p:cNvSpPr txBox="1"/>
          <p:nvPr/>
        </p:nvSpPr>
        <p:spPr>
          <a:xfrm>
            <a:off x="3017519" y="3618594"/>
            <a:ext cx="5486401" cy="14202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1" lang="en" sz="1100" u="none" cap="none" strike="noStrike">
                <a:solidFill>
                  <a:srgbClr val="241D32"/>
                </a:solidFill>
                <a:latin typeface="Calibri"/>
                <a:ea typeface="Calibri"/>
                <a:cs typeface="Calibri"/>
                <a:sym typeface="Calibri"/>
              </a:rPr>
              <a:t>Over the next few years, I expect…</a:t>
            </a:r>
            <a:endParaRPr sz="1100"/>
          </a:p>
        </p:txBody>
      </p:sp>
      <p:sp>
        <p:nvSpPr>
          <p:cNvPr id="1176" name="Google Shape;1176;p55"/>
          <p:cNvSpPr/>
          <p:nvPr/>
        </p:nvSpPr>
        <p:spPr>
          <a:xfrm>
            <a:off x="480060" y="4053077"/>
            <a:ext cx="8161020" cy="562357"/>
          </a:xfrm>
          <a:prstGeom prst="roundRect">
            <a:avLst>
              <a:gd fmla="val 12195" name="adj"/>
            </a:avLst>
          </a:prstGeom>
          <a:solidFill>
            <a:srgbClr val="FFFFFF"/>
          </a:solidFill>
          <a:ln cap="flat" cmpd="sng" w="12700">
            <a:solidFill>
              <a:srgbClr val="EADFF2"/>
            </a:solidFill>
            <a:prstDash val="solid"/>
            <a:round/>
            <a:headEnd len="sm" w="sm" type="none"/>
            <a:tailEnd len="sm" w="sm" type="none"/>
          </a:ln>
          <a:effectLst>
            <a:outerShdw blurRad="63500" rotWithShape="0" dir="5400000" dist="25400">
              <a:srgbClr val="32184F">
                <a:alpha val="10196"/>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77" name="Google Shape;1177;p55"/>
          <p:cNvSpPr txBox="1"/>
          <p:nvPr/>
        </p:nvSpPr>
        <p:spPr>
          <a:xfrm>
            <a:off x="685799" y="4271720"/>
            <a:ext cx="2194562"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47C6D"/>
              </a:buClr>
              <a:buSzPts val="1000"/>
              <a:buFont typeface="Calibri"/>
              <a:buNone/>
            </a:pPr>
            <a:r>
              <a:rPr b="1" i="0" lang="en" sz="1000" u="none" cap="none" strike="noStrike">
                <a:solidFill>
                  <a:srgbClr val="F47C6D"/>
                </a:solidFill>
                <a:latin typeface="Calibri"/>
                <a:ea typeface="Calibri"/>
                <a:cs typeface="Calibri"/>
                <a:sym typeface="Calibri"/>
              </a:rPr>
              <a:t>Challenging an idea</a:t>
            </a:r>
            <a:endParaRPr sz="1100"/>
          </a:p>
        </p:txBody>
      </p:sp>
      <p:sp>
        <p:nvSpPr>
          <p:cNvPr id="1178" name="Google Shape;1178;p55"/>
          <p:cNvSpPr txBox="1"/>
          <p:nvPr/>
        </p:nvSpPr>
        <p:spPr>
          <a:xfrm>
            <a:off x="3017519" y="4263246"/>
            <a:ext cx="5486401" cy="14202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41D32"/>
              </a:buClr>
              <a:buSzPts val="1100"/>
              <a:buFont typeface="Calibri"/>
              <a:buNone/>
            </a:pPr>
            <a:r>
              <a:rPr b="0" i="1" lang="en" sz="1100" u="none" cap="none" strike="noStrike">
                <a:solidFill>
                  <a:srgbClr val="241D32"/>
                </a:solidFill>
                <a:latin typeface="Calibri"/>
                <a:ea typeface="Calibri"/>
                <a:cs typeface="Calibri"/>
                <a:sym typeface="Calibri"/>
              </a:rPr>
              <a:t>I see your point, but I’m not sure that…</a:t>
            </a:r>
            <a:endParaRPr sz="1100"/>
          </a:p>
        </p:txBody>
      </p:sp>
      <p:sp>
        <p:nvSpPr>
          <p:cNvPr id="1179" name="Google Shape;1179;p55"/>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41</a:t>
            </a:r>
            <a:endParaRPr sz="1100"/>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2184F"/>
        </a:solidFill>
      </p:bgPr>
    </p:bg>
    <p:spTree>
      <p:nvGrpSpPr>
        <p:cNvPr id="1183" name="Shape 1183"/>
        <p:cNvGrpSpPr/>
        <p:nvPr/>
      </p:nvGrpSpPr>
      <p:grpSpPr>
        <a:xfrm>
          <a:off x="0" y="0"/>
          <a:ext cx="0" cy="0"/>
          <a:chOff x="0" y="0"/>
          <a:chExt cx="0" cy="0"/>
        </a:xfrm>
      </p:grpSpPr>
      <p:sp>
        <p:nvSpPr>
          <p:cNvPr id="1184" name="Google Shape;1184;p56"/>
          <p:cNvSpPr/>
          <p:nvPr/>
        </p:nvSpPr>
        <p:spPr>
          <a:xfrm>
            <a:off x="-960121" y="3154680"/>
            <a:ext cx="3154682" cy="3154681"/>
          </a:xfrm>
          <a:prstGeom prst="ellipse">
            <a:avLst/>
          </a:prstGeom>
          <a:solidFill>
            <a:srgbClr val="4B2475"/>
          </a:solid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1185" name="Google Shape;1185;p56"/>
          <p:cNvPicPr preferRelativeResize="0"/>
          <p:nvPr/>
        </p:nvPicPr>
        <p:blipFill rotWithShape="1">
          <a:blip r:embed="rId3">
            <a:alphaModFix/>
          </a:blip>
          <a:srcRect b="0" l="0" r="0" t="0"/>
          <a:stretch/>
        </p:blipFill>
        <p:spPr>
          <a:xfrm>
            <a:off x="617220" y="493776"/>
            <a:ext cx="480061" cy="480061"/>
          </a:xfrm>
          <a:prstGeom prst="rect">
            <a:avLst/>
          </a:prstGeom>
          <a:noFill/>
          <a:ln>
            <a:noFill/>
          </a:ln>
        </p:spPr>
      </p:pic>
      <p:sp>
        <p:nvSpPr>
          <p:cNvPr id="1186" name="Google Shape;1186;p56"/>
          <p:cNvSpPr txBox="1"/>
          <p:nvPr/>
        </p:nvSpPr>
        <p:spPr>
          <a:xfrm>
            <a:off x="1268729" y="635364"/>
            <a:ext cx="5486401" cy="14202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1100"/>
              <a:buFont typeface="Calibri"/>
              <a:buNone/>
            </a:pPr>
            <a:r>
              <a:rPr b="1" i="0" lang="en" sz="1100" u="none" cap="none" strike="noStrike">
                <a:solidFill>
                  <a:srgbClr val="FF9A82"/>
                </a:solidFill>
                <a:latin typeface="Calibri"/>
                <a:ea typeface="Calibri"/>
                <a:cs typeface="Calibri"/>
                <a:sym typeface="Calibri"/>
              </a:rPr>
              <a:t>FINAL SPEAKING TASK</a:t>
            </a:r>
            <a:endParaRPr sz="1100"/>
          </a:p>
        </p:txBody>
      </p:sp>
      <p:sp>
        <p:nvSpPr>
          <p:cNvPr id="1187" name="Google Shape;1187;p56"/>
          <p:cNvSpPr/>
          <p:nvPr/>
        </p:nvSpPr>
        <p:spPr>
          <a:xfrm>
            <a:off x="617220" y="1645920"/>
            <a:ext cx="7886701" cy="2468881"/>
          </a:xfrm>
          <a:prstGeom prst="roundRect">
            <a:avLst>
              <a:gd fmla="val 4444" name="adj"/>
            </a:avLst>
          </a:prstGeom>
          <a:solidFill>
            <a:srgbClr val="FFFFFF"/>
          </a:solidFill>
          <a:ln>
            <a:noFill/>
          </a:ln>
          <a:effectLst>
            <a:outerShdw blurRad="177800" rotWithShape="0" dir="5400000" dist="63500">
              <a:srgbClr val="000000">
                <a:alpha val="30196"/>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188" name="Google Shape;1188;p56"/>
          <p:cNvSpPr txBox="1"/>
          <p:nvPr/>
        </p:nvSpPr>
        <p:spPr>
          <a:xfrm>
            <a:off x="925829" y="1885950"/>
            <a:ext cx="7269481" cy="266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32184F"/>
              </a:buClr>
              <a:buSzPts val="1800"/>
              <a:buFont typeface="Cambria"/>
              <a:buNone/>
            </a:pPr>
            <a:r>
              <a:rPr b="1" i="0" lang="en" sz="1800" u="none" cap="none" strike="noStrike">
                <a:solidFill>
                  <a:srgbClr val="32184F"/>
                </a:solidFill>
                <a:latin typeface="Cambria"/>
                <a:ea typeface="Cambria"/>
                <a:cs typeface="Cambria"/>
                <a:sym typeface="Cambria"/>
              </a:rPr>
              <a:t>Choose one AI-proof skill and explain why it may increase in value.</a:t>
            </a:r>
            <a:endParaRPr sz="1100"/>
          </a:p>
        </p:txBody>
      </p:sp>
      <p:sp>
        <p:nvSpPr>
          <p:cNvPr id="1189" name="Google Shape;1189;p56"/>
          <p:cNvSpPr txBox="1"/>
          <p:nvPr/>
        </p:nvSpPr>
        <p:spPr>
          <a:xfrm>
            <a:off x="925829" y="2801927"/>
            <a:ext cx="7269481" cy="156865"/>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6E6479"/>
              </a:buClr>
              <a:buSzPts val="1200"/>
              <a:buFont typeface="Calibri"/>
              <a:buNone/>
            </a:pPr>
            <a:r>
              <a:rPr b="0" i="1" lang="en" sz="1200" u="none" cap="none" strike="noStrike">
                <a:solidFill>
                  <a:srgbClr val="6E6479"/>
                </a:solidFill>
                <a:latin typeface="Calibri"/>
                <a:ea typeface="Calibri"/>
                <a:cs typeface="Calibri"/>
                <a:sym typeface="Calibri"/>
              </a:rPr>
              <a:t>Use at least two phrases from the useful-language box.</a:t>
            </a:r>
            <a:endParaRPr sz="1100"/>
          </a:p>
        </p:txBody>
      </p:sp>
      <p:sp>
        <p:nvSpPr>
          <p:cNvPr id="1190" name="Google Shape;1190;p56"/>
          <p:cNvSpPr txBox="1"/>
          <p:nvPr/>
        </p:nvSpPr>
        <p:spPr>
          <a:xfrm>
            <a:off x="925829" y="3503624"/>
            <a:ext cx="7269481" cy="125072"/>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4B2475"/>
              </a:buClr>
              <a:buSzPts val="1000"/>
              <a:buFont typeface="Calibri"/>
              <a:buNone/>
            </a:pPr>
            <a:r>
              <a:rPr b="0" i="0" lang="en" sz="1000" u="none" cap="none" strike="noStrike">
                <a:solidFill>
                  <a:srgbClr val="4B2475"/>
                </a:solidFill>
                <a:latin typeface="Calibri"/>
                <a:ea typeface="Calibri"/>
                <a:cs typeface="Calibri"/>
                <a:sym typeface="Calibri"/>
              </a:rPr>
              <a:t>Communication  •  Social Skill  •  Leadership &amp; Decision-Making  •  Operations Management  •  AI-Implementation</a:t>
            </a:r>
            <a:endParaRPr sz="1100"/>
          </a:p>
        </p:txBody>
      </p:sp>
      <p:sp>
        <p:nvSpPr>
          <p:cNvPr id="1191" name="Google Shape;1191;p56"/>
          <p:cNvSpPr txBox="1"/>
          <p:nvPr/>
        </p:nvSpPr>
        <p:spPr>
          <a:xfrm>
            <a:off x="617220" y="4784540"/>
            <a:ext cx="5486401"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B79FD1"/>
              </a:buClr>
              <a:buSzPts val="800"/>
              <a:buFont typeface="Calibri"/>
              <a:buNone/>
            </a:pPr>
            <a:r>
              <a:rPr b="1" i="0" lang="en" sz="800" u="none" cap="none" strike="noStrike">
                <a:solidFill>
                  <a:srgbClr val="B79FD1"/>
                </a:solidFill>
                <a:latin typeface="Calibri"/>
                <a:ea typeface="Calibri"/>
                <a:cs typeface="Calibri"/>
                <a:sym typeface="Calibri"/>
              </a:rPr>
              <a:t>LUMINA LANGUAGE SCHOOL</a:t>
            </a:r>
            <a:endParaRPr sz="11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19"/>
          <p:cNvSpPr/>
          <p:nvPr/>
        </p:nvSpPr>
        <p:spPr>
          <a:xfrm>
            <a:off x="274319" y="240030"/>
            <a:ext cx="8593075" cy="754380"/>
          </a:xfrm>
          <a:prstGeom prst="roundRect">
            <a:avLst>
              <a:gd fmla="val 14545"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131" name="Google Shape;131;p19"/>
          <p:cNvPicPr preferRelativeResize="0"/>
          <p:nvPr/>
        </p:nvPicPr>
        <p:blipFill rotWithShape="1">
          <a:blip r:embed="rId3">
            <a:alphaModFix/>
          </a:blip>
          <a:srcRect b="0" l="0" r="0" t="0"/>
          <a:stretch/>
        </p:blipFill>
        <p:spPr>
          <a:xfrm>
            <a:off x="493776" y="404621"/>
            <a:ext cx="425196" cy="425197"/>
          </a:xfrm>
          <a:prstGeom prst="rect">
            <a:avLst/>
          </a:prstGeom>
          <a:noFill/>
          <a:ln>
            <a:noFill/>
          </a:ln>
        </p:spPr>
      </p:pic>
      <p:sp>
        <p:nvSpPr>
          <p:cNvPr id="132" name="Google Shape;132;p19"/>
          <p:cNvSpPr txBox="1"/>
          <p:nvPr/>
        </p:nvSpPr>
        <p:spPr>
          <a:xfrm>
            <a:off x="1062989" y="435196"/>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READING COMPREHENSION</a:t>
            </a:r>
            <a:endParaRPr sz="1100"/>
          </a:p>
        </p:txBody>
      </p:sp>
      <p:sp>
        <p:nvSpPr>
          <p:cNvPr id="133" name="Google Shape;133;p19"/>
          <p:cNvSpPr txBox="1"/>
          <p:nvPr/>
        </p:nvSpPr>
        <p:spPr>
          <a:xfrm>
            <a:off x="1028699" y="541782"/>
            <a:ext cx="7084316" cy="24765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700"/>
              <a:buFont typeface="Cambria"/>
              <a:buNone/>
            </a:pPr>
            <a:r>
              <a:rPr b="1" i="0" lang="en" sz="1700" u="none" cap="none" strike="noStrike">
                <a:solidFill>
                  <a:srgbClr val="FFFFFF"/>
                </a:solidFill>
                <a:latin typeface="Cambria"/>
                <a:ea typeface="Cambria"/>
                <a:cs typeface="Cambria"/>
                <a:sym typeface="Cambria"/>
              </a:rPr>
              <a:t>The Reading Text (continued)</a:t>
            </a:r>
            <a:endParaRPr sz="1100"/>
          </a:p>
        </p:txBody>
      </p:sp>
      <p:sp>
        <p:nvSpPr>
          <p:cNvPr id="134" name="Google Shape;134;p19"/>
          <p:cNvSpPr/>
          <p:nvPr/>
        </p:nvSpPr>
        <p:spPr>
          <a:xfrm>
            <a:off x="274319" y="1200150"/>
            <a:ext cx="8572501" cy="3634741"/>
          </a:xfrm>
          <a:prstGeom prst="roundRect">
            <a:avLst>
              <a:gd fmla="val 2642" name="adj"/>
            </a:avLst>
          </a:prstGeom>
          <a:solidFill>
            <a:srgbClr val="F7F1FB"/>
          </a:solidFill>
          <a:ln cap="flat" cmpd="sng" w="12700">
            <a:solidFill>
              <a:srgbClr val="EADFF2"/>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35" name="Google Shape;135;p19"/>
          <p:cNvSpPr txBox="1"/>
          <p:nvPr/>
        </p:nvSpPr>
        <p:spPr>
          <a:xfrm>
            <a:off x="514349" y="1405890"/>
            <a:ext cx="4011931" cy="1411232"/>
          </a:xfrm>
          <a:prstGeom prst="rect">
            <a:avLst/>
          </a:prstGeom>
          <a:noFill/>
          <a:ln>
            <a:noFill/>
          </a:ln>
        </p:spPr>
        <p:txBody>
          <a:bodyPr anchorCtr="0" anchor="t" bIns="0" lIns="0" spcFirstLastPara="1" rIns="0" wrap="square" tIns="0">
            <a:spAutoFit/>
          </a:bodyPr>
          <a:lstStyle/>
          <a:p>
            <a:pPr indent="0" lvl="0" marL="0" marR="0" rtl="0" algn="l">
              <a:lnSpc>
                <a:spcPct val="112000"/>
              </a:lnSpc>
              <a:spcBef>
                <a:spcPts val="0"/>
              </a:spcBef>
              <a:spcAft>
                <a:spcPts val="0"/>
              </a:spcAft>
              <a:buClr>
                <a:srgbClr val="241D32"/>
              </a:buClr>
              <a:buSzPts val="1000"/>
              <a:buFont typeface="Calibri"/>
              <a:buNone/>
            </a:pPr>
            <a:r>
              <a:rPr b="0" i="0" lang="en" sz="1000" u="none" cap="none" strike="noStrike">
                <a:solidFill>
                  <a:srgbClr val="241D32"/>
                </a:solidFill>
                <a:latin typeface="Calibri"/>
                <a:ea typeface="Calibri"/>
                <a:cs typeface="Calibri"/>
                <a:sym typeface="Calibri"/>
              </a:rPr>
              <a:t>The fourth area is operations management. AI may reduce some administrative work, but organisations still need people responsible for coordinating complex projects, solving interpersonal problems and keeping work on track as teams grow.</a:t>
            </a:r>
            <a:endParaRPr sz="1100"/>
          </a:p>
          <a:p>
            <a:pPr indent="0" lvl="0" marL="0" marR="0" rtl="0" algn="l">
              <a:lnSpc>
                <a:spcPct val="112000"/>
              </a:lnSpc>
              <a:spcBef>
                <a:spcPts val="900"/>
              </a:spcBef>
              <a:spcAft>
                <a:spcPts val="0"/>
              </a:spcAft>
              <a:buClr>
                <a:srgbClr val="241D32"/>
              </a:buClr>
              <a:buSzPts val="1000"/>
              <a:buFont typeface="Calibri"/>
              <a:buNone/>
            </a:pPr>
            <a:r>
              <a:rPr b="0" i="0" lang="en" sz="1000" u="none" cap="none" strike="noStrike">
                <a:solidFill>
                  <a:srgbClr val="241D32"/>
                </a:solidFill>
                <a:latin typeface="Calibri"/>
                <a:ea typeface="Calibri"/>
                <a:cs typeface="Calibri"/>
                <a:sym typeface="Calibri"/>
              </a:rPr>
              <a:t>Finally, Todd recommends developing AI-implementation skills. This means using AI tools to do real work, understanding their strengths and weaknesses, writing clear instructions, checking for errors and knowing when human review is necessary.</a:t>
            </a:r>
            <a:endParaRPr sz="1100"/>
          </a:p>
        </p:txBody>
      </p:sp>
      <p:sp>
        <p:nvSpPr>
          <p:cNvPr id="136" name="Google Shape;136;p19"/>
          <p:cNvSpPr txBox="1"/>
          <p:nvPr/>
        </p:nvSpPr>
        <p:spPr>
          <a:xfrm>
            <a:off x="4629150" y="1405890"/>
            <a:ext cx="4011931" cy="794706"/>
          </a:xfrm>
          <a:prstGeom prst="rect">
            <a:avLst/>
          </a:prstGeom>
          <a:noFill/>
          <a:ln>
            <a:noFill/>
          </a:ln>
        </p:spPr>
        <p:txBody>
          <a:bodyPr anchorCtr="0" anchor="t" bIns="0" lIns="0" spcFirstLastPara="1" rIns="0" wrap="square" tIns="0">
            <a:spAutoFit/>
          </a:bodyPr>
          <a:lstStyle/>
          <a:p>
            <a:pPr indent="0" lvl="0" marL="0" marR="0" rtl="0" algn="l">
              <a:lnSpc>
                <a:spcPct val="112000"/>
              </a:lnSpc>
              <a:spcBef>
                <a:spcPts val="0"/>
              </a:spcBef>
              <a:spcAft>
                <a:spcPts val="0"/>
              </a:spcAft>
              <a:buClr>
                <a:srgbClr val="241D32"/>
              </a:buClr>
              <a:buSzPts val="1000"/>
              <a:buFont typeface="Calibri"/>
              <a:buNone/>
            </a:pPr>
            <a:r>
              <a:rPr b="0" i="0" lang="en" sz="1000" u="none" cap="none" strike="noStrike">
                <a:solidFill>
                  <a:srgbClr val="241D32"/>
                </a:solidFill>
                <a:latin typeface="Calibri"/>
                <a:ea typeface="Calibri"/>
                <a:cs typeface="Calibri"/>
                <a:sym typeface="Calibri"/>
              </a:rPr>
              <a:t>The article does not suggest that technology should be ignored. Instead, it suggests that workers should combine technical awareness with skills that depend on judgement, relationships and responsibility. In an AI-shaped workplace, the most valuable people may be those able to work with technology while still offering the human insight machines cannot fully provide.</a:t>
            </a:r>
            <a:endParaRPr sz="1100"/>
          </a:p>
        </p:txBody>
      </p:sp>
      <p:sp>
        <p:nvSpPr>
          <p:cNvPr id="137" name="Google Shape;137;p19"/>
          <p:cNvSpPr txBox="1"/>
          <p:nvPr/>
        </p:nvSpPr>
        <p:spPr>
          <a:xfrm>
            <a:off x="6809994" y="4729675"/>
            <a:ext cx="1371601" cy="100701"/>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1" lang="en" sz="800" u="none" cap="none" strike="noStrike">
                <a:solidFill>
                  <a:srgbClr val="6E6479"/>
                </a:solidFill>
                <a:latin typeface="Calibri"/>
                <a:ea typeface="Calibri"/>
                <a:cs typeface="Calibri"/>
                <a:sym typeface="Calibri"/>
              </a:rPr>
              <a:t>Part 2 of 2</a:t>
            </a:r>
            <a:endParaRPr sz="1100"/>
          </a:p>
        </p:txBody>
      </p:sp>
      <p:sp>
        <p:nvSpPr>
          <p:cNvPr id="138" name="Google Shape;138;p19"/>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5</a:t>
            </a:r>
            <a:endParaRPr sz="11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0"/>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144" name="Google Shape;144;p20"/>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145" name="Google Shape;145;p20"/>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EXERCISE 1</a:t>
            </a:r>
            <a:endParaRPr sz="1100"/>
          </a:p>
        </p:txBody>
      </p:sp>
      <p:sp>
        <p:nvSpPr>
          <p:cNvPr id="146" name="Google Shape;146;p20"/>
          <p:cNvSpPr txBox="1"/>
          <p:nvPr/>
        </p:nvSpPr>
        <p:spPr>
          <a:xfrm>
            <a:off x="1028699" y="514350"/>
            <a:ext cx="7084316" cy="21907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500"/>
              <a:buFont typeface="Cambria"/>
              <a:buNone/>
            </a:pPr>
            <a:r>
              <a:rPr b="1" i="0" lang="en" sz="1500" u="none" cap="none" strike="noStrike">
                <a:solidFill>
                  <a:srgbClr val="FFFFFF"/>
                </a:solidFill>
                <a:latin typeface="Cambria"/>
                <a:ea typeface="Cambria"/>
                <a:cs typeface="Cambria"/>
                <a:sym typeface="Cambria"/>
              </a:rPr>
              <a:t>Open Comprehension Questions</a:t>
            </a:r>
            <a:endParaRPr sz="1100"/>
          </a:p>
        </p:txBody>
      </p:sp>
      <p:sp>
        <p:nvSpPr>
          <p:cNvPr id="147" name="Google Shape;147;p20"/>
          <p:cNvSpPr txBox="1"/>
          <p:nvPr/>
        </p:nvSpPr>
        <p:spPr>
          <a:xfrm>
            <a:off x="480060" y="1097279"/>
            <a:ext cx="8161020" cy="1176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1.  </a:t>
            </a:r>
            <a:r>
              <a:rPr b="0" i="0" lang="en" sz="900" u="none" cap="none" strike="noStrike">
                <a:solidFill>
                  <a:srgbClr val="241D32"/>
                </a:solidFill>
                <a:latin typeface="Calibri"/>
                <a:ea typeface="Calibri"/>
                <a:cs typeface="Calibri"/>
                <a:sym typeface="Calibri"/>
              </a:rPr>
              <a:t>Why are some skills described as more resistant to automation?</a:t>
            </a:r>
            <a:endParaRPr sz="1100"/>
          </a:p>
        </p:txBody>
      </p:sp>
      <p:sp>
        <p:nvSpPr>
          <p:cNvPr id="148" name="Google Shape;148;p20"/>
          <p:cNvSpPr txBox="1"/>
          <p:nvPr/>
        </p:nvSpPr>
        <p:spPr>
          <a:xfrm>
            <a:off x="480060" y="1426463"/>
            <a:ext cx="8161020" cy="1176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2.  </a:t>
            </a:r>
            <a:r>
              <a:rPr b="0" i="0" lang="en" sz="900" u="none" cap="none" strike="noStrike">
                <a:solidFill>
                  <a:srgbClr val="241D32"/>
                </a:solidFill>
                <a:latin typeface="Calibri"/>
                <a:ea typeface="Calibri"/>
                <a:cs typeface="Calibri"/>
                <a:sym typeface="Calibri"/>
              </a:rPr>
              <a:t>According to the text, why is communication still important when AI can create content quickly?</a:t>
            </a:r>
            <a:endParaRPr sz="1100"/>
          </a:p>
        </p:txBody>
      </p:sp>
      <p:sp>
        <p:nvSpPr>
          <p:cNvPr id="149" name="Google Shape;149;p20"/>
          <p:cNvSpPr txBox="1"/>
          <p:nvPr/>
        </p:nvSpPr>
        <p:spPr>
          <a:xfrm>
            <a:off x="480060" y="1755648"/>
            <a:ext cx="8161020"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3.  </a:t>
            </a:r>
            <a:r>
              <a:rPr b="0" i="0" lang="en" sz="900" u="none" cap="none" strike="noStrike">
                <a:solidFill>
                  <a:srgbClr val="241D32"/>
                </a:solidFill>
                <a:latin typeface="Calibri"/>
                <a:ea typeface="Calibri"/>
                <a:cs typeface="Calibri"/>
                <a:sym typeface="Calibri"/>
              </a:rPr>
              <a:t>Why are social skills likely to remain valuable?</a:t>
            </a:r>
            <a:endParaRPr sz="1100"/>
          </a:p>
        </p:txBody>
      </p:sp>
      <p:sp>
        <p:nvSpPr>
          <p:cNvPr id="150" name="Google Shape;150;p20"/>
          <p:cNvSpPr txBox="1"/>
          <p:nvPr/>
        </p:nvSpPr>
        <p:spPr>
          <a:xfrm>
            <a:off x="480060" y="2084832"/>
            <a:ext cx="8161020"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4.  </a:t>
            </a:r>
            <a:r>
              <a:rPr b="0" i="0" lang="en" sz="900" u="none" cap="none" strike="noStrike">
                <a:solidFill>
                  <a:srgbClr val="241D32"/>
                </a:solidFill>
                <a:latin typeface="Calibri"/>
                <a:ea typeface="Calibri"/>
                <a:cs typeface="Calibri"/>
                <a:sym typeface="Calibri"/>
              </a:rPr>
              <a:t>How does AI make leadership and decision-making more important?</a:t>
            </a:r>
            <a:endParaRPr sz="1100"/>
          </a:p>
        </p:txBody>
      </p:sp>
      <p:sp>
        <p:nvSpPr>
          <p:cNvPr id="151" name="Google Shape;151;p20"/>
          <p:cNvSpPr txBox="1"/>
          <p:nvPr/>
        </p:nvSpPr>
        <p:spPr>
          <a:xfrm>
            <a:off x="480060" y="2414016"/>
            <a:ext cx="8161020"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5.  </a:t>
            </a:r>
            <a:r>
              <a:rPr b="0" i="0" lang="en" sz="900" u="none" cap="none" strike="noStrike">
                <a:solidFill>
                  <a:srgbClr val="241D32"/>
                </a:solidFill>
                <a:latin typeface="Calibri"/>
                <a:ea typeface="Calibri"/>
                <a:cs typeface="Calibri"/>
                <a:sym typeface="Calibri"/>
              </a:rPr>
              <a:t>What does operations management involve?</a:t>
            </a:r>
            <a:endParaRPr sz="1100"/>
          </a:p>
        </p:txBody>
      </p:sp>
      <p:sp>
        <p:nvSpPr>
          <p:cNvPr id="152" name="Google Shape;152;p20"/>
          <p:cNvSpPr txBox="1"/>
          <p:nvPr/>
        </p:nvSpPr>
        <p:spPr>
          <a:xfrm>
            <a:off x="480060" y="2743200"/>
            <a:ext cx="8161020"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6.  </a:t>
            </a:r>
            <a:r>
              <a:rPr b="0" i="0" lang="en" sz="900" u="none" cap="none" strike="noStrike">
                <a:solidFill>
                  <a:srgbClr val="241D32"/>
                </a:solidFill>
                <a:latin typeface="Calibri"/>
                <a:ea typeface="Calibri"/>
                <a:cs typeface="Calibri"/>
                <a:sym typeface="Calibri"/>
              </a:rPr>
              <a:t>What does it mean to develop AI-implementation skills?</a:t>
            </a:r>
            <a:endParaRPr sz="1100"/>
          </a:p>
        </p:txBody>
      </p:sp>
      <p:sp>
        <p:nvSpPr>
          <p:cNvPr id="153" name="Google Shape;153;p20"/>
          <p:cNvSpPr/>
          <p:nvPr/>
        </p:nvSpPr>
        <p:spPr>
          <a:xfrm>
            <a:off x="2993516" y="4560569"/>
            <a:ext cx="3154682" cy="315469"/>
          </a:xfrm>
          <a:prstGeom prst="roundRect">
            <a:avLst>
              <a:gd fmla="val 50000" name="adj"/>
            </a:avLst>
          </a:prstGeom>
          <a:solidFill>
            <a:srgbClr val="F47C6D"/>
          </a:solidFill>
          <a:ln>
            <a:noFill/>
          </a:ln>
          <a:effectLst>
            <a:outerShdw blurRad="76200" rotWithShape="0" dir="5400000" dist="25400">
              <a:srgbClr val="32184F">
                <a:alpha val="25098"/>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54" name="Google Shape;154;p20"/>
          <p:cNvSpPr txBox="1"/>
          <p:nvPr/>
        </p:nvSpPr>
        <p:spPr>
          <a:xfrm>
            <a:off x="2993516" y="4644634"/>
            <a:ext cx="3154682" cy="14734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900"/>
              <a:buFont typeface="Calibri"/>
              <a:buNone/>
            </a:pPr>
            <a:r>
              <a:rPr b="1" i="0" lang="en" sz="900" u="none" cap="none" strike="noStrike">
                <a:solidFill>
                  <a:srgbClr val="FFFFFF"/>
                </a:solidFill>
                <a:latin typeface="Calibri"/>
                <a:ea typeface="Calibri"/>
                <a:cs typeface="Calibri"/>
                <a:sym typeface="Calibri"/>
              </a:rPr>
              <a:t>REVEAL ANSWER 1  ▶</a:t>
            </a:r>
            <a:endParaRPr sz="1100"/>
          </a:p>
        </p:txBody>
      </p:sp>
      <p:sp>
        <p:nvSpPr>
          <p:cNvPr id="155" name="Google Shape;155;p20"/>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6</a:t>
            </a:r>
            <a:endParaRPr sz="11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1"/>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161" name="Google Shape;161;p21"/>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162" name="Google Shape;162;p21"/>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EXERCISE 1</a:t>
            </a:r>
            <a:endParaRPr sz="1100"/>
          </a:p>
        </p:txBody>
      </p:sp>
      <p:sp>
        <p:nvSpPr>
          <p:cNvPr id="163" name="Google Shape;163;p21"/>
          <p:cNvSpPr txBox="1"/>
          <p:nvPr/>
        </p:nvSpPr>
        <p:spPr>
          <a:xfrm>
            <a:off x="1028699" y="514350"/>
            <a:ext cx="7084316" cy="21907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500"/>
              <a:buFont typeface="Cambria"/>
              <a:buNone/>
            </a:pPr>
            <a:r>
              <a:rPr b="1" i="0" lang="en" sz="1500" u="none" cap="none" strike="noStrike">
                <a:solidFill>
                  <a:srgbClr val="FFFFFF"/>
                </a:solidFill>
                <a:latin typeface="Cambria"/>
                <a:ea typeface="Cambria"/>
                <a:cs typeface="Cambria"/>
                <a:sym typeface="Cambria"/>
              </a:rPr>
              <a:t>Open Comprehension Questions — Answer 1 of 6</a:t>
            </a:r>
            <a:endParaRPr sz="1100"/>
          </a:p>
        </p:txBody>
      </p:sp>
      <p:sp>
        <p:nvSpPr>
          <p:cNvPr id="164" name="Google Shape;164;p21"/>
          <p:cNvSpPr txBox="1"/>
          <p:nvPr/>
        </p:nvSpPr>
        <p:spPr>
          <a:xfrm>
            <a:off x="480060" y="1097279"/>
            <a:ext cx="8161020" cy="1176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1.  </a:t>
            </a:r>
            <a:r>
              <a:rPr b="0" i="0" lang="en" sz="900" u="none" cap="none" strike="noStrike">
                <a:solidFill>
                  <a:srgbClr val="241D32"/>
                </a:solidFill>
                <a:latin typeface="Calibri"/>
                <a:ea typeface="Calibri"/>
                <a:cs typeface="Calibri"/>
                <a:sym typeface="Calibri"/>
              </a:rPr>
              <a:t>Why are some skills described as more resistant to automation?</a:t>
            </a:r>
            <a:endParaRPr sz="1100"/>
          </a:p>
        </p:txBody>
      </p:sp>
      <p:sp>
        <p:nvSpPr>
          <p:cNvPr id="165" name="Google Shape;165;p21"/>
          <p:cNvSpPr txBox="1"/>
          <p:nvPr/>
        </p:nvSpPr>
        <p:spPr>
          <a:xfrm>
            <a:off x="685799" y="1385316"/>
            <a:ext cx="7955282" cy="127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07A55"/>
              </a:buClr>
              <a:buSzPts val="800"/>
              <a:buFont typeface="Calibri"/>
              <a:buNone/>
            </a:pPr>
            <a:r>
              <a:rPr b="1" i="1" lang="en" sz="800" u="none" cap="none" strike="noStrike">
                <a:solidFill>
                  <a:srgbClr val="207A55"/>
                </a:solidFill>
                <a:latin typeface="Calibri"/>
                <a:ea typeface="Calibri"/>
                <a:cs typeface="Calibri"/>
                <a:sym typeface="Calibri"/>
              </a:rPr>
              <a:t>✓  </a:t>
            </a:r>
            <a:r>
              <a:rPr b="0" i="1" lang="en" sz="800" u="none" cap="none" strike="noStrike">
                <a:solidFill>
                  <a:srgbClr val="207A55"/>
                </a:solidFill>
                <a:latin typeface="Calibri"/>
                <a:ea typeface="Calibri"/>
                <a:cs typeface="Calibri"/>
                <a:sym typeface="Calibri"/>
              </a:rPr>
              <a:t>They are transferable, human-centred and useful across different types of work.</a:t>
            </a:r>
            <a:endParaRPr sz="1100"/>
          </a:p>
        </p:txBody>
      </p:sp>
      <p:sp>
        <p:nvSpPr>
          <p:cNvPr id="166" name="Google Shape;166;p21"/>
          <p:cNvSpPr txBox="1"/>
          <p:nvPr/>
        </p:nvSpPr>
        <p:spPr>
          <a:xfrm>
            <a:off x="480060" y="1700783"/>
            <a:ext cx="8161020"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2.  </a:t>
            </a:r>
            <a:r>
              <a:rPr b="0" i="0" lang="en" sz="900" u="none" cap="none" strike="noStrike">
                <a:solidFill>
                  <a:srgbClr val="241D32"/>
                </a:solidFill>
                <a:latin typeface="Calibri"/>
                <a:ea typeface="Calibri"/>
                <a:cs typeface="Calibri"/>
                <a:sym typeface="Calibri"/>
              </a:rPr>
              <a:t>According to the text, why is communication still important when AI can create content quickly?</a:t>
            </a:r>
            <a:endParaRPr sz="1100"/>
          </a:p>
        </p:txBody>
      </p:sp>
      <p:sp>
        <p:nvSpPr>
          <p:cNvPr id="167" name="Google Shape;167;p21"/>
          <p:cNvSpPr txBox="1"/>
          <p:nvPr/>
        </p:nvSpPr>
        <p:spPr>
          <a:xfrm>
            <a:off x="480060" y="2029967"/>
            <a:ext cx="8161020"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3.  </a:t>
            </a:r>
            <a:r>
              <a:rPr b="0" i="0" lang="en" sz="900" u="none" cap="none" strike="noStrike">
                <a:solidFill>
                  <a:srgbClr val="241D32"/>
                </a:solidFill>
                <a:latin typeface="Calibri"/>
                <a:ea typeface="Calibri"/>
                <a:cs typeface="Calibri"/>
                <a:sym typeface="Calibri"/>
              </a:rPr>
              <a:t>Why are social skills likely to remain valuable?</a:t>
            </a:r>
            <a:endParaRPr sz="1100"/>
          </a:p>
        </p:txBody>
      </p:sp>
      <p:sp>
        <p:nvSpPr>
          <p:cNvPr id="168" name="Google Shape;168;p21"/>
          <p:cNvSpPr txBox="1"/>
          <p:nvPr/>
        </p:nvSpPr>
        <p:spPr>
          <a:xfrm>
            <a:off x="480060" y="2359151"/>
            <a:ext cx="8161020"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4.  </a:t>
            </a:r>
            <a:r>
              <a:rPr b="0" i="0" lang="en" sz="900" u="none" cap="none" strike="noStrike">
                <a:solidFill>
                  <a:srgbClr val="241D32"/>
                </a:solidFill>
                <a:latin typeface="Calibri"/>
                <a:ea typeface="Calibri"/>
                <a:cs typeface="Calibri"/>
                <a:sym typeface="Calibri"/>
              </a:rPr>
              <a:t>How does AI make leadership and decision-making more important?</a:t>
            </a:r>
            <a:endParaRPr sz="1100"/>
          </a:p>
        </p:txBody>
      </p:sp>
      <p:sp>
        <p:nvSpPr>
          <p:cNvPr id="169" name="Google Shape;169;p21"/>
          <p:cNvSpPr txBox="1"/>
          <p:nvPr/>
        </p:nvSpPr>
        <p:spPr>
          <a:xfrm>
            <a:off x="480060" y="2688335"/>
            <a:ext cx="8161020"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5.  </a:t>
            </a:r>
            <a:r>
              <a:rPr b="0" i="0" lang="en" sz="900" u="none" cap="none" strike="noStrike">
                <a:solidFill>
                  <a:srgbClr val="241D32"/>
                </a:solidFill>
                <a:latin typeface="Calibri"/>
                <a:ea typeface="Calibri"/>
                <a:cs typeface="Calibri"/>
                <a:sym typeface="Calibri"/>
              </a:rPr>
              <a:t>What does operations management involve?</a:t>
            </a:r>
            <a:endParaRPr sz="1100"/>
          </a:p>
        </p:txBody>
      </p:sp>
      <p:sp>
        <p:nvSpPr>
          <p:cNvPr id="170" name="Google Shape;170;p21"/>
          <p:cNvSpPr txBox="1"/>
          <p:nvPr/>
        </p:nvSpPr>
        <p:spPr>
          <a:xfrm>
            <a:off x="480060" y="3017519"/>
            <a:ext cx="8161020"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6.  </a:t>
            </a:r>
            <a:r>
              <a:rPr b="0" i="0" lang="en" sz="900" u="none" cap="none" strike="noStrike">
                <a:solidFill>
                  <a:srgbClr val="241D32"/>
                </a:solidFill>
                <a:latin typeface="Calibri"/>
                <a:ea typeface="Calibri"/>
                <a:cs typeface="Calibri"/>
                <a:sym typeface="Calibri"/>
              </a:rPr>
              <a:t>What does it mean to develop AI-implementation skills?</a:t>
            </a:r>
            <a:endParaRPr sz="1100"/>
          </a:p>
        </p:txBody>
      </p:sp>
      <p:sp>
        <p:nvSpPr>
          <p:cNvPr id="171" name="Google Shape;171;p21"/>
          <p:cNvSpPr/>
          <p:nvPr/>
        </p:nvSpPr>
        <p:spPr>
          <a:xfrm>
            <a:off x="2993516" y="4560569"/>
            <a:ext cx="3154682" cy="315469"/>
          </a:xfrm>
          <a:prstGeom prst="roundRect">
            <a:avLst>
              <a:gd fmla="val 50000" name="adj"/>
            </a:avLst>
          </a:prstGeom>
          <a:solidFill>
            <a:srgbClr val="F47C6D"/>
          </a:solidFill>
          <a:ln>
            <a:noFill/>
          </a:ln>
          <a:effectLst>
            <a:outerShdw blurRad="76200" rotWithShape="0" dir="5400000" dist="25400">
              <a:srgbClr val="32184F">
                <a:alpha val="25098"/>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72" name="Google Shape;172;p21"/>
          <p:cNvSpPr txBox="1"/>
          <p:nvPr/>
        </p:nvSpPr>
        <p:spPr>
          <a:xfrm>
            <a:off x="2993516" y="4644634"/>
            <a:ext cx="3154682" cy="14734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900"/>
              <a:buFont typeface="Calibri"/>
              <a:buNone/>
            </a:pPr>
            <a:r>
              <a:rPr b="1" i="0" lang="en" sz="900" u="none" cap="none" strike="noStrike">
                <a:solidFill>
                  <a:srgbClr val="FFFFFF"/>
                </a:solidFill>
                <a:latin typeface="Calibri"/>
                <a:ea typeface="Calibri"/>
                <a:cs typeface="Calibri"/>
                <a:sym typeface="Calibri"/>
              </a:rPr>
              <a:t>REVEAL ANSWER 2  ▶</a:t>
            </a:r>
            <a:endParaRPr sz="1100"/>
          </a:p>
        </p:txBody>
      </p:sp>
      <p:sp>
        <p:nvSpPr>
          <p:cNvPr id="173" name="Google Shape;173;p21"/>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7</a:t>
            </a:r>
            <a:endParaRPr sz="11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2"/>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179" name="Google Shape;179;p22"/>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180" name="Google Shape;180;p22"/>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EXERCISE 1</a:t>
            </a:r>
            <a:endParaRPr sz="1100"/>
          </a:p>
        </p:txBody>
      </p:sp>
      <p:sp>
        <p:nvSpPr>
          <p:cNvPr id="181" name="Google Shape;181;p22"/>
          <p:cNvSpPr txBox="1"/>
          <p:nvPr/>
        </p:nvSpPr>
        <p:spPr>
          <a:xfrm>
            <a:off x="1028699" y="514350"/>
            <a:ext cx="7084316" cy="21907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500"/>
              <a:buFont typeface="Cambria"/>
              <a:buNone/>
            </a:pPr>
            <a:r>
              <a:rPr b="1" i="0" lang="en" sz="1500" u="none" cap="none" strike="noStrike">
                <a:solidFill>
                  <a:srgbClr val="FFFFFF"/>
                </a:solidFill>
                <a:latin typeface="Cambria"/>
                <a:ea typeface="Cambria"/>
                <a:cs typeface="Cambria"/>
                <a:sym typeface="Cambria"/>
              </a:rPr>
              <a:t>Open Comprehension Questions — Answer 2 of 6</a:t>
            </a:r>
            <a:endParaRPr sz="1100"/>
          </a:p>
        </p:txBody>
      </p:sp>
      <p:sp>
        <p:nvSpPr>
          <p:cNvPr id="182" name="Google Shape;182;p22"/>
          <p:cNvSpPr txBox="1"/>
          <p:nvPr/>
        </p:nvSpPr>
        <p:spPr>
          <a:xfrm>
            <a:off x="480060" y="1097279"/>
            <a:ext cx="8161020" cy="1176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1.  </a:t>
            </a:r>
            <a:r>
              <a:rPr b="0" i="0" lang="en" sz="900" u="none" cap="none" strike="noStrike">
                <a:solidFill>
                  <a:srgbClr val="241D32"/>
                </a:solidFill>
                <a:latin typeface="Calibri"/>
                <a:ea typeface="Calibri"/>
                <a:cs typeface="Calibri"/>
                <a:sym typeface="Calibri"/>
              </a:rPr>
              <a:t>Why are some skills described as more resistant to automation?</a:t>
            </a:r>
            <a:endParaRPr sz="1100"/>
          </a:p>
        </p:txBody>
      </p:sp>
      <p:sp>
        <p:nvSpPr>
          <p:cNvPr id="183" name="Google Shape;183;p22"/>
          <p:cNvSpPr txBox="1"/>
          <p:nvPr/>
        </p:nvSpPr>
        <p:spPr>
          <a:xfrm>
            <a:off x="685799" y="1385316"/>
            <a:ext cx="7955282" cy="127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07A55"/>
              </a:buClr>
              <a:buSzPts val="800"/>
              <a:buFont typeface="Calibri"/>
              <a:buNone/>
            </a:pPr>
            <a:r>
              <a:rPr b="1" i="1" lang="en" sz="800" u="none" cap="none" strike="noStrike">
                <a:solidFill>
                  <a:srgbClr val="207A55"/>
                </a:solidFill>
                <a:latin typeface="Calibri"/>
                <a:ea typeface="Calibri"/>
                <a:cs typeface="Calibri"/>
                <a:sym typeface="Calibri"/>
              </a:rPr>
              <a:t>✓  </a:t>
            </a:r>
            <a:r>
              <a:rPr b="0" i="1" lang="en" sz="800" u="none" cap="none" strike="noStrike">
                <a:solidFill>
                  <a:srgbClr val="207A55"/>
                </a:solidFill>
                <a:latin typeface="Calibri"/>
                <a:ea typeface="Calibri"/>
                <a:cs typeface="Calibri"/>
                <a:sym typeface="Calibri"/>
              </a:rPr>
              <a:t>They are transferable, human-centred and useful across different types of work.</a:t>
            </a:r>
            <a:endParaRPr sz="1100"/>
          </a:p>
        </p:txBody>
      </p:sp>
      <p:sp>
        <p:nvSpPr>
          <p:cNvPr id="184" name="Google Shape;184;p22"/>
          <p:cNvSpPr txBox="1"/>
          <p:nvPr/>
        </p:nvSpPr>
        <p:spPr>
          <a:xfrm>
            <a:off x="480060" y="1700783"/>
            <a:ext cx="8161020"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2.  </a:t>
            </a:r>
            <a:r>
              <a:rPr b="0" i="0" lang="en" sz="900" u="none" cap="none" strike="noStrike">
                <a:solidFill>
                  <a:srgbClr val="241D32"/>
                </a:solidFill>
                <a:latin typeface="Calibri"/>
                <a:ea typeface="Calibri"/>
                <a:cs typeface="Calibri"/>
                <a:sym typeface="Calibri"/>
              </a:rPr>
              <a:t>According to the text, why is communication still important when AI can create content quickly?</a:t>
            </a:r>
            <a:endParaRPr sz="1100"/>
          </a:p>
        </p:txBody>
      </p:sp>
      <p:sp>
        <p:nvSpPr>
          <p:cNvPr id="185" name="Google Shape;185;p22"/>
          <p:cNvSpPr txBox="1"/>
          <p:nvPr/>
        </p:nvSpPr>
        <p:spPr>
          <a:xfrm>
            <a:off x="685799" y="1988820"/>
            <a:ext cx="7955282" cy="12791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07A55"/>
              </a:buClr>
              <a:buSzPts val="800"/>
              <a:buFont typeface="Calibri"/>
              <a:buNone/>
            </a:pPr>
            <a:r>
              <a:rPr b="1" i="1" lang="en" sz="800" u="none" cap="none" strike="noStrike">
                <a:solidFill>
                  <a:srgbClr val="207A55"/>
                </a:solidFill>
                <a:latin typeface="Calibri"/>
                <a:ea typeface="Calibri"/>
                <a:cs typeface="Calibri"/>
                <a:sym typeface="Calibri"/>
              </a:rPr>
              <a:t>✓  </a:t>
            </a:r>
            <a:r>
              <a:rPr b="0" i="1" lang="en" sz="800" u="none" cap="none" strike="noStrike">
                <a:solidFill>
                  <a:srgbClr val="207A55"/>
                </a:solidFill>
                <a:latin typeface="Calibri"/>
                <a:ea typeface="Calibri"/>
                <a:cs typeface="Calibri"/>
                <a:sym typeface="Calibri"/>
              </a:rPr>
              <a:t>People still need to decide what should be created, how it should be framed and whether it is good enough.</a:t>
            </a:r>
            <a:endParaRPr sz="1100"/>
          </a:p>
        </p:txBody>
      </p:sp>
      <p:sp>
        <p:nvSpPr>
          <p:cNvPr id="186" name="Google Shape;186;p22"/>
          <p:cNvSpPr txBox="1"/>
          <p:nvPr/>
        </p:nvSpPr>
        <p:spPr>
          <a:xfrm>
            <a:off x="480060" y="2304287"/>
            <a:ext cx="8161020"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3.  </a:t>
            </a:r>
            <a:r>
              <a:rPr b="0" i="0" lang="en" sz="900" u="none" cap="none" strike="noStrike">
                <a:solidFill>
                  <a:srgbClr val="241D32"/>
                </a:solidFill>
                <a:latin typeface="Calibri"/>
                <a:ea typeface="Calibri"/>
                <a:cs typeface="Calibri"/>
                <a:sym typeface="Calibri"/>
              </a:rPr>
              <a:t>Why are social skills likely to remain valuable?</a:t>
            </a:r>
            <a:endParaRPr sz="1100"/>
          </a:p>
        </p:txBody>
      </p:sp>
      <p:sp>
        <p:nvSpPr>
          <p:cNvPr id="187" name="Google Shape;187;p22"/>
          <p:cNvSpPr txBox="1"/>
          <p:nvPr/>
        </p:nvSpPr>
        <p:spPr>
          <a:xfrm>
            <a:off x="480060" y="2633472"/>
            <a:ext cx="8161020"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4.  </a:t>
            </a:r>
            <a:r>
              <a:rPr b="0" i="0" lang="en" sz="900" u="none" cap="none" strike="noStrike">
                <a:solidFill>
                  <a:srgbClr val="241D32"/>
                </a:solidFill>
                <a:latin typeface="Calibri"/>
                <a:ea typeface="Calibri"/>
                <a:cs typeface="Calibri"/>
                <a:sym typeface="Calibri"/>
              </a:rPr>
              <a:t>How does AI make leadership and decision-making more important?</a:t>
            </a:r>
            <a:endParaRPr sz="1100"/>
          </a:p>
        </p:txBody>
      </p:sp>
      <p:sp>
        <p:nvSpPr>
          <p:cNvPr id="188" name="Google Shape;188;p22"/>
          <p:cNvSpPr txBox="1"/>
          <p:nvPr/>
        </p:nvSpPr>
        <p:spPr>
          <a:xfrm>
            <a:off x="480060" y="2962656"/>
            <a:ext cx="8161020"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5.  </a:t>
            </a:r>
            <a:r>
              <a:rPr b="0" i="0" lang="en" sz="900" u="none" cap="none" strike="noStrike">
                <a:solidFill>
                  <a:srgbClr val="241D32"/>
                </a:solidFill>
                <a:latin typeface="Calibri"/>
                <a:ea typeface="Calibri"/>
                <a:cs typeface="Calibri"/>
                <a:sym typeface="Calibri"/>
              </a:rPr>
              <a:t>What does operations management involve?</a:t>
            </a:r>
            <a:endParaRPr sz="1100"/>
          </a:p>
        </p:txBody>
      </p:sp>
      <p:sp>
        <p:nvSpPr>
          <p:cNvPr id="189" name="Google Shape;189;p22"/>
          <p:cNvSpPr txBox="1"/>
          <p:nvPr/>
        </p:nvSpPr>
        <p:spPr>
          <a:xfrm>
            <a:off x="480060" y="3291840"/>
            <a:ext cx="8161020"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6.  </a:t>
            </a:r>
            <a:r>
              <a:rPr b="0" i="0" lang="en" sz="900" u="none" cap="none" strike="noStrike">
                <a:solidFill>
                  <a:srgbClr val="241D32"/>
                </a:solidFill>
                <a:latin typeface="Calibri"/>
                <a:ea typeface="Calibri"/>
                <a:cs typeface="Calibri"/>
                <a:sym typeface="Calibri"/>
              </a:rPr>
              <a:t>What does it mean to develop AI-implementation skills?</a:t>
            </a:r>
            <a:endParaRPr sz="1100"/>
          </a:p>
        </p:txBody>
      </p:sp>
      <p:sp>
        <p:nvSpPr>
          <p:cNvPr id="190" name="Google Shape;190;p22"/>
          <p:cNvSpPr/>
          <p:nvPr/>
        </p:nvSpPr>
        <p:spPr>
          <a:xfrm>
            <a:off x="2993516" y="4560569"/>
            <a:ext cx="3154682" cy="315469"/>
          </a:xfrm>
          <a:prstGeom prst="roundRect">
            <a:avLst>
              <a:gd fmla="val 50000" name="adj"/>
            </a:avLst>
          </a:prstGeom>
          <a:solidFill>
            <a:srgbClr val="F47C6D"/>
          </a:solidFill>
          <a:ln>
            <a:noFill/>
          </a:ln>
          <a:effectLst>
            <a:outerShdw blurRad="76200" rotWithShape="0" dir="5400000" dist="25400">
              <a:srgbClr val="32184F">
                <a:alpha val="25098"/>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191" name="Google Shape;191;p22"/>
          <p:cNvSpPr txBox="1"/>
          <p:nvPr/>
        </p:nvSpPr>
        <p:spPr>
          <a:xfrm>
            <a:off x="2993516" y="4644634"/>
            <a:ext cx="3154682" cy="14734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900"/>
              <a:buFont typeface="Calibri"/>
              <a:buNone/>
            </a:pPr>
            <a:r>
              <a:rPr b="1" i="0" lang="en" sz="900" u="none" cap="none" strike="noStrike">
                <a:solidFill>
                  <a:srgbClr val="FFFFFF"/>
                </a:solidFill>
                <a:latin typeface="Calibri"/>
                <a:ea typeface="Calibri"/>
                <a:cs typeface="Calibri"/>
                <a:sym typeface="Calibri"/>
              </a:rPr>
              <a:t>REVEAL ANSWER 3  ▶</a:t>
            </a:r>
            <a:endParaRPr sz="1100"/>
          </a:p>
        </p:txBody>
      </p:sp>
      <p:sp>
        <p:nvSpPr>
          <p:cNvPr id="192" name="Google Shape;192;p22"/>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8</a:t>
            </a:r>
            <a:endParaRPr sz="11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23"/>
          <p:cNvSpPr/>
          <p:nvPr/>
        </p:nvSpPr>
        <p:spPr>
          <a:xfrm>
            <a:off x="274319" y="240030"/>
            <a:ext cx="8593075" cy="685801"/>
          </a:xfrm>
          <a:prstGeom prst="roundRect">
            <a:avLst>
              <a:gd fmla="val 16000" name="adj"/>
            </a:avLst>
          </a:prstGeom>
          <a:solidFill>
            <a:srgbClr val="32184F"/>
          </a:solidFill>
          <a:ln>
            <a:noFill/>
          </a:ln>
          <a:effectLst>
            <a:outerShdw blurRad="152400" rotWithShape="0" dir="5400000" dist="50800">
              <a:srgbClr val="32184F">
                <a:alpha val="34902"/>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pic>
        <p:nvPicPr>
          <p:cNvPr descr="Image 0" id="198" name="Google Shape;198;p23"/>
          <p:cNvPicPr preferRelativeResize="0"/>
          <p:nvPr/>
        </p:nvPicPr>
        <p:blipFill rotWithShape="1">
          <a:blip r:embed="rId3">
            <a:alphaModFix/>
          </a:blip>
          <a:srcRect b="0" l="0" r="0" t="0"/>
          <a:stretch/>
        </p:blipFill>
        <p:spPr>
          <a:xfrm>
            <a:off x="493776" y="370332"/>
            <a:ext cx="425196" cy="425197"/>
          </a:xfrm>
          <a:prstGeom prst="rect">
            <a:avLst/>
          </a:prstGeom>
          <a:noFill/>
          <a:ln>
            <a:noFill/>
          </a:ln>
        </p:spPr>
      </p:pic>
      <p:sp>
        <p:nvSpPr>
          <p:cNvPr id="199" name="Google Shape;199;p23"/>
          <p:cNvSpPr txBox="1"/>
          <p:nvPr/>
        </p:nvSpPr>
        <p:spPr>
          <a:xfrm>
            <a:off x="1062989" y="422852"/>
            <a:ext cx="7084316" cy="100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9A82"/>
              </a:buClr>
              <a:buSzPts val="800"/>
              <a:buFont typeface="Calibri"/>
              <a:buNone/>
            </a:pPr>
            <a:r>
              <a:rPr b="1" i="0" lang="en" sz="800" u="none" cap="none" strike="noStrike">
                <a:solidFill>
                  <a:srgbClr val="FF9A82"/>
                </a:solidFill>
                <a:latin typeface="Calibri"/>
                <a:ea typeface="Calibri"/>
                <a:cs typeface="Calibri"/>
                <a:sym typeface="Calibri"/>
              </a:rPr>
              <a:t>EXERCISE 1</a:t>
            </a:r>
            <a:endParaRPr sz="1100"/>
          </a:p>
        </p:txBody>
      </p:sp>
      <p:sp>
        <p:nvSpPr>
          <p:cNvPr id="200" name="Google Shape;200;p23"/>
          <p:cNvSpPr txBox="1"/>
          <p:nvPr/>
        </p:nvSpPr>
        <p:spPr>
          <a:xfrm>
            <a:off x="1028699" y="514350"/>
            <a:ext cx="7084316" cy="21907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500"/>
              <a:buFont typeface="Cambria"/>
              <a:buNone/>
            </a:pPr>
            <a:r>
              <a:rPr b="1" i="0" lang="en" sz="1500" u="none" cap="none" strike="noStrike">
                <a:solidFill>
                  <a:srgbClr val="FFFFFF"/>
                </a:solidFill>
                <a:latin typeface="Cambria"/>
                <a:ea typeface="Cambria"/>
                <a:cs typeface="Cambria"/>
                <a:sym typeface="Cambria"/>
              </a:rPr>
              <a:t>Open Comprehension Questions — Answer 3 of 6</a:t>
            </a:r>
            <a:endParaRPr sz="1100"/>
          </a:p>
        </p:txBody>
      </p:sp>
      <p:sp>
        <p:nvSpPr>
          <p:cNvPr id="201" name="Google Shape;201;p23"/>
          <p:cNvSpPr txBox="1"/>
          <p:nvPr/>
        </p:nvSpPr>
        <p:spPr>
          <a:xfrm>
            <a:off x="480060" y="1097279"/>
            <a:ext cx="8161020" cy="1176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1.  </a:t>
            </a:r>
            <a:r>
              <a:rPr b="0" i="0" lang="en" sz="900" u="none" cap="none" strike="noStrike">
                <a:solidFill>
                  <a:srgbClr val="241D32"/>
                </a:solidFill>
                <a:latin typeface="Calibri"/>
                <a:ea typeface="Calibri"/>
                <a:cs typeface="Calibri"/>
                <a:sym typeface="Calibri"/>
              </a:rPr>
              <a:t>Why are some skills described as more resistant to automation?</a:t>
            </a:r>
            <a:endParaRPr sz="1100"/>
          </a:p>
        </p:txBody>
      </p:sp>
      <p:sp>
        <p:nvSpPr>
          <p:cNvPr id="202" name="Google Shape;202;p23"/>
          <p:cNvSpPr txBox="1"/>
          <p:nvPr/>
        </p:nvSpPr>
        <p:spPr>
          <a:xfrm>
            <a:off x="685799" y="1385316"/>
            <a:ext cx="7955282" cy="12791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07A55"/>
              </a:buClr>
              <a:buSzPts val="800"/>
              <a:buFont typeface="Calibri"/>
              <a:buNone/>
            </a:pPr>
            <a:r>
              <a:rPr b="1" i="1" lang="en" sz="800" u="none" cap="none" strike="noStrike">
                <a:solidFill>
                  <a:srgbClr val="207A55"/>
                </a:solidFill>
                <a:latin typeface="Calibri"/>
                <a:ea typeface="Calibri"/>
                <a:cs typeface="Calibri"/>
                <a:sym typeface="Calibri"/>
              </a:rPr>
              <a:t>✓  </a:t>
            </a:r>
            <a:r>
              <a:rPr b="0" i="1" lang="en" sz="800" u="none" cap="none" strike="noStrike">
                <a:solidFill>
                  <a:srgbClr val="207A55"/>
                </a:solidFill>
                <a:latin typeface="Calibri"/>
                <a:ea typeface="Calibri"/>
                <a:cs typeface="Calibri"/>
                <a:sym typeface="Calibri"/>
              </a:rPr>
              <a:t>They are transferable, human-centred and useful across different types of work.</a:t>
            </a:r>
            <a:endParaRPr sz="1100"/>
          </a:p>
        </p:txBody>
      </p:sp>
      <p:sp>
        <p:nvSpPr>
          <p:cNvPr id="203" name="Google Shape;203;p23"/>
          <p:cNvSpPr txBox="1"/>
          <p:nvPr/>
        </p:nvSpPr>
        <p:spPr>
          <a:xfrm>
            <a:off x="480060" y="1700783"/>
            <a:ext cx="8161020"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2.  </a:t>
            </a:r>
            <a:r>
              <a:rPr b="0" i="0" lang="en" sz="900" u="none" cap="none" strike="noStrike">
                <a:solidFill>
                  <a:srgbClr val="241D32"/>
                </a:solidFill>
                <a:latin typeface="Calibri"/>
                <a:ea typeface="Calibri"/>
                <a:cs typeface="Calibri"/>
                <a:sym typeface="Calibri"/>
              </a:rPr>
              <a:t>According to the text, why is communication still important when AI can create content quickly?</a:t>
            </a:r>
            <a:endParaRPr sz="1100"/>
          </a:p>
        </p:txBody>
      </p:sp>
      <p:sp>
        <p:nvSpPr>
          <p:cNvPr id="204" name="Google Shape;204;p23"/>
          <p:cNvSpPr txBox="1"/>
          <p:nvPr/>
        </p:nvSpPr>
        <p:spPr>
          <a:xfrm>
            <a:off x="685799" y="1988820"/>
            <a:ext cx="7955282" cy="12791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07A55"/>
              </a:buClr>
              <a:buSzPts val="800"/>
              <a:buFont typeface="Calibri"/>
              <a:buNone/>
            </a:pPr>
            <a:r>
              <a:rPr b="1" i="1" lang="en" sz="800" u="none" cap="none" strike="noStrike">
                <a:solidFill>
                  <a:srgbClr val="207A55"/>
                </a:solidFill>
                <a:latin typeface="Calibri"/>
                <a:ea typeface="Calibri"/>
                <a:cs typeface="Calibri"/>
                <a:sym typeface="Calibri"/>
              </a:rPr>
              <a:t>✓  </a:t>
            </a:r>
            <a:r>
              <a:rPr b="0" i="1" lang="en" sz="800" u="none" cap="none" strike="noStrike">
                <a:solidFill>
                  <a:srgbClr val="207A55"/>
                </a:solidFill>
                <a:latin typeface="Calibri"/>
                <a:ea typeface="Calibri"/>
                <a:cs typeface="Calibri"/>
                <a:sym typeface="Calibri"/>
              </a:rPr>
              <a:t>People still need to decide what should be created, how it should be framed and whether it is good enough.</a:t>
            </a:r>
            <a:endParaRPr sz="1100"/>
          </a:p>
        </p:txBody>
      </p:sp>
      <p:sp>
        <p:nvSpPr>
          <p:cNvPr id="205" name="Google Shape;205;p23"/>
          <p:cNvSpPr txBox="1"/>
          <p:nvPr/>
        </p:nvSpPr>
        <p:spPr>
          <a:xfrm>
            <a:off x="480060" y="2304287"/>
            <a:ext cx="8161020"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3.  </a:t>
            </a:r>
            <a:r>
              <a:rPr b="0" i="0" lang="en" sz="900" u="none" cap="none" strike="noStrike">
                <a:solidFill>
                  <a:srgbClr val="241D32"/>
                </a:solidFill>
                <a:latin typeface="Calibri"/>
                <a:ea typeface="Calibri"/>
                <a:cs typeface="Calibri"/>
                <a:sym typeface="Calibri"/>
              </a:rPr>
              <a:t>Why are social skills likely to remain valuable?</a:t>
            </a:r>
            <a:endParaRPr sz="1100"/>
          </a:p>
        </p:txBody>
      </p:sp>
      <p:sp>
        <p:nvSpPr>
          <p:cNvPr id="206" name="Google Shape;206;p23"/>
          <p:cNvSpPr txBox="1"/>
          <p:nvPr/>
        </p:nvSpPr>
        <p:spPr>
          <a:xfrm>
            <a:off x="685799" y="2592324"/>
            <a:ext cx="7955282" cy="12791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07A55"/>
              </a:buClr>
              <a:buSzPts val="800"/>
              <a:buFont typeface="Calibri"/>
              <a:buNone/>
            </a:pPr>
            <a:r>
              <a:rPr b="1" i="1" lang="en" sz="800" u="none" cap="none" strike="noStrike">
                <a:solidFill>
                  <a:srgbClr val="207A55"/>
                </a:solidFill>
                <a:latin typeface="Calibri"/>
                <a:ea typeface="Calibri"/>
                <a:cs typeface="Calibri"/>
                <a:sym typeface="Calibri"/>
              </a:rPr>
              <a:t>✓  </a:t>
            </a:r>
            <a:r>
              <a:rPr b="0" i="1" lang="en" sz="800" u="none" cap="none" strike="noStrike">
                <a:solidFill>
                  <a:srgbClr val="207A55"/>
                </a:solidFill>
                <a:latin typeface="Calibri"/>
                <a:ea typeface="Calibri"/>
                <a:cs typeface="Calibri"/>
                <a:sym typeface="Calibri"/>
              </a:rPr>
              <a:t>Social skills matter because workplaces depend on trust, cooperation, rapport and conflict resolution.</a:t>
            </a:r>
            <a:endParaRPr sz="1100"/>
          </a:p>
        </p:txBody>
      </p:sp>
      <p:sp>
        <p:nvSpPr>
          <p:cNvPr id="207" name="Google Shape;207;p23"/>
          <p:cNvSpPr txBox="1"/>
          <p:nvPr/>
        </p:nvSpPr>
        <p:spPr>
          <a:xfrm>
            <a:off x="480060" y="2907791"/>
            <a:ext cx="8161020"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4.  </a:t>
            </a:r>
            <a:r>
              <a:rPr b="0" i="0" lang="en" sz="900" u="none" cap="none" strike="noStrike">
                <a:solidFill>
                  <a:srgbClr val="241D32"/>
                </a:solidFill>
                <a:latin typeface="Calibri"/>
                <a:ea typeface="Calibri"/>
                <a:cs typeface="Calibri"/>
                <a:sym typeface="Calibri"/>
              </a:rPr>
              <a:t>How does AI make leadership and decision-making more important?</a:t>
            </a:r>
            <a:endParaRPr sz="1100"/>
          </a:p>
        </p:txBody>
      </p:sp>
      <p:sp>
        <p:nvSpPr>
          <p:cNvPr id="208" name="Google Shape;208;p23"/>
          <p:cNvSpPr txBox="1"/>
          <p:nvPr/>
        </p:nvSpPr>
        <p:spPr>
          <a:xfrm>
            <a:off x="480060" y="3236975"/>
            <a:ext cx="8161020" cy="1176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5.  </a:t>
            </a:r>
            <a:r>
              <a:rPr b="0" i="0" lang="en" sz="900" u="none" cap="none" strike="noStrike">
                <a:solidFill>
                  <a:srgbClr val="241D32"/>
                </a:solidFill>
                <a:latin typeface="Calibri"/>
                <a:ea typeface="Calibri"/>
                <a:cs typeface="Calibri"/>
                <a:sym typeface="Calibri"/>
              </a:rPr>
              <a:t>What does operations management involve?</a:t>
            </a:r>
            <a:endParaRPr sz="1100"/>
          </a:p>
        </p:txBody>
      </p:sp>
      <p:sp>
        <p:nvSpPr>
          <p:cNvPr id="209" name="Google Shape;209;p23"/>
          <p:cNvSpPr txBox="1"/>
          <p:nvPr/>
        </p:nvSpPr>
        <p:spPr>
          <a:xfrm>
            <a:off x="480060" y="3566159"/>
            <a:ext cx="8161020" cy="1176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47C6D"/>
              </a:buClr>
              <a:buSzPts val="900"/>
              <a:buFont typeface="Calibri"/>
              <a:buNone/>
            </a:pPr>
            <a:r>
              <a:rPr b="1" i="0" lang="en" sz="900" u="none" cap="none" strike="noStrike">
                <a:solidFill>
                  <a:srgbClr val="F47C6D"/>
                </a:solidFill>
                <a:latin typeface="Calibri"/>
                <a:ea typeface="Calibri"/>
                <a:cs typeface="Calibri"/>
                <a:sym typeface="Calibri"/>
              </a:rPr>
              <a:t>6.  </a:t>
            </a:r>
            <a:r>
              <a:rPr b="0" i="0" lang="en" sz="900" u="none" cap="none" strike="noStrike">
                <a:solidFill>
                  <a:srgbClr val="241D32"/>
                </a:solidFill>
                <a:latin typeface="Calibri"/>
                <a:ea typeface="Calibri"/>
                <a:cs typeface="Calibri"/>
                <a:sym typeface="Calibri"/>
              </a:rPr>
              <a:t>What does it mean to develop AI-implementation skills?</a:t>
            </a:r>
            <a:endParaRPr sz="1100"/>
          </a:p>
        </p:txBody>
      </p:sp>
      <p:sp>
        <p:nvSpPr>
          <p:cNvPr id="210" name="Google Shape;210;p23"/>
          <p:cNvSpPr/>
          <p:nvPr/>
        </p:nvSpPr>
        <p:spPr>
          <a:xfrm>
            <a:off x="2993516" y="4560569"/>
            <a:ext cx="3154682" cy="315469"/>
          </a:xfrm>
          <a:prstGeom prst="roundRect">
            <a:avLst>
              <a:gd fmla="val 50000" name="adj"/>
            </a:avLst>
          </a:prstGeom>
          <a:solidFill>
            <a:srgbClr val="F47C6D"/>
          </a:solidFill>
          <a:ln>
            <a:noFill/>
          </a:ln>
          <a:effectLst>
            <a:outerShdw blurRad="76200" rotWithShape="0" dir="5400000" dist="25400">
              <a:srgbClr val="32184F">
                <a:alpha val="25098"/>
              </a:srgbClr>
            </a:outerShdw>
          </a:effectLst>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b="0" i="0" sz="1400" u="none" cap="none" strike="noStrike">
              <a:solidFill>
                <a:srgbClr val="000000"/>
              </a:solidFill>
              <a:latin typeface="Calibri"/>
              <a:ea typeface="Calibri"/>
              <a:cs typeface="Calibri"/>
              <a:sym typeface="Calibri"/>
            </a:endParaRPr>
          </a:p>
        </p:txBody>
      </p:sp>
      <p:sp>
        <p:nvSpPr>
          <p:cNvPr id="211" name="Google Shape;211;p23"/>
          <p:cNvSpPr txBox="1"/>
          <p:nvPr/>
        </p:nvSpPr>
        <p:spPr>
          <a:xfrm>
            <a:off x="2993516" y="4644634"/>
            <a:ext cx="3154682" cy="14734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900"/>
              <a:buFont typeface="Calibri"/>
              <a:buNone/>
            </a:pPr>
            <a:r>
              <a:rPr b="1" i="0" lang="en" sz="900" u="none" cap="none" strike="noStrike">
                <a:solidFill>
                  <a:srgbClr val="FFFFFF"/>
                </a:solidFill>
                <a:latin typeface="Calibri"/>
                <a:ea typeface="Calibri"/>
                <a:cs typeface="Calibri"/>
                <a:sym typeface="Calibri"/>
              </a:rPr>
              <a:t>REVEAL ANSWER 4  ▶</a:t>
            </a:r>
            <a:endParaRPr sz="1100"/>
          </a:p>
        </p:txBody>
      </p:sp>
      <p:sp>
        <p:nvSpPr>
          <p:cNvPr id="212" name="Google Shape;212;p23"/>
          <p:cNvSpPr txBox="1"/>
          <p:nvPr/>
        </p:nvSpPr>
        <p:spPr>
          <a:xfrm>
            <a:off x="8558783" y="4906932"/>
            <a:ext cx="342901" cy="102804"/>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6E6479"/>
              </a:buClr>
              <a:buSzPts val="800"/>
              <a:buFont typeface="Calibri"/>
              <a:buNone/>
            </a:pPr>
            <a:r>
              <a:rPr b="0" i="0" lang="en" sz="800" u="none" cap="none" strike="noStrike">
                <a:solidFill>
                  <a:srgbClr val="6E6479"/>
                </a:solidFill>
                <a:latin typeface="Calibri"/>
                <a:ea typeface="Calibri"/>
                <a:cs typeface="Calibri"/>
                <a:sym typeface="Calibri"/>
              </a:rPr>
              <a:t>9</a:t>
            </a:r>
            <a:endParaRPr sz="1100"/>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