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F174DE6-F865-479E-8618-0085E7059F36}">
  <a:tblStyle styleId="{EF174DE6-F865-479E-8618-0085E7059F3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3f55c607281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g3f55c607281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5" name="Google Shape;695;g3f55c607281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www.youtube.com/watch?v=5htPYp96-4U" TargetMode="External"/><Relationship Id="rId5"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hyperlink" Target="http://www.youtube.com/watch?v=5htPYp96-4U" TargetMode="External"/><Relationship Id="rId5"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sp>
        <p:nvSpPr>
          <p:cNvPr id="16" name="Google Shape;16;p3"/>
          <p:cNvSpPr/>
          <p:nvPr/>
        </p:nvSpPr>
        <p:spPr>
          <a:xfrm>
            <a:off x="10241280" y="-1463040"/>
            <a:ext cx="4206240" cy="4206240"/>
          </a:xfrm>
          <a:prstGeom prst="ellipse">
            <a:avLst/>
          </a:prstGeom>
          <a:solidFill>
            <a:srgbClr val="0A6B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10607040" y="5577840"/>
            <a:ext cx="2926080" cy="292608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2715179" y="1518450"/>
            <a:ext cx="55575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400" u="none" cap="none" strike="noStrike">
                <a:solidFill>
                  <a:srgbClr val="137A55"/>
                </a:solidFill>
                <a:latin typeface="Calibri"/>
                <a:ea typeface="Calibri"/>
                <a:cs typeface="Calibri"/>
                <a:sym typeface="Calibri"/>
              </a:rPr>
              <a:t>PASSIVE INCOME  •  SMALL BUSINESS  •  B2/C1</a:t>
            </a:r>
            <a:endParaRPr b="1" i="0" sz="1400" u="none" cap="none" strike="noStrike">
              <a:solidFill>
                <a:srgbClr val="137A55"/>
              </a:solidFill>
              <a:latin typeface="Calibri"/>
              <a:ea typeface="Calibri"/>
              <a:cs typeface="Calibri"/>
              <a:sym typeface="Calibri"/>
            </a:endParaRPr>
          </a:p>
        </p:txBody>
      </p:sp>
      <p:sp>
        <p:nvSpPr>
          <p:cNvPr id="19" name="Google Shape;19;p3"/>
          <p:cNvSpPr/>
          <p:nvPr/>
        </p:nvSpPr>
        <p:spPr>
          <a:xfrm>
            <a:off x="594340" y="2805275"/>
            <a:ext cx="105156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i="0" lang="en-US" sz="4400" u="none" cap="none" strike="noStrike">
                <a:solidFill>
                  <a:srgbClr val="137A55"/>
                </a:solidFill>
                <a:latin typeface="Cambria"/>
                <a:ea typeface="Cambria"/>
                <a:cs typeface="Cambria"/>
                <a:sym typeface="Cambria"/>
              </a:rPr>
              <a:t>Vending Machine Business</a:t>
            </a:r>
            <a:endParaRPr b="0" i="0" sz="4400" u="none" cap="none" strike="noStrike">
              <a:solidFill>
                <a:srgbClr val="137A55"/>
              </a:solidFill>
              <a:latin typeface="Calibri"/>
              <a:ea typeface="Calibri"/>
              <a:cs typeface="Calibri"/>
              <a:sym typeface="Calibri"/>
            </a:endParaRPr>
          </a:p>
        </p:txBody>
      </p:sp>
      <p:sp>
        <p:nvSpPr>
          <p:cNvPr id="20" name="Google Shape;20;p3"/>
          <p:cNvSpPr/>
          <p:nvPr/>
        </p:nvSpPr>
        <p:spPr>
          <a:xfrm>
            <a:off x="640060" y="3628235"/>
            <a:ext cx="10515600" cy="640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3000"/>
              <a:buFont typeface="Cambria"/>
              <a:buNone/>
            </a:pPr>
            <a:r>
              <a:rPr b="1" i="0" lang="en-US" sz="3000" u="none" cap="none" strike="noStrike">
                <a:solidFill>
                  <a:srgbClr val="E46F5B"/>
                </a:solidFill>
                <a:latin typeface="Cambria"/>
                <a:ea typeface="Cambria"/>
                <a:cs typeface="Cambria"/>
                <a:sym typeface="Cambria"/>
              </a:rPr>
              <a:t>B2/C1 Lesson</a:t>
            </a:r>
            <a:endParaRPr b="0" i="0" sz="3000" u="none" cap="none" strike="noStrike">
              <a:solidFill>
                <a:schemeClr val="dk1"/>
              </a:solidFill>
              <a:latin typeface="Calibri"/>
              <a:ea typeface="Calibri"/>
              <a:cs typeface="Calibri"/>
              <a:sym typeface="Calibri"/>
            </a:endParaRPr>
          </a:p>
        </p:txBody>
      </p:sp>
      <p:sp>
        <p:nvSpPr>
          <p:cNvPr id="21" name="Google Shape;21;p3"/>
          <p:cNvSpPr/>
          <p:nvPr/>
        </p:nvSpPr>
        <p:spPr>
          <a:xfrm>
            <a:off x="594360" y="5577850"/>
            <a:ext cx="9875400" cy="548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Calibri"/>
              <a:buNone/>
            </a:pPr>
            <a:r>
              <a:rPr b="1" i="0" lang="en-US" sz="1500" u="none" cap="none" strike="noStrike">
                <a:solidFill>
                  <a:srgbClr val="137A55"/>
                </a:solidFill>
                <a:latin typeface="Calibri"/>
                <a:ea typeface="Calibri"/>
                <a:cs typeface="Calibri"/>
                <a:sym typeface="Calibri"/>
              </a:rPr>
              <a:t>A B2/C1 video lesson based on the tapescript: passive income, investment, locations, consumers, commissions and small-business systems.</a:t>
            </a:r>
            <a:endParaRPr b="1" i="0" sz="1500" u="none" cap="none" strike="noStrike">
              <a:solidFill>
                <a:srgbClr val="137A55"/>
              </a:solidFill>
              <a:latin typeface="Calibri"/>
              <a:ea typeface="Calibri"/>
              <a:cs typeface="Calibri"/>
              <a:sym typeface="Calibri"/>
            </a:endParaRPr>
          </a:p>
        </p:txBody>
      </p:sp>
      <p:pic>
        <p:nvPicPr>
          <p:cNvPr id="22" name="Google Shape;22;p3" title="aster_language_academy_no_green_border.png"/>
          <p:cNvPicPr preferRelativeResize="0"/>
          <p:nvPr/>
        </p:nvPicPr>
        <p:blipFill>
          <a:blip r:embed="rId3">
            <a:alphaModFix/>
          </a:blip>
          <a:stretch>
            <a:fillRect/>
          </a:stretch>
        </p:blipFill>
        <p:spPr>
          <a:xfrm>
            <a:off x="256000" y="232400"/>
            <a:ext cx="2248937" cy="251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194" name="Shape 194"/>
        <p:cNvGrpSpPr/>
        <p:nvPr/>
      </p:nvGrpSpPr>
      <p:grpSpPr>
        <a:xfrm>
          <a:off x="0" y="0"/>
          <a:ext cx="0" cy="0"/>
          <a:chOff x="0" y="0"/>
          <a:chExt cx="0" cy="0"/>
        </a:xfrm>
      </p:grpSpPr>
      <p:sp>
        <p:nvSpPr>
          <p:cNvPr id="195" name="Google Shape;195;p12"/>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196" name="Google Shape;196;p12"/>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197" name="Google Shape;197;p12"/>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PART 1</a:t>
            </a:r>
            <a:endParaRPr b="0" i="0" sz="1300" u="none" cap="none" strike="noStrike">
              <a:solidFill>
                <a:schemeClr val="dk1"/>
              </a:solidFill>
              <a:latin typeface="Calibri"/>
              <a:ea typeface="Calibri"/>
              <a:cs typeface="Calibri"/>
              <a:sym typeface="Calibri"/>
            </a:endParaRPr>
          </a:p>
        </p:txBody>
      </p:sp>
      <p:sp>
        <p:nvSpPr>
          <p:cNvPr id="198" name="Google Shape;198;p12"/>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Sentences</a:t>
            </a:r>
            <a:endParaRPr b="0" i="0" sz="2500" u="none" cap="none" strike="noStrike">
              <a:solidFill>
                <a:schemeClr val="dk1"/>
              </a:solidFill>
              <a:latin typeface="Calibri"/>
              <a:ea typeface="Calibri"/>
              <a:cs typeface="Calibri"/>
              <a:sym typeface="Calibri"/>
            </a:endParaRPr>
          </a:p>
        </p:txBody>
      </p:sp>
      <p:sp>
        <p:nvSpPr>
          <p:cNvPr id="199" name="Google Shape;199;p12"/>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9</a:t>
            </a:r>
            <a:endParaRPr b="0" i="0" sz="1200" u="none" cap="none" strike="noStrike">
              <a:solidFill>
                <a:schemeClr val="dk1"/>
              </a:solidFill>
              <a:latin typeface="Calibri"/>
              <a:ea typeface="Calibri"/>
              <a:cs typeface="Calibri"/>
              <a:sym typeface="Calibri"/>
            </a:endParaRPr>
          </a:p>
        </p:txBody>
      </p:sp>
      <p:sp>
        <p:nvSpPr>
          <p:cNvPr id="200" name="Google Shape;200;p12"/>
          <p:cNvSpPr/>
          <p:nvPr/>
        </p:nvSpPr>
        <p:spPr>
          <a:xfrm>
            <a:off x="502920" y="1691640"/>
            <a:ext cx="102412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2"/>
          <p:cNvSpPr/>
          <p:nvPr/>
        </p:nvSpPr>
        <p:spPr>
          <a:xfrm>
            <a:off x="502920" y="1691640"/>
            <a:ext cx="102412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business</a:t>
            </a:r>
            <a:endParaRPr b="0" i="0" sz="1300" u="none" cap="none" strike="noStrike">
              <a:solidFill>
                <a:schemeClr val="dk1"/>
              </a:solidFill>
              <a:latin typeface="Calibri"/>
              <a:ea typeface="Calibri"/>
              <a:cs typeface="Calibri"/>
              <a:sym typeface="Calibri"/>
            </a:endParaRPr>
          </a:p>
        </p:txBody>
      </p:sp>
      <p:sp>
        <p:nvSpPr>
          <p:cNvPr id="202" name="Google Shape;202;p12"/>
          <p:cNvSpPr/>
          <p:nvPr/>
        </p:nvSpPr>
        <p:spPr>
          <a:xfrm>
            <a:off x="1655064" y="1691640"/>
            <a:ext cx="84124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2"/>
          <p:cNvSpPr/>
          <p:nvPr/>
        </p:nvSpPr>
        <p:spPr>
          <a:xfrm>
            <a:off x="1655064" y="1691640"/>
            <a:ext cx="84124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enough</a:t>
            </a:r>
            <a:endParaRPr b="0" i="0" sz="1300" u="none" cap="none" strike="noStrike">
              <a:solidFill>
                <a:schemeClr val="dk1"/>
              </a:solidFill>
              <a:latin typeface="Calibri"/>
              <a:ea typeface="Calibri"/>
              <a:cs typeface="Calibri"/>
              <a:sym typeface="Calibri"/>
            </a:endParaRPr>
          </a:p>
        </p:txBody>
      </p:sp>
      <p:sp>
        <p:nvSpPr>
          <p:cNvPr id="204" name="Google Shape;204;p12"/>
          <p:cNvSpPr/>
          <p:nvPr/>
        </p:nvSpPr>
        <p:spPr>
          <a:xfrm>
            <a:off x="2624328" y="1691640"/>
            <a:ext cx="138988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2"/>
          <p:cNvSpPr/>
          <p:nvPr/>
        </p:nvSpPr>
        <p:spPr>
          <a:xfrm>
            <a:off x="2624328" y="1691640"/>
            <a:ext cx="138988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microgravity</a:t>
            </a:r>
            <a:endParaRPr b="0" i="0" sz="1300" u="none" cap="none" strike="noStrike">
              <a:solidFill>
                <a:schemeClr val="dk1"/>
              </a:solidFill>
              <a:latin typeface="Calibri"/>
              <a:ea typeface="Calibri"/>
              <a:cs typeface="Calibri"/>
              <a:sym typeface="Calibri"/>
            </a:endParaRPr>
          </a:p>
        </p:txBody>
      </p:sp>
      <p:sp>
        <p:nvSpPr>
          <p:cNvPr id="206" name="Google Shape;206;p12"/>
          <p:cNvSpPr/>
          <p:nvPr/>
        </p:nvSpPr>
        <p:spPr>
          <a:xfrm>
            <a:off x="4142232" y="1691640"/>
            <a:ext cx="102412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2"/>
          <p:cNvSpPr/>
          <p:nvPr/>
        </p:nvSpPr>
        <p:spPr>
          <a:xfrm>
            <a:off x="4142232" y="1691640"/>
            <a:ext cx="102412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building</a:t>
            </a:r>
            <a:endParaRPr b="0" i="0" sz="1300" u="none" cap="none" strike="noStrike">
              <a:solidFill>
                <a:schemeClr val="dk1"/>
              </a:solidFill>
              <a:latin typeface="Calibri"/>
              <a:ea typeface="Calibri"/>
              <a:cs typeface="Calibri"/>
              <a:sym typeface="Calibri"/>
            </a:endParaRPr>
          </a:p>
        </p:txBody>
      </p:sp>
      <p:sp>
        <p:nvSpPr>
          <p:cNvPr id="208" name="Google Shape;208;p12"/>
          <p:cNvSpPr/>
          <p:nvPr/>
        </p:nvSpPr>
        <p:spPr>
          <a:xfrm>
            <a:off x="5294376" y="1691640"/>
            <a:ext cx="84124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2"/>
          <p:cNvSpPr/>
          <p:nvPr/>
        </p:nvSpPr>
        <p:spPr>
          <a:xfrm>
            <a:off x="5294376" y="1691640"/>
            <a:ext cx="84124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stocks</a:t>
            </a:r>
            <a:endParaRPr b="0" i="0" sz="1300" u="none" cap="none" strike="noStrike">
              <a:solidFill>
                <a:schemeClr val="dk1"/>
              </a:solidFill>
              <a:latin typeface="Calibri"/>
              <a:ea typeface="Calibri"/>
              <a:cs typeface="Calibri"/>
              <a:sym typeface="Calibri"/>
            </a:endParaRPr>
          </a:p>
        </p:txBody>
      </p:sp>
      <p:sp>
        <p:nvSpPr>
          <p:cNvPr id="210" name="Google Shape;210;p12"/>
          <p:cNvSpPr/>
          <p:nvPr/>
        </p:nvSpPr>
        <p:spPr>
          <a:xfrm>
            <a:off x="502920" y="234086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He wanted a business that was passive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while he was still working.</a:t>
            </a:r>
            <a:endParaRPr b="0" i="0" sz="1400" u="none" cap="none" strike="noStrike">
              <a:solidFill>
                <a:schemeClr val="dk1"/>
              </a:solidFill>
              <a:latin typeface="Calibri"/>
              <a:ea typeface="Calibri"/>
              <a:cs typeface="Calibri"/>
              <a:sym typeface="Calibri"/>
            </a:endParaRPr>
          </a:p>
        </p:txBody>
      </p:sp>
      <p:sp>
        <p:nvSpPr>
          <p:cNvPr id="211" name="Google Shape;211;p12"/>
          <p:cNvSpPr/>
          <p:nvPr/>
        </p:nvSpPr>
        <p:spPr>
          <a:xfrm>
            <a:off x="502920" y="287121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He looked into real estate and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212" name="Google Shape;212;p12"/>
          <p:cNvSpPr/>
          <p:nvPr/>
        </p:nvSpPr>
        <p:spPr>
          <a:xfrm>
            <a:off x="502920" y="340156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The first machine did not fit in the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213" name="Google Shape;213;p12"/>
          <p:cNvSpPr/>
          <p:nvPr/>
        </p:nvSpPr>
        <p:spPr>
          <a:xfrm>
            <a:off x="502920" y="393192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He later took another whack at the vending machine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218" name="Shape 218"/>
        <p:cNvGrpSpPr/>
        <p:nvPr/>
      </p:nvGrpSpPr>
      <p:grpSpPr>
        <a:xfrm>
          <a:off x="0" y="0"/>
          <a:ext cx="0" cy="0"/>
          <a:chOff x="0" y="0"/>
          <a:chExt cx="0" cy="0"/>
        </a:xfrm>
      </p:grpSpPr>
      <p:sp>
        <p:nvSpPr>
          <p:cNvPr id="219" name="Google Shape;219;p13"/>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220" name="Google Shape;220;p13"/>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221" name="Google Shape;221;p13"/>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PART 1</a:t>
            </a:r>
            <a:endParaRPr b="0" i="0" sz="1300" u="none" cap="none" strike="noStrike">
              <a:solidFill>
                <a:schemeClr val="dk1"/>
              </a:solidFill>
              <a:latin typeface="Calibri"/>
              <a:ea typeface="Calibri"/>
              <a:cs typeface="Calibri"/>
              <a:sym typeface="Calibri"/>
            </a:endParaRPr>
          </a:p>
        </p:txBody>
      </p:sp>
      <p:sp>
        <p:nvSpPr>
          <p:cNvPr id="222" name="Google Shape;222;p13"/>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Sentences — Answers</a:t>
            </a:r>
            <a:endParaRPr b="0" i="0" sz="2500" u="none" cap="none" strike="noStrike">
              <a:solidFill>
                <a:schemeClr val="dk1"/>
              </a:solidFill>
              <a:latin typeface="Calibri"/>
              <a:ea typeface="Calibri"/>
              <a:cs typeface="Calibri"/>
              <a:sym typeface="Calibri"/>
            </a:endParaRPr>
          </a:p>
        </p:txBody>
      </p:sp>
      <p:sp>
        <p:nvSpPr>
          <p:cNvPr id="223" name="Google Shape;223;p13"/>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10</a:t>
            </a:r>
            <a:endParaRPr b="0" i="0" sz="1200" u="none" cap="none" strike="noStrike">
              <a:solidFill>
                <a:schemeClr val="dk1"/>
              </a:solidFill>
              <a:latin typeface="Calibri"/>
              <a:ea typeface="Calibri"/>
              <a:cs typeface="Calibri"/>
              <a:sym typeface="Calibri"/>
            </a:endParaRPr>
          </a:p>
        </p:txBody>
      </p:sp>
      <p:sp>
        <p:nvSpPr>
          <p:cNvPr id="224" name="Google Shape;224;p13"/>
          <p:cNvSpPr/>
          <p:nvPr/>
        </p:nvSpPr>
        <p:spPr>
          <a:xfrm>
            <a:off x="502920" y="182880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He wanted a business that was passive </a:t>
            </a:r>
            <a:r>
              <a:rPr b="1" i="0" lang="en-US" sz="1400" u="sng" cap="none" strike="noStrike">
                <a:solidFill>
                  <a:srgbClr val="137A55"/>
                </a:solidFill>
                <a:latin typeface="Calibri"/>
                <a:ea typeface="Calibri"/>
                <a:cs typeface="Calibri"/>
                <a:sym typeface="Calibri"/>
              </a:rPr>
              <a:t>enough</a:t>
            </a:r>
            <a:r>
              <a:rPr b="0" i="0" lang="en-US" sz="1400" u="none" cap="none" strike="noStrike">
                <a:solidFill>
                  <a:srgbClr val="102B2D"/>
                </a:solidFill>
                <a:latin typeface="Calibri"/>
                <a:ea typeface="Calibri"/>
                <a:cs typeface="Calibri"/>
                <a:sym typeface="Calibri"/>
              </a:rPr>
              <a:t> while he was still working.</a:t>
            </a:r>
            <a:endParaRPr b="0" i="0" sz="1400" u="none" cap="none" strike="noStrike">
              <a:solidFill>
                <a:schemeClr val="dk1"/>
              </a:solidFill>
              <a:latin typeface="Calibri"/>
              <a:ea typeface="Calibri"/>
              <a:cs typeface="Calibri"/>
              <a:sym typeface="Calibri"/>
            </a:endParaRPr>
          </a:p>
        </p:txBody>
      </p:sp>
      <p:sp>
        <p:nvSpPr>
          <p:cNvPr id="225" name="Google Shape;225;p13"/>
          <p:cNvSpPr/>
          <p:nvPr/>
        </p:nvSpPr>
        <p:spPr>
          <a:xfrm>
            <a:off x="502920" y="239572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He looked into real estate and </a:t>
            </a:r>
            <a:r>
              <a:rPr b="1" i="0" lang="en-US" sz="1400" u="sng" cap="none" strike="noStrike">
                <a:solidFill>
                  <a:srgbClr val="137A55"/>
                </a:solidFill>
                <a:latin typeface="Calibri"/>
                <a:ea typeface="Calibri"/>
                <a:cs typeface="Calibri"/>
                <a:sym typeface="Calibri"/>
              </a:rPr>
              <a:t>stocks</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226" name="Google Shape;226;p13"/>
          <p:cNvSpPr/>
          <p:nvPr/>
        </p:nvSpPr>
        <p:spPr>
          <a:xfrm>
            <a:off x="502920" y="296265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The first machine did not fit in the </a:t>
            </a:r>
            <a:r>
              <a:rPr b="1" i="0" lang="en-US" sz="1400" u="sng" cap="none" strike="noStrike">
                <a:solidFill>
                  <a:srgbClr val="137A55"/>
                </a:solidFill>
                <a:latin typeface="Calibri"/>
                <a:ea typeface="Calibri"/>
                <a:cs typeface="Calibri"/>
                <a:sym typeface="Calibri"/>
              </a:rPr>
              <a:t>building</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227" name="Google Shape;227;p13"/>
          <p:cNvSpPr/>
          <p:nvPr/>
        </p:nvSpPr>
        <p:spPr>
          <a:xfrm>
            <a:off x="502920" y="352958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He later took another whack at the vending machine </a:t>
            </a:r>
            <a:r>
              <a:rPr b="1" i="0" lang="en-US" sz="1400" u="sng" cap="none" strike="noStrike">
                <a:solidFill>
                  <a:srgbClr val="137A55"/>
                </a:solidFill>
                <a:latin typeface="Calibri"/>
                <a:ea typeface="Calibri"/>
                <a:cs typeface="Calibri"/>
                <a:sym typeface="Calibri"/>
              </a:rPr>
              <a:t>business</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232" name="Shape 232"/>
        <p:cNvGrpSpPr/>
        <p:nvPr/>
      </p:nvGrpSpPr>
      <p:grpSpPr>
        <a:xfrm>
          <a:off x="0" y="0"/>
          <a:ext cx="0" cy="0"/>
          <a:chOff x="0" y="0"/>
          <a:chExt cx="0" cy="0"/>
        </a:xfrm>
      </p:grpSpPr>
      <p:sp>
        <p:nvSpPr>
          <p:cNvPr id="233" name="Google Shape;233;p14"/>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234" name="Google Shape;234;p14"/>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235" name="Google Shape;235;p14"/>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PREP — PART 2</a:t>
            </a:r>
            <a:endParaRPr b="0" i="0" sz="1300" u="none" cap="none" strike="noStrike">
              <a:solidFill>
                <a:schemeClr val="dk1"/>
              </a:solidFill>
              <a:latin typeface="Calibri"/>
              <a:ea typeface="Calibri"/>
              <a:cs typeface="Calibri"/>
              <a:sym typeface="Calibri"/>
            </a:endParaRPr>
          </a:p>
        </p:txBody>
      </p:sp>
      <p:sp>
        <p:nvSpPr>
          <p:cNvPr id="236" name="Google Shape;236;p14"/>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Vocabulary Matching</a:t>
            </a:r>
            <a:endParaRPr b="0" i="0" sz="2500" u="none" cap="none" strike="noStrike">
              <a:solidFill>
                <a:schemeClr val="dk1"/>
              </a:solidFill>
              <a:latin typeface="Calibri"/>
              <a:ea typeface="Calibri"/>
              <a:cs typeface="Calibri"/>
              <a:sym typeface="Calibri"/>
            </a:endParaRPr>
          </a:p>
        </p:txBody>
      </p:sp>
      <p:sp>
        <p:nvSpPr>
          <p:cNvPr id="237" name="Google Shape;237;p14"/>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11</a:t>
            </a:r>
            <a:endParaRPr b="0" i="0" sz="1200" u="none" cap="none" strike="noStrike">
              <a:solidFill>
                <a:schemeClr val="dk1"/>
              </a:solidFill>
              <a:latin typeface="Calibri"/>
              <a:ea typeface="Calibri"/>
              <a:cs typeface="Calibri"/>
              <a:sym typeface="Calibri"/>
            </a:endParaRPr>
          </a:p>
        </p:txBody>
      </p:sp>
      <p:sp>
        <p:nvSpPr>
          <p:cNvPr id="238" name="Google Shape;238;p14"/>
          <p:cNvSpPr/>
          <p:nvPr/>
        </p:nvSpPr>
        <p:spPr>
          <a:xfrm>
            <a:off x="502920" y="1417320"/>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C6F73"/>
              </a:buClr>
              <a:buSzPts val="1250"/>
              <a:buFont typeface="Calibri"/>
              <a:buNone/>
            </a:pPr>
            <a:r>
              <a:rPr b="0" i="1" lang="en-US" sz="1250" u="none" cap="none" strike="noStrike">
                <a:solidFill>
                  <a:srgbClr val="5C6F73"/>
                </a:solidFill>
                <a:latin typeface="Calibri"/>
                <a:ea typeface="Calibri"/>
                <a:cs typeface="Calibri"/>
                <a:sym typeface="Calibri"/>
              </a:rPr>
              <a:t>Match each sentence starter with the correct ending.</a:t>
            </a:r>
            <a:endParaRPr b="0" i="0" sz="1250" u="none" cap="none" strike="noStrike">
              <a:solidFill>
                <a:schemeClr val="dk1"/>
              </a:solidFill>
              <a:latin typeface="Calibri"/>
              <a:ea typeface="Calibri"/>
              <a:cs typeface="Calibri"/>
              <a:sym typeface="Calibri"/>
            </a:endParaRPr>
          </a:p>
        </p:txBody>
      </p:sp>
      <p:sp>
        <p:nvSpPr>
          <p:cNvPr id="239" name="Google Shape;239;p14"/>
          <p:cNvSpPr/>
          <p:nvPr/>
        </p:nvSpPr>
        <p:spPr>
          <a:xfrm>
            <a:off x="502920" y="1783080"/>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4"/>
          <p:cNvSpPr/>
          <p:nvPr/>
        </p:nvSpPr>
        <p:spPr>
          <a:xfrm>
            <a:off x="667512" y="1783080"/>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1.  </a:t>
            </a:r>
            <a:r>
              <a:rPr b="0" i="0" lang="en-US" sz="1250" u="none" cap="none" strike="noStrike">
                <a:solidFill>
                  <a:srgbClr val="102B2D"/>
                </a:solidFill>
                <a:latin typeface="Calibri"/>
                <a:ea typeface="Calibri"/>
                <a:cs typeface="Calibri"/>
                <a:sym typeface="Calibri"/>
              </a:rPr>
              <a:t>If someone talks about location is key,...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241" name="Google Shape;241;p14"/>
          <p:cNvSpPr/>
          <p:nvPr/>
        </p:nvSpPr>
        <p:spPr>
          <a:xfrm>
            <a:off x="502920" y="2441448"/>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4"/>
          <p:cNvSpPr/>
          <p:nvPr/>
        </p:nvSpPr>
        <p:spPr>
          <a:xfrm>
            <a:off x="667512" y="2441448"/>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2.  </a:t>
            </a:r>
            <a:r>
              <a:rPr b="0" i="0" lang="en-US" sz="1250" u="none" cap="none" strike="noStrike">
                <a:solidFill>
                  <a:srgbClr val="102B2D"/>
                </a:solidFill>
                <a:latin typeface="Calibri"/>
                <a:ea typeface="Calibri"/>
                <a:cs typeface="Calibri"/>
                <a:sym typeface="Calibri"/>
              </a:rPr>
              <a:t>If someone talks about foot traffic,...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243" name="Google Shape;243;p14"/>
          <p:cNvSpPr/>
          <p:nvPr/>
        </p:nvSpPr>
        <p:spPr>
          <a:xfrm>
            <a:off x="502920" y="3099816"/>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4"/>
          <p:cNvSpPr/>
          <p:nvPr/>
        </p:nvSpPr>
        <p:spPr>
          <a:xfrm>
            <a:off x="667512" y="3099816"/>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3.  </a:t>
            </a:r>
            <a:r>
              <a:rPr b="0" i="0" lang="en-US" sz="1250" u="none" cap="none" strike="noStrike">
                <a:solidFill>
                  <a:srgbClr val="102B2D"/>
                </a:solidFill>
                <a:latin typeface="Calibri"/>
                <a:ea typeface="Calibri"/>
                <a:cs typeface="Calibri"/>
                <a:sym typeface="Calibri"/>
              </a:rPr>
              <a:t>If you streamline something,...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245" name="Google Shape;245;p14"/>
          <p:cNvSpPr/>
          <p:nvPr/>
        </p:nvSpPr>
        <p:spPr>
          <a:xfrm>
            <a:off x="502920" y="3758184"/>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4"/>
          <p:cNvSpPr/>
          <p:nvPr/>
        </p:nvSpPr>
        <p:spPr>
          <a:xfrm>
            <a:off x="667512" y="3758184"/>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4.  </a:t>
            </a:r>
            <a:r>
              <a:rPr b="0" i="0" lang="en-US" sz="1250" u="none" cap="none" strike="noStrike">
                <a:solidFill>
                  <a:srgbClr val="102B2D"/>
                </a:solidFill>
                <a:latin typeface="Calibri"/>
                <a:ea typeface="Calibri"/>
                <a:cs typeface="Calibri"/>
                <a:sym typeface="Calibri"/>
              </a:rPr>
              <a:t>If location is key,...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247" name="Google Shape;247;p14"/>
          <p:cNvSpPr/>
          <p:nvPr/>
        </p:nvSpPr>
        <p:spPr>
          <a:xfrm>
            <a:off x="502920" y="4416552"/>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4"/>
          <p:cNvSpPr/>
          <p:nvPr/>
        </p:nvSpPr>
        <p:spPr>
          <a:xfrm>
            <a:off x="667512" y="4416552"/>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5.  </a:t>
            </a:r>
            <a:r>
              <a:rPr b="0" i="0" lang="en-US" sz="1250" u="none" cap="none" strike="noStrike">
                <a:solidFill>
                  <a:srgbClr val="102B2D"/>
                </a:solidFill>
                <a:latin typeface="Calibri"/>
                <a:ea typeface="Calibri"/>
                <a:cs typeface="Calibri"/>
                <a:sym typeface="Calibri"/>
              </a:rPr>
              <a:t>If a business streamlines a process,...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249" name="Google Shape;249;p14"/>
          <p:cNvSpPr/>
          <p:nvPr/>
        </p:nvSpPr>
        <p:spPr>
          <a:xfrm>
            <a:off x="7452360" y="1783080"/>
            <a:ext cx="4114800" cy="457200"/>
          </a:xfrm>
          <a:prstGeom prst="roundRect">
            <a:avLst>
              <a:gd fmla="val 24000" name="adj"/>
            </a:avLst>
          </a:prstGeom>
          <a:solidFill>
            <a:srgbClr val="F5FBF8"/>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4"/>
          <p:cNvSpPr/>
          <p:nvPr/>
        </p:nvSpPr>
        <p:spPr>
          <a:xfrm>
            <a:off x="7589520" y="1783080"/>
            <a:ext cx="38404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150"/>
              <a:buFont typeface="Calibri"/>
              <a:buNone/>
            </a:pPr>
            <a:r>
              <a:rPr b="1" i="0" lang="en-US" sz="1150" u="none" cap="none" strike="noStrike">
                <a:solidFill>
                  <a:srgbClr val="004B45"/>
                </a:solidFill>
                <a:latin typeface="Calibri"/>
                <a:ea typeface="Calibri"/>
                <a:cs typeface="Calibri"/>
                <a:sym typeface="Calibri"/>
              </a:rPr>
              <a:t>SENTENCE ENDINGS</a:t>
            </a:r>
            <a:endParaRPr b="0" i="0" sz="1150" u="none" cap="none" strike="noStrike">
              <a:solidFill>
                <a:schemeClr val="dk1"/>
              </a:solidFill>
              <a:latin typeface="Calibri"/>
              <a:ea typeface="Calibri"/>
              <a:cs typeface="Calibri"/>
              <a:sym typeface="Calibri"/>
            </a:endParaRPr>
          </a:p>
        </p:txBody>
      </p:sp>
      <p:sp>
        <p:nvSpPr>
          <p:cNvPr id="251" name="Google Shape;251;p14"/>
          <p:cNvSpPr/>
          <p:nvPr/>
        </p:nvSpPr>
        <p:spPr>
          <a:xfrm>
            <a:off x="7452360" y="2350008"/>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4"/>
          <p:cNvSpPr/>
          <p:nvPr/>
        </p:nvSpPr>
        <p:spPr>
          <a:xfrm>
            <a:off x="7616952" y="2350008"/>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the number of people passing through an area</a:t>
            </a:r>
            <a:endParaRPr b="0" i="0" sz="1200" u="none" cap="none" strike="noStrike">
              <a:solidFill>
                <a:schemeClr val="dk1"/>
              </a:solidFill>
              <a:latin typeface="Calibri"/>
              <a:ea typeface="Calibri"/>
              <a:cs typeface="Calibri"/>
              <a:sym typeface="Calibri"/>
            </a:endParaRPr>
          </a:p>
        </p:txBody>
      </p:sp>
      <p:sp>
        <p:nvSpPr>
          <p:cNvPr id="253" name="Google Shape;253;p14"/>
          <p:cNvSpPr/>
          <p:nvPr/>
        </p:nvSpPr>
        <p:spPr>
          <a:xfrm>
            <a:off x="7452360" y="3145536"/>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4"/>
          <p:cNvSpPr/>
          <p:nvPr/>
        </p:nvSpPr>
        <p:spPr>
          <a:xfrm>
            <a:off x="7616952" y="3145536"/>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it makes the process simpler and more efficient.</a:t>
            </a:r>
            <a:endParaRPr b="0" i="0" sz="1200" u="none" cap="none" strike="noStrike">
              <a:solidFill>
                <a:schemeClr val="dk1"/>
              </a:solidFill>
              <a:latin typeface="Calibri"/>
              <a:ea typeface="Calibri"/>
              <a:cs typeface="Calibri"/>
              <a:sym typeface="Calibri"/>
            </a:endParaRPr>
          </a:p>
        </p:txBody>
      </p:sp>
      <p:sp>
        <p:nvSpPr>
          <p:cNvPr id="255" name="Google Shape;255;p14"/>
          <p:cNvSpPr/>
          <p:nvPr/>
        </p:nvSpPr>
        <p:spPr>
          <a:xfrm>
            <a:off x="7452360" y="3941064"/>
            <a:ext cx="4114800" cy="475488"/>
          </a:xfrm>
          <a:prstGeom prst="roundRect">
            <a:avLst>
              <a:gd fmla="val 15385"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4"/>
          <p:cNvSpPr/>
          <p:nvPr/>
        </p:nvSpPr>
        <p:spPr>
          <a:xfrm>
            <a:off x="7616952" y="3941064"/>
            <a:ext cx="3803904" cy="47548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the place strongly affects success</a:t>
            </a:r>
            <a:endParaRPr b="0" i="0" sz="1200" u="none" cap="none" strike="noStrike">
              <a:solidFill>
                <a:schemeClr val="dk1"/>
              </a:solidFill>
              <a:latin typeface="Calibri"/>
              <a:ea typeface="Calibri"/>
              <a:cs typeface="Calibri"/>
              <a:sym typeface="Calibri"/>
            </a:endParaRPr>
          </a:p>
        </p:txBody>
      </p:sp>
      <p:sp>
        <p:nvSpPr>
          <p:cNvPr id="257" name="Google Shape;257;p14"/>
          <p:cNvSpPr/>
          <p:nvPr/>
        </p:nvSpPr>
        <p:spPr>
          <a:xfrm>
            <a:off x="7452360" y="4535424"/>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4"/>
          <p:cNvSpPr/>
          <p:nvPr/>
        </p:nvSpPr>
        <p:spPr>
          <a:xfrm>
            <a:off x="7616952" y="4535424"/>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the place strongly affects success.</a:t>
            </a:r>
            <a:endParaRPr b="0" i="0" sz="1200" u="none" cap="none" strike="noStrike">
              <a:solidFill>
                <a:schemeClr val="dk1"/>
              </a:solidFill>
              <a:latin typeface="Calibri"/>
              <a:ea typeface="Calibri"/>
              <a:cs typeface="Calibri"/>
              <a:sym typeface="Calibri"/>
            </a:endParaRPr>
          </a:p>
        </p:txBody>
      </p:sp>
      <p:sp>
        <p:nvSpPr>
          <p:cNvPr id="259" name="Google Shape;259;p14"/>
          <p:cNvSpPr/>
          <p:nvPr/>
        </p:nvSpPr>
        <p:spPr>
          <a:xfrm>
            <a:off x="7452360" y="5330952"/>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4"/>
          <p:cNvSpPr/>
          <p:nvPr/>
        </p:nvSpPr>
        <p:spPr>
          <a:xfrm>
            <a:off x="7616952" y="5330952"/>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make a process simpler and more efficient</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265" name="Shape 265"/>
        <p:cNvGrpSpPr/>
        <p:nvPr/>
      </p:nvGrpSpPr>
      <p:grpSpPr>
        <a:xfrm>
          <a:off x="0" y="0"/>
          <a:ext cx="0" cy="0"/>
          <a:chOff x="0" y="0"/>
          <a:chExt cx="0" cy="0"/>
        </a:xfrm>
      </p:grpSpPr>
      <p:sp>
        <p:nvSpPr>
          <p:cNvPr id="266" name="Google Shape;266;p15"/>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267" name="Google Shape;267;p15"/>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268" name="Google Shape;268;p15"/>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PREP — PART 2</a:t>
            </a:r>
            <a:endParaRPr b="0" i="0" sz="1300" u="none" cap="none" strike="noStrike">
              <a:solidFill>
                <a:schemeClr val="dk1"/>
              </a:solidFill>
              <a:latin typeface="Calibri"/>
              <a:ea typeface="Calibri"/>
              <a:cs typeface="Calibri"/>
              <a:sym typeface="Calibri"/>
            </a:endParaRPr>
          </a:p>
        </p:txBody>
      </p:sp>
      <p:sp>
        <p:nvSpPr>
          <p:cNvPr id="269" name="Google Shape;269;p15"/>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Vocabulary Matching — Answers</a:t>
            </a:r>
            <a:endParaRPr b="0" i="0" sz="2500" u="none" cap="none" strike="noStrike">
              <a:solidFill>
                <a:schemeClr val="dk1"/>
              </a:solidFill>
              <a:latin typeface="Calibri"/>
              <a:ea typeface="Calibri"/>
              <a:cs typeface="Calibri"/>
              <a:sym typeface="Calibri"/>
            </a:endParaRPr>
          </a:p>
        </p:txBody>
      </p:sp>
      <p:sp>
        <p:nvSpPr>
          <p:cNvPr id="270" name="Google Shape;270;p15"/>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12</a:t>
            </a:r>
            <a:endParaRPr b="0" i="0" sz="1200" u="none" cap="none" strike="noStrike">
              <a:solidFill>
                <a:schemeClr val="dk1"/>
              </a:solidFill>
              <a:latin typeface="Calibri"/>
              <a:ea typeface="Calibri"/>
              <a:cs typeface="Calibri"/>
              <a:sym typeface="Calibri"/>
            </a:endParaRPr>
          </a:p>
        </p:txBody>
      </p:sp>
      <p:sp>
        <p:nvSpPr>
          <p:cNvPr id="271" name="Google Shape;271;p15"/>
          <p:cNvSpPr/>
          <p:nvPr/>
        </p:nvSpPr>
        <p:spPr>
          <a:xfrm>
            <a:off x="502920" y="1783080"/>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5"/>
          <p:cNvSpPr/>
          <p:nvPr/>
        </p:nvSpPr>
        <p:spPr>
          <a:xfrm>
            <a:off x="667512" y="1783080"/>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1.  </a:t>
            </a:r>
            <a:r>
              <a:rPr b="0" i="0" lang="en-US" sz="1250" u="none" cap="none" strike="noStrike">
                <a:solidFill>
                  <a:srgbClr val="102B2D"/>
                </a:solidFill>
                <a:latin typeface="Calibri"/>
                <a:ea typeface="Calibri"/>
                <a:cs typeface="Calibri"/>
                <a:sym typeface="Calibri"/>
              </a:rPr>
              <a:t>If someone talks about location is key,... </a:t>
            </a:r>
            <a:r>
              <a:rPr b="1" i="0" lang="en-US" sz="1250" u="none" cap="none" strike="noStrike">
                <a:solidFill>
                  <a:srgbClr val="137A55"/>
                </a:solidFill>
                <a:latin typeface="Calibri"/>
                <a:ea typeface="Calibri"/>
                <a:cs typeface="Calibri"/>
                <a:sym typeface="Calibri"/>
              </a:rPr>
              <a:t>the place strongly affects success</a:t>
            </a:r>
            <a:endParaRPr b="0" i="0" sz="1250" u="none" cap="none" strike="noStrike">
              <a:solidFill>
                <a:schemeClr val="dk1"/>
              </a:solidFill>
              <a:latin typeface="Calibri"/>
              <a:ea typeface="Calibri"/>
              <a:cs typeface="Calibri"/>
              <a:sym typeface="Calibri"/>
            </a:endParaRPr>
          </a:p>
        </p:txBody>
      </p:sp>
      <p:sp>
        <p:nvSpPr>
          <p:cNvPr id="273" name="Google Shape;273;p15"/>
          <p:cNvSpPr/>
          <p:nvPr/>
        </p:nvSpPr>
        <p:spPr>
          <a:xfrm>
            <a:off x="502920" y="2679192"/>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5"/>
          <p:cNvSpPr/>
          <p:nvPr/>
        </p:nvSpPr>
        <p:spPr>
          <a:xfrm>
            <a:off x="667512" y="2679192"/>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2.  </a:t>
            </a:r>
            <a:r>
              <a:rPr b="0" i="0" lang="en-US" sz="1250" u="none" cap="none" strike="noStrike">
                <a:solidFill>
                  <a:srgbClr val="102B2D"/>
                </a:solidFill>
                <a:latin typeface="Calibri"/>
                <a:ea typeface="Calibri"/>
                <a:cs typeface="Calibri"/>
                <a:sym typeface="Calibri"/>
              </a:rPr>
              <a:t>If someone talks about foot traffic,... </a:t>
            </a:r>
            <a:r>
              <a:rPr b="1" i="0" lang="en-US" sz="1250" u="none" cap="none" strike="noStrike">
                <a:solidFill>
                  <a:srgbClr val="137A55"/>
                </a:solidFill>
                <a:latin typeface="Calibri"/>
                <a:ea typeface="Calibri"/>
                <a:cs typeface="Calibri"/>
                <a:sym typeface="Calibri"/>
              </a:rPr>
              <a:t>the number of people passing through an area</a:t>
            </a:r>
            <a:endParaRPr b="0" i="0" sz="1250" u="none" cap="none" strike="noStrike">
              <a:solidFill>
                <a:schemeClr val="dk1"/>
              </a:solidFill>
              <a:latin typeface="Calibri"/>
              <a:ea typeface="Calibri"/>
              <a:cs typeface="Calibri"/>
              <a:sym typeface="Calibri"/>
            </a:endParaRPr>
          </a:p>
        </p:txBody>
      </p:sp>
      <p:sp>
        <p:nvSpPr>
          <p:cNvPr id="275" name="Google Shape;275;p15"/>
          <p:cNvSpPr/>
          <p:nvPr/>
        </p:nvSpPr>
        <p:spPr>
          <a:xfrm>
            <a:off x="502920" y="3575304"/>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5"/>
          <p:cNvSpPr/>
          <p:nvPr/>
        </p:nvSpPr>
        <p:spPr>
          <a:xfrm>
            <a:off x="667512" y="3575304"/>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3.  </a:t>
            </a:r>
            <a:r>
              <a:rPr b="0" i="0" lang="en-US" sz="1250" u="none" cap="none" strike="noStrike">
                <a:solidFill>
                  <a:srgbClr val="102B2D"/>
                </a:solidFill>
                <a:latin typeface="Calibri"/>
                <a:ea typeface="Calibri"/>
                <a:cs typeface="Calibri"/>
                <a:sym typeface="Calibri"/>
              </a:rPr>
              <a:t>If you streamline something,... </a:t>
            </a:r>
            <a:r>
              <a:rPr b="1" i="0" lang="en-US" sz="1250" u="none" cap="none" strike="noStrike">
                <a:solidFill>
                  <a:srgbClr val="137A55"/>
                </a:solidFill>
                <a:latin typeface="Calibri"/>
                <a:ea typeface="Calibri"/>
                <a:cs typeface="Calibri"/>
                <a:sym typeface="Calibri"/>
              </a:rPr>
              <a:t>make a process simpler and more efficient</a:t>
            </a:r>
            <a:endParaRPr b="0" i="0" sz="1250" u="none" cap="none" strike="noStrike">
              <a:solidFill>
                <a:schemeClr val="dk1"/>
              </a:solidFill>
              <a:latin typeface="Calibri"/>
              <a:ea typeface="Calibri"/>
              <a:cs typeface="Calibri"/>
              <a:sym typeface="Calibri"/>
            </a:endParaRPr>
          </a:p>
        </p:txBody>
      </p:sp>
      <p:sp>
        <p:nvSpPr>
          <p:cNvPr id="277" name="Google Shape;277;p15"/>
          <p:cNvSpPr/>
          <p:nvPr/>
        </p:nvSpPr>
        <p:spPr>
          <a:xfrm>
            <a:off x="502920" y="4471416"/>
            <a:ext cx="1024128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5"/>
          <p:cNvSpPr/>
          <p:nvPr/>
        </p:nvSpPr>
        <p:spPr>
          <a:xfrm>
            <a:off x="667512" y="4471416"/>
            <a:ext cx="993038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4.  </a:t>
            </a:r>
            <a:r>
              <a:rPr b="0" i="0" lang="en-US" sz="1250" u="none" cap="none" strike="noStrike">
                <a:solidFill>
                  <a:srgbClr val="102B2D"/>
                </a:solidFill>
                <a:latin typeface="Calibri"/>
                <a:ea typeface="Calibri"/>
                <a:cs typeface="Calibri"/>
                <a:sym typeface="Calibri"/>
              </a:rPr>
              <a:t>If location is key,... </a:t>
            </a:r>
            <a:r>
              <a:rPr b="1" i="0" lang="en-US" sz="1250" u="none" cap="none" strike="noStrike">
                <a:solidFill>
                  <a:srgbClr val="137A55"/>
                </a:solidFill>
                <a:latin typeface="Calibri"/>
                <a:ea typeface="Calibri"/>
                <a:cs typeface="Calibri"/>
                <a:sym typeface="Calibri"/>
              </a:rPr>
              <a:t>the place strongly affects success.</a:t>
            </a:r>
            <a:endParaRPr b="0" i="0" sz="1250" u="none" cap="none" strike="noStrike">
              <a:solidFill>
                <a:schemeClr val="dk1"/>
              </a:solidFill>
              <a:latin typeface="Calibri"/>
              <a:ea typeface="Calibri"/>
              <a:cs typeface="Calibri"/>
              <a:sym typeface="Calibri"/>
            </a:endParaRPr>
          </a:p>
        </p:txBody>
      </p:sp>
      <p:sp>
        <p:nvSpPr>
          <p:cNvPr id="279" name="Google Shape;279;p15"/>
          <p:cNvSpPr/>
          <p:nvPr/>
        </p:nvSpPr>
        <p:spPr>
          <a:xfrm>
            <a:off x="502920" y="5129784"/>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5"/>
          <p:cNvSpPr/>
          <p:nvPr/>
        </p:nvSpPr>
        <p:spPr>
          <a:xfrm>
            <a:off x="667512" y="5129784"/>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5.  </a:t>
            </a:r>
            <a:r>
              <a:rPr b="0" i="0" lang="en-US" sz="1250" u="none" cap="none" strike="noStrike">
                <a:solidFill>
                  <a:srgbClr val="102B2D"/>
                </a:solidFill>
                <a:latin typeface="Calibri"/>
                <a:ea typeface="Calibri"/>
                <a:cs typeface="Calibri"/>
                <a:sym typeface="Calibri"/>
              </a:rPr>
              <a:t>If a business streamlines a process,... </a:t>
            </a:r>
            <a:r>
              <a:rPr b="1" i="0" lang="en-US" sz="1250" u="none" cap="none" strike="noStrike">
                <a:solidFill>
                  <a:srgbClr val="137A55"/>
                </a:solidFill>
                <a:latin typeface="Calibri"/>
                <a:ea typeface="Calibri"/>
                <a:cs typeface="Calibri"/>
                <a:sym typeface="Calibri"/>
              </a:rPr>
              <a:t>it makes the process simpler and more efficient.</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285" name="Shape 285"/>
        <p:cNvGrpSpPr/>
        <p:nvPr/>
      </p:nvGrpSpPr>
      <p:grpSpPr>
        <a:xfrm>
          <a:off x="0" y="0"/>
          <a:ext cx="0" cy="0"/>
          <a:chOff x="0" y="0"/>
          <a:chExt cx="0" cy="0"/>
        </a:xfrm>
      </p:grpSpPr>
      <p:sp>
        <p:nvSpPr>
          <p:cNvPr id="286" name="Google Shape;286;p16"/>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287" name="Google Shape;287;p16"/>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288" name="Google Shape;288;p16"/>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WATCH THE VIDEO</a:t>
            </a:r>
            <a:endParaRPr b="0" i="0" sz="1300" u="none" cap="none" strike="noStrike">
              <a:solidFill>
                <a:schemeClr val="dk1"/>
              </a:solidFill>
              <a:latin typeface="Calibri"/>
              <a:ea typeface="Calibri"/>
              <a:cs typeface="Calibri"/>
              <a:sym typeface="Calibri"/>
            </a:endParaRPr>
          </a:p>
        </p:txBody>
      </p:sp>
      <p:sp>
        <p:nvSpPr>
          <p:cNvPr id="289" name="Google Shape;289;p16"/>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Watch Part 2</a:t>
            </a:r>
            <a:endParaRPr b="0" i="0" sz="2500" u="none" cap="none" strike="noStrike">
              <a:solidFill>
                <a:schemeClr val="dk1"/>
              </a:solidFill>
              <a:latin typeface="Calibri"/>
              <a:ea typeface="Calibri"/>
              <a:cs typeface="Calibri"/>
              <a:sym typeface="Calibri"/>
            </a:endParaRPr>
          </a:p>
        </p:txBody>
      </p:sp>
      <p:sp>
        <p:nvSpPr>
          <p:cNvPr id="290" name="Google Shape;290;p16"/>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13</a:t>
            </a:r>
            <a:endParaRPr b="0" i="0" sz="1200" u="none" cap="none" strike="noStrike">
              <a:solidFill>
                <a:schemeClr val="dk1"/>
              </a:solidFill>
              <a:latin typeface="Calibri"/>
              <a:ea typeface="Calibri"/>
              <a:cs typeface="Calibri"/>
              <a:sym typeface="Calibri"/>
            </a:endParaRPr>
          </a:p>
        </p:txBody>
      </p:sp>
      <p:sp>
        <p:nvSpPr>
          <p:cNvPr id="291" name="Google Shape;291;p16"/>
          <p:cNvSpPr/>
          <p:nvPr/>
        </p:nvSpPr>
        <p:spPr>
          <a:xfrm>
            <a:off x="777240" y="5802495"/>
            <a:ext cx="10607100" cy="41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500"/>
              <a:buFont typeface="Calibri"/>
              <a:buNone/>
            </a:pPr>
            <a:r>
              <a:rPr b="1" i="0" lang="en-US" sz="1500" u="none" cap="none" strike="noStrike">
                <a:solidFill>
                  <a:srgbClr val="004B45"/>
                </a:solidFill>
                <a:latin typeface="Calibri"/>
                <a:ea typeface="Calibri"/>
                <a:cs typeface="Calibri"/>
                <a:sym typeface="Calibri"/>
              </a:rPr>
              <a:t>Watch on YouTube</a:t>
            </a:r>
            <a:endParaRPr b="0" i="0" sz="1500" u="none" cap="none" strike="noStrike">
              <a:solidFill>
                <a:schemeClr val="dk1"/>
              </a:solidFill>
              <a:latin typeface="Calibri"/>
              <a:ea typeface="Calibri"/>
              <a:cs typeface="Calibri"/>
              <a:sym typeface="Calibri"/>
            </a:endParaRPr>
          </a:p>
        </p:txBody>
      </p:sp>
      <p:sp>
        <p:nvSpPr>
          <p:cNvPr id="292" name="Google Shape;292;p16"/>
          <p:cNvSpPr/>
          <p:nvPr/>
        </p:nvSpPr>
        <p:spPr>
          <a:xfrm>
            <a:off x="777240" y="6259695"/>
            <a:ext cx="10607100" cy="27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F73"/>
              </a:buClr>
              <a:buSzPts val="1250"/>
              <a:buFont typeface="Calibri"/>
              <a:buNone/>
            </a:pPr>
            <a:r>
              <a:rPr b="0" i="1" lang="en-US" sz="1250" u="none" cap="none" strike="noStrike">
                <a:solidFill>
                  <a:srgbClr val="5C6F73"/>
                </a:solidFill>
                <a:latin typeface="Calibri"/>
                <a:ea typeface="Calibri"/>
                <a:cs typeface="Calibri"/>
                <a:sym typeface="Calibri"/>
              </a:rPr>
              <a:t>About 1:53 – End   Machine costs, choosing locations, understanding consumers, commissions and long-term efficiency.</a:t>
            </a:r>
            <a:endParaRPr b="0" i="0" sz="1250" u="none" cap="none" strike="noStrike">
              <a:solidFill>
                <a:schemeClr val="dk1"/>
              </a:solidFill>
              <a:latin typeface="Calibri"/>
              <a:ea typeface="Calibri"/>
              <a:cs typeface="Calibri"/>
              <a:sym typeface="Calibri"/>
            </a:endParaRPr>
          </a:p>
        </p:txBody>
      </p:sp>
      <p:pic>
        <p:nvPicPr>
          <p:cNvPr descr="@thevendingbizz3761  entered the vending machine business hoping to earn passive income — now it’s helping him invest in his family’s future&#10;IG: @the_vending_bizz&#10;Tiktok: @vendingbizz.official&#10;&#10;0:00 Intro&#10;0:39 Establish&#10;1:49 Invest&#10;3:33 Influence&#10;&#10;» Sign up for our newsletter KnowThis to get the biggest stories of the day delivered straight to your inbox: https://go.nowth.is/knowthis_youtube&#10;» Subscribe to NowThis: http://go.nowth.is/News_Subscribe&#10;&#10;For more local business news, subscribe to NowThis News.&#10;&#10;#VendingMachines #SmallBusiness #BusinessOwner #vendingmachinebusiness #NowThis&#10;&#10;Connect with NowThis&#10;» Like us on Facebook: http://go.nowth.is/News_Facebook&#10;» Tweet us on Twitter: http://go.nowth.is/News_Twitter&#10;» Follow us on Instagram: http://go.nowth.is/News_Instagram&#10;» Find us on Snapchat Discover: http://go.nowth.is/News_Snapchat&#10;&#10;NowThis is your premier news outlet providing you with all the videos you need to stay up to date on all the latest in trending news. From entertainment to politics, to viral videos and breaking news stories, we’re delivering all you need to know straight to your social feeds. We live where you live.&#10;&#10;http://www.youtube.com/nowthisnews&#10;@nowthisnews" id="293" name="Google Shape;293;p16" title="How To Make Passive Income From Vending Machine Business (Tips from The Vending Bizz)">
            <a:hlinkClick r:id="rId4"/>
          </p:cNvPr>
          <p:cNvPicPr preferRelativeResize="0"/>
          <p:nvPr/>
        </p:nvPicPr>
        <p:blipFill>
          <a:blip r:embed="rId5">
            <a:alphaModFix/>
          </a:blip>
          <a:stretch>
            <a:fillRect/>
          </a:stretch>
        </p:blipFill>
        <p:spPr>
          <a:xfrm>
            <a:off x="2818663" y="1717931"/>
            <a:ext cx="6981400" cy="39270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298" name="Shape 298"/>
        <p:cNvGrpSpPr/>
        <p:nvPr/>
      </p:nvGrpSpPr>
      <p:grpSpPr>
        <a:xfrm>
          <a:off x="0" y="0"/>
          <a:ext cx="0" cy="0"/>
          <a:chOff x="0" y="0"/>
          <a:chExt cx="0" cy="0"/>
        </a:xfrm>
      </p:grpSpPr>
      <p:sp>
        <p:nvSpPr>
          <p:cNvPr id="299" name="Google Shape;299;p17"/>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300" name="Google Shape;300;p17"/>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301" name="Google Shape;301;p17"/>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2</a:t>
            </a:r>
            <a:endParaRPr b="0" i="0" sz="1300" u="none" cap="none" strike="noStrike">
              <a:solidFill>
                <a:schemeClr val="dk1"/>
              </a:solidFill>
              <a:latin typeface="Calibri"/>
              <a:ea typeface="Calibri"/>
              <a:cs typeface="Calibri"/>
              <a:sym typeface="Calibri"/>
            </a:endParaRPr>
          </a:p>
        </p:txBody>
      </p:sp>
      <p:sp>
        <p:nvSpPr>
          <p:cNvPr id="302" name="Google Shape;302;p17"/>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a:t>
            </a:r>
            <a:endParaRPr b="0" i="0" sz="2500" u="none" cap="none" strike="noStrike">
              <a:solidFill>
                <a:schemeClr val="dk1"/>
              </a:solidFill>
              <a:latin typeface="Calibri"/>
              <a:ea typeface="Calibri"/>
              <a:cs typeface="Calibri"/>
              <a:sym typeface="Calibri"/>
            </a:endParaRPr>
          </a:p>
        </p:txBody>
      </p:sp>
      <p:sp>
        <p:nvSpPr>
          <p:cNvPr id="303" name="Google Shape;303;p17"/>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14</a:t>
            </a:r>
            <a:endParaRPr b="0" i="0" sz="1200" u="none" cap="none" strike="noStrike">
              <a:solidFill>
                <a:schemeClr val="dk1"/>
              </a:solidFill>
              <a:latin typeface="Calibri"/>
              <a:ea typeface="Calibri"/>
              <a:cs typeface="Calibri"/>
              <a:sym typeface="Calibri"/>
            </a:endParaRPr>
          </a:p>
        </p:txBody>
      </p:sp>
      <p:sp>
        <p:nvSpPr>
          <p:cNvPr id="304" name="Google Shape;304;p17"/>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1. What does he say is definitely key?</a:t>
            </a:r>
            <a:endParaRPr b="0" i="0" sz="1400" u="none" cap="none" strike="noStrike">
              <a:solidFill>
                <a:schemeClr val="dk1"/>
              </a:solidFill>
              <a:latin typeface="Calibri"/>
              <a:ea typeface="Calibri"/>
              <a:cs typeface="Calibri"/>
              <a:sym typeface="Calibri"/>
            </a:endParaRPr>
          </a:p>
        </p:txBody>
      </p:sp>
      <p:sp>
        <p:nvSpPr>
          <p:cNvPr id="305" name="Google Shape;305;p17"/>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Location and understanding the consumer</a:t>
            </a:r>
            <a:endParaRPr b="0" i="0" sz="1350" u="none" cap="none" strike="noStrike">
              <a:solidFill>
                <a:schemeClr val="dk1"/>
              </a:solidFill>
              <a:latin typeface="Calibri"/>
              <a:ea typeface="Calibri"/>
              <a:cs typeface="Calibri"/>
              <a:sym typeface="Calibri"/>
            </a:endParaRPr>
          </a:p>
        </p:txBody>
      </p:sp>
      <p:sp>
        <p:nvSpPr>
          <p:cNvPr id="306" name="Google Shape;306;p17"/>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Avoiding all technology</a:t>
            </a:r>
            <a:endParaRPr b="0" i="0" sz="1350" u="none" cap="none" strike="noStrike">
              <a:solidFill>
                <a:schemeClr val="dk1"/>
              </a:solidFill>
              <a:latin typeface="Calibri"/>
              <a:ea typeface="Calibri"/>
              <a:cs typeface="Calibri"/>
              <a:sym typeface="Calibri"/>
            </a:endParaRPr>
          </a:p>
        </p:txBody>
      </p:sp>
      <p:sp>
        <p:nvSpPr>
          <p:cNvPr id="307" name="Google Shape;307;p17"/>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The colour of the vending machine</a:t>
            </a:r>
            <a:endParaRPr b="0" i="0" sz="1350" u="none" cap="none" strike="noStrike">
              <a:solidFill>
                <a:schemeClr val="dk1"/>
              </a:solidFill>
              <a:latin typeface="Calibri"/>
              <a:ea typeface="Calibri"/>
              <a:cs typeface="Calibri"/>
              <a:sym typeface="Calibri"/>
            </a:endParaRPr>
          </a:p>
        </p:txBody>
      </p:sp>
      <p:sp>
        <p:nvSpPr>
          <p:cNvPr id="308" name="Google Shape;308;p17"/>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2. Which places are traditionally good for vending machines?</a:t>
            </a:r>
            <a:endParaRPr b="0" i="0" sz="1400" u="none" cap="none" strike="noStrike">
              <a:solidFill>
                <a:schemeClr val="dk1"/>
              </a:solidFill>
              <a:latin typeface="Calibri"/>
              <a:ea typeface="Calibri"/>
              <a:cs typeface="Calibri"/>
              <a:sym typeface="Calibri"/>
            </a:endParaRPr>
          </a:p>
        </p:txBody>
      </p:sp>
      <p:sp>
        <p:nvSpPr>
          <p:cNvPr id="309" name="Google Shape;309;p17"/>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Apartments, hotels, schools and airports</a:t>
            </a:r>
            <a:endParaRPr b="0" i="0" sz="1350" u="none" cap="none" strike="noStrike">
              <a:solidFill>
                <a:schemeClr val="dk1"/>
              </a:solidFill>
              <a:latin typeface="Calibri"/>
              <a:ea typeface="Calibri"/>
              <a:cs typeface="Calibri"/>
              <a:sym typeface="Calibri"/>
            </a:endParaRPr>
          </a:p>
        </p:txBody>
      </p:sp>
      <p:sp>
        <p:nvSpPr>
          <p:cNvPr id="310" name="Google Shape;310;p17"/>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Only luxury restaurants</a:t>
            </a:r>
            <a:endParaRPr b="0" i="0" sz="1350" u="none" cap="none" strike="noStrike">
              <a:solidFill>
                <a:schemeClr val="dk1"/>
              </a:solidFill>
              <a:latin typeface="Calibri"/>
              <a:ea typeface="Calibri"/>
              <a:cs typeface="Calibri"/>
              <a:sym typeface="Calibri"/>
            </a:endParaRPr>
          </a:p>
        </p:txBody>
      </p:sp>
      <p:sp>
        <p:nvSpPr>
          <p:cNvPr id="311" name="Google Shape;311;p17"/>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Empty fields and private gardens</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316" name="Shape 316"/>
        <p:cNvGrpSpPr/>
        <p:nvPr/>
      </p:nvGrpSpPr>
      <p:grpSpPr>
        <a:xfrm>
          <a:off x="0" y="0"/>
          <a:ext cx="0" cy="0"/>
          <a:chOff x="0" y="0"/>
          <a:chExt cx="0" cy="0"/>
        </a:xfrm>
      </p:grpSpPr>
      <p:sp>
        <p:nvSpPr>
          <p:cNvPr id="317" name="Google Shape;317;p18"/>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318" name="Google Shape;318;p18"/>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319" name="Google Shape;319;p18"/>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2</a:t>
            </a:r>
            <a:endParaRPr b="0" i="0" sz="1300" u="none" cap="none" strike="noStrike">
              <a:solidFill>
                <a:schemeClr val="dk1"/>
              </a:solidFill>
              <a:latin typeface="Calibri"/>
              <a:ea typeface="Calibri"/>
              <a:cs typeface="Calibri"/>
              <a:sym typeface="Calibri"/>
            </a:endParaRPr>
          </a:p>
        </p:txBody>
      </p:sp>
      <p:sp>
        <p:nvSpPr>
          <p:cNvPr id="320" name="Google Shape;320;p18"/>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 — Answers</a:t>
            </a:r>
            <a:endParaRPr b="0" i="0" sz="2500" u="none" cap="none" strike="noStrike">
              <a:solidFill>
                <a:schemeClr val="dk1"/>
              </a:solidFill>
              <a:latin typeface="Calibri"/>
              <a:ea typeface="Calibri"/>
              <a:cs typeface="Calibri"/>
              <a:sym typeface="Calibri"/>
            </a:endParaRPr>
          </a:p>
        </p:txBody>
      </p:sp>
      <p:sp>
        <p:nvSpPr>
          <p:cNvPr id="321" name="Google Shape;321;p18"/>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15</a:t>
            </a:r>
            <a:endParaRPr b="0" i="0" sz="1200" u="none" cap="none" strike="noStrike">
              <a:solidFill>
                <a:schemeClr val="dk1"/>
              </a:solidFill>
              <a:latin typeface="Calibri"/>
              <a:ea typeface="Calibri"/>
              <a:cs typeface="Calibri"/>
              <a:sym typeface="Calibri"/>
            </a:endParaRPr>
          </a:p>
        </p:txBody>
      </p:sp>
      <p:sp>
        <p:nvSpPr>
          <p:cNvPr id="322" name="Google Shape;322;p18"/>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1. What does he say is definitely key?</a:t>
            </a:r>
            <a:endParaRPr b="0" i="0" sz="1400" u="none" cap="none" strike="noStrike">
              <a:solidFill>
                <a:schemeClr val="dk1"/>
              </a:solidFill>
              <a:latin typeface="Calibri"/>
              <a:ea typeface="Calibri"/>
              <a:cs typeface="Calibri"/>
              <a:sym typeface="Calibri"/>
            </a:endParaRPr>
          </a:p>
        </p:txBody>
      </p:sp>
      <p:sp>
        <p:nvSpPr>
          <p:cNvPr id="323" name="Google Shape;323;p18"/>
          <p:cNvSpPr/>
          <p:nvPr/>
        </p:nvSpPr>
        <p:spPr>
          <a:xfrm>
            <a:off x="731520" y="2322576"/>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8"/>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a)  Location and understanding the consumer</a:t>
            </a:r>
            <a:endParaRPr b="0" i="0" sz="1350" u="none" cap="none" strike="noStrike">
              <a:solidFill>
                <a:schemeClr val="dk1"/>
              </a:solidFill>
              <a:latin typeface="Calibri"/>
              <a:ea typeface="Calibri"/>
              <a:cs typeface="Calibri"/>
              <a:sym typeface="Calibri"/>
            </a:endParaRPr>
          </a:p>
        </p:txBody>
      </p:sp>
      <p:sp>
        <p:nvSpPr>
          <p:cNvPr id="325" name="Google Shape;325;p18"/>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Avoiding all technology</a:t>
            </a:r>
            <a:endParaRPr b="0" i="0" sz="1350" u="none" cap="none" strike="noStrike">
              <a:solidFill>
                <a:schemeClr val="dk1"/>
              </a:solidFill>
              <a:latin typeface="Calibri"/>
              <a:ea typeface="Calibri"/>
              <a:cs typeface="Calibri"/>
              <a:sym typeface="Calibri"/>
            </a:endParaRPr>
          </a:p>
        </p:txBody>
      </p:sp>
      <p:sp>
        <p:nvSpPr>
          <p:cNvPr id="326" name="Google Shape;326;p18"/>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The colour of the vending machine</a:t>
            </a:r>
            <a:endParaRPr b="0" i="0" sz="1350" u="none" cap="none" strike="noStrike">
              <a:solidFill>
                <a:schemeClr val="dk1"/>
              </a:solidFill>
              <a:latin typeface="Calibri"/>
              <a:ea typeface="Calibri"/>
              <a:cs typeface="Calibri"/>
              <a:sym typeface="Calibri"/>
            </a:endParaRPr>
          </a:p>
        </p:txBody>
      </p:sp>
      <p:sp>
        <p:nvSpPr>
          <p:cNvPr id="327" name="Google Shape;327;p18"/>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2. Which places are traditionally good for vending machines?</a:t>
            </a:r>
            <a:endParaRPr b="0" i="0" sz="1400" u="none" cap="none" strike="noStrike">
              <a:solidFill>
                <a:schemeClr val="dk1"/>
              </a:solidFill>
              <a:latin typeface="Calibri"/>
              <a:ea typeface="Calibri"/>
              <a:cs typeface="Calibri"/>
              <a:sym typeface="Calibri"/>
            </a:endParaRPr>
          </a:p>
        </p:txBody>
      </p:sp>
      <p:sp>
        <p:nvSpPr>
          <p:cNvPr id="328" name="Google Shape;328;p18"/>
          <p:cNvSpPr/>
          <p:nvPr/>
        </p:nvSpPr>
        <p:spPr>
          <a:xfrm>
            <a:off x="731520" y="4425696"/>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8"/>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a)  Apartments, hotels, schools and airports</a:t>
            </a:r>
            <a:endParaRPr b="0" i="0" sz="1350" u="none" cap="none" strike="noStrike">
              <a:solidFill>
                <a:schemeClr val="dk1"/>
              </a:solidFill>
              <a:latin typeface="Calibri"/>
              <a:ea typeface="Calibri"/>
              <a:cs typeface="Calibri"/>
              <a:sym typeface="Calibri"/>
            </a:endParaRPr>
          </a:p>
        </p:txBody>
      </p:sp>
      <p:sp>
        <p:nvSpPr>
          <p:cNvPr id="330" name="Google Shape;330;p18"/>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Only luxury restaurants</a:t>
            </a:r>
            <a:endParaRPr b="0" i="0" sz="1350" u="none" cap="none" strike="noStrike">
              <a:solidFill>
                <a:schemeClr val="dk1"/>
              </a:solidFill>
              <a:latin typeface="Calibri"/>
              <a:ea typeface="Calibri"/>
              <a:cs typeface="Calibri"/>
              <a:sym typeface="Calibri"/>
            </a:endParaRPr>
          </a:p>
        </p:txBody>
      </p:sp>
      <p:sp>
        <p:nvSpPr>
          <p:cNvPr id="331" name="Google Shape;331;p18"/>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Empty fields and private gardens</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336" name="Shape 336"/>
        <p:cNvGrpSpPr/>
        <p:nvPr/>
      </p:nvGrpSpPr>
      <p:grpSpPr>
        <a:xfrm>
          <a:off x="0" y="0"/>
          <a:ext cx="0" cy="0"/>
          <a:chOff x="0" y="0"/>
          <a:chExt cx="0" cy="0"/>
        </a:xfrm>
      </p:grpSpPr>
      <p:sp>
        <p:nvSpPr>
          <p:cNvPr id="337" name="Google Shape;337;p19"/>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338" name="Google Shape;338;p19"/>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339" name="Google Shape;339;p19"/>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2</a:t>
            </a:r>
            <a:endParaRPr b="0" i="0" sz="1300" u="none" cap="none" strike="noStrike">
              <a:solidFill>
                <a:schemeClr val="dk1"/>
              </a:solidFill>
              <a:latin typeface="Calibri"/>
              <a:ea typeface="Calibri"/>
              <a:cs typeface="Calibri"/>
              <a:sym typeface="Calibri"/>
            </a:endParaRPr>
          </a:p>
        </p:txBody>
      </p:sp>
      <p:sp>
        <p:nvSpPr>
          <p:cNvPr id="340" name="Google Shape;340;p19"/>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 (continued)</a:t>
            </a:r>
            <a:endParaRPr b="0" i="0" sz="2500" u="none" cap="none" strike="noStrike">
              <a:solidFill>
                <a:schemeClr val="dk1"/>
              </a:solidFill>
              <a:latin typeface="Calibri"/>
              <a:ea typeface="Calibri"/>
              <a:cs typeface="Calibri"/>
              <a:sym typeface="Calibri"/>
            </a:endParaRPr>
          </a:p>
        </p:txBody>
      </p:sp>
      <p:sp>
        <p:nvSpPr>
          <p:cNvPr id="341" name="Google Shape;341;p19"/>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16</a:t>
            </a:r>
            <a:endParaRPr b="0" i="0" sz="1200" u="none" cap="none" strike="noStrike">
              <a:solidFill>
                <a:schemeClr val="dk1"/>
              </a:solidFill>
              <a:latin typeface="Calibri"/>
              <a:ea typeface="Calibri"/>
              <a:cs typeface="Calibri"/>
              <a:sym typeface="Calibri"/>
            </a:endParaRPr>
          </a:p>
        </p:txBody>
      </p:sp>
      <p:sp>
        <p:nvSpPr>
          <p:cNvPr id="342" name="Google Shape;342;p19"/>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3. When might commission help?</a:t>
            </a:r>
            <a:endParaRPr b="0" i="0" sz="1400" u="none" cap="none" strike="noStrike">
              <a:solidFill>
                <a:schemeClr val="dk1"/>
              </a:solidFill>
              <a:latin typeface="Calibri"/>
              <a:ea typeface="Calibri"/>
              <a:cs typeface="Calibri"/>
              <a:sym typeface="Calibri"/>
            </a:endParaRPr>
          </a:p>
        </p:txBody>
      </p:sp>
      <p:sp>
        <p:nvSpPr>
          <p:cNvPr id="343" name="Google Shape;343;p19"/>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When the machine is already free</a:t>
            </a:r>
            <a:endParaRPr b="0" i="0" sz="1350" u="none" cap="none" strike="noStrike">
              <a:solidFill>
                <a:schemeClr val="dk1"/>
              </a:solidFill>
              <a:latin typeface="Calibri"/>
              <a:ea typeface="Calibri"/>
              <a:cs typeface="Calibri"/>
              <a:sym typeface="Calibri"/>
            </a:endParaRPr>
          </a:p>
        </p:txBody>
      </p:sp>
      <p:sp>
        <p:nvSpPr>
          <p:cNvPr id="344" name="Google Shape;344;p19"/>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When there are no customers</a:t>
            </a:r>
            <a:endParaRPr b="0" i="0" sz="1350" u="none" cap="none" strike="noStrike">
              <a:solidFill>
                <a:schemeClr val="dk1"/>
              </a:solidFill>
              <a:latin typeface="Calibri"/>
              <a:ea typeface="Calibri"/>
              <a:cs typeface="Calibri"/>
              <a:sym typeface="Calibri"/>
            </a:endParaRPr>
          </a:p>
        </p:txBody>
      </p:sp>
      <p:sp>
        <p:nvSpPr>
          <p:cNvPr id="345" name="Google Shape;345;p19"/>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When persuading a location to let you place a machine there</a:t>
            </a:r>
            <a:endParaRPr b="0" i="0" sz="1350" u="none" cap="none" strike="noStrike">
              <a:solidFill>
                <a:schemeClr val="dk1"/>
              </a:solidFill>
              <a:latin typeface="Calibri"/>
              <a:ea typeface="Calibri"/>
              <a:cs typeface="Calibri"/>
              <a:sym typeface="Calibri"/>
            </a:endParaRPr>
          </a:p>
        </p:txBody>
      </p:sp>
      <p:sp>
        <p:nvSpPr>
          <p:cNvPr id="346" name="Google Shape;346;p19"/>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4. What is his overall business goal?</a:t>
            </a:r>
            <a:endParaRPr b="0" i="0" sz="1400" u="none" cap="none" strike="noStrike">
              <a:solidFill>
                <a:schemeClr val="dk1"/>
              </a:solidFill>
              <a:latin typeface="Calibri"/>
              <a:ea typeface="Calibri"/>
              <a:cs typeface="Calibri"/>
              <a:sym typeface="Calibri"/>
            </a:endParaRPr>
          </a:p>
        </p:txBody>
      </p:sp>
      <p:sp>
        <p:nvSpPr>
          <p:cNvPr id="347" name="Google Shape;347;p19"/>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As many machines as possible regardless of earnings</a:t>
            </a:r>
            <a:endParaRPr b="0" i="0" sz="1350" u="none" cap="none" strike="noStrike">
              <a:solidFill>
                <a:schemeClr val="dk1"/>
              </a:solidFill>
              <a:latin typeface="Calibri"/>
              <a:ea typeface="Calibri"/>
              <a:cs typeface="Calibri"/>
              <a:sym typeface="Calibri"/>
            </a:endParaRPr>
          </a:p>
        </p:txBody>
      </p:sp>
      <p:sp>
        <p:nvSpPr>
          <p:cNvPr id="348" name="Google Shape;348;p19"/>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Only one candy machine forever</a:t>
            </a:r>
            <a:endParaRPr b="0" i="0" sz="1350" u="none" cap="none" strike="noStrike">
              <a:solidFill>
                <a:schemeClr val="dk1"/>
              </a:solidFill>
              <a:latin typeface="Calibri"/>
              <a:ea typeface="Calibri"/>
              <a:cs typeface="Calibri"/>
              <a:sym typeface="Calibri"/>
            </a:endParaRPr>
          </a:p>
        </p:txBody>
      </p:sp>
      <p:sp>
        <p:nvSpPr>
          <p:cNvPr id="349" name="Google Shape;349;p19"/>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A small number of high-earning locations</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354" name="Shape 354"/>
        <p:cNvGrpSpPr/>
        <p:nvPr/>
      </p:nvGrpSpPr>
      <p:grpSpPr>
        <a:xfrm>
          <a:off x="0" y="0"/>
          <a:ext cx="0" cy="0"/>
          <a:chOff x="0" y="0"/>
          <a:chExt cx="0" cy="0"/>
        </a:xfrm>
      </p:grpSpPr>
      <p:sp>
        <p:nvSpPr>
          <p:cNvPr id="355" name="Google Shape;355;p20"/>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356" name="Google Shape;356;p20"/>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357" name="Google Shape;357;p20"/>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2</a:t>
            </a:r>
            <a:endParaRPr b="0" i="0" sz="1300" u="none" cap="none" strike="noStrike">
              <a:solidFill>
                <a:schemeClr val="dk1"/>
              </a:solidFill>
              <a:latin typeface="Calibri"/>
              <a:ea typeface="Calibri"/>
              <a:cs typeface="Calibri"/>
              <a:sym typeface="Calibri"/>
            </a:endParaRPr>
          </a:p>
        </p:txBody>
      </p:sp>
      <p:sp>
        <p:nvSpPr>
          <p:cNvPr id="358" name="Google Shape;358;p20"/>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 (continued) — Answers</a:t>
            </a:r>
            <a:endParaRPr b="0" i="0" sz="2500" u="none" cap="none" strike="noStrike">
              <a:solidFill>
                <a:schemeClr val="dk1"/>
              </a:solidFill>
              <a:latin typeface="Calibri"/>
              <a:ea typeface="Calibri"/>
              <a:cs typeface="Calibri"/>
              <a:sym typeface="Calibri"/>
            </a:endParaRPr>
          </a:p>
        </p:txBody>
      </p:sp>
      <p:sp>
        <p:nvSpPr>
          <p:cNvPr id="359" name="Google Shape;359;p20"/>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17</a:t>
            </a:r>
            <a:endParaRPr b="0" i="0" sz="1200" u="none" cap="none" strike="noStrike">
              <a:solidFill>
                <a:schemeClr val="dk1"/>
              </a:solidFill>
              <a:latin typeface="Calibri"/>
              <a:ea typeface="Calibri"/>
              <a:cs typeface="Calibri"/>
              <a:sym typeface="Calibri"/>
            </a:endParaRPr>
          </a:p>
        </p:txBody>
      </p:sp>
      <p:sp>
        <p:nvSpPr>
          <p:cNvPr id="360" name="Google Shape;360;p20"/>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3. When might commission help?</a:t>
            </a:r>
            <a:endParaRPr b="0" i="0" sz="1400" u="none" cap="none" strike="noStrike">
              <a:solidFill>
                <a:schemeClr val="dk1"/>
              </a:solidFill>
              <a:latin typeface="Calibri"/>
              <a:ea typeface="Calibri"/>
              <a:cs typeface="Calibri"/>
              <a:sym typeface="Calibri"/>
            </a:endParaRPr>
          </a:p>
        </p:txBody>
      </p:sp>
      <p:sp>
        <p:nvSpPr>
          <p:cNvPr id="361" name="Google Shape;361;p20"/>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When the machine is already free</a:t>
            </a:r>
            <a:endParaRPr b="0" i="0" sz="1350" u="none" cap="none" strike="noStrike">
              <a:solidFill>
                <a:schemeClr val="dk1"/>
              </a:solidFill>
              <a:latin typeface="Calibri"/>
              <a:ea typeface="Calibri"/>
              <a:cs typeface="Calibri"/>
              <a:sym typeface="Calibri"/>
            </a:endParaRPr>
          </a:p>
        </p:txBody>
      </p:sp>
      <p:sp>
        <p:nvSpPr>
          <p:cNvPr id="362" name="Google Shape;362;p20"/>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When there are no customers</a:t>
            </a:r>
            <a:endParaRPr b="0" i="0" sz="1350" u="none" cap="none" strike="noStrike">
              <a:solidFill>
                <a:schemeClr val="dk1"/>
              </a:solidFill>
              <a:latin typeface="Calibri"/>
              <a:ea typeface="Calibri"/>
              <a:cs typeface="Calibri"/>
              <a:sym typeface="Calibri"/>
            </a:endParaRPr>
          </a:p>
        </p:txBody>
      </p:sp>
      <p:sp>
        <p:nvSpPr>
          <p:cNvPr id="363" name="Google Shape;363;p20"/>
          <p:cNvSpPr/>
          <p:nvPr/>
        </p:nvSpPr>
        <p:spPr>
          <a:xfrm>
            <a:off x="731520" y="3200400"/>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0"/>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c)  When persuading a location to let you place a machine there</a:t>
            </a:r>
            <a:endParaRPr b="0" i="0" sz="1350" u="none" cap="none" strike="noStrike">
              <a:solidFill>
                <a:schemeClr val="dk1"/>
              </a:solidFill>
              <a:latin typeface="Calibri"/>
              <a:ea typeface="Calibri"/>
              <a:cs typeface="Calibri"/>
              <a:sym typeface="Calibri"/>
            </a:endParaRPr>
          </a:p>
        </p:txBody>
      </p:sp>
      <p:sp>
        <p:nvSpPr>
          <p:cNvPr id="365" name="Google Shape;365;p20"/>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4. What is his overall business goal?</a:t>
            </a:r>
            <a:endParaRPr b="0" i="0" sz="1400" u="none" cap="none" strike="noStrike">
              <a:solidFill>
                <a:schemeClr val="dk1"/>
              </a:solidFill>
              <a:latin typeface="Calibri"/>
              <a:ea typeface="Calibri"/>
              <a:cs typeface="Calibri"/>
              <a:sym typeface="Calibri"/>
            </a:endParaRPr>
          </a:p>
        </p:txBody>
      </p:sp>
      <p:sp>
        <p:nvSpPr>
          <p:cNvPr id="366" name="Google Shape;366;p20"/>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As many machines as possible regardless of earnings</a:t>
            </a:r>
            <a:endParaRPr b="0" i="0" sz="1350" u="none" cap="none" strike="noStrike">
              <a:solidFill>
                <a:schemeClr val="dk1"/>
              </a:solidFill>
              <a:latin typeface="Calibri"/>
              <a:ea typeface="Calibri"/>
              <a:cs typeface="Calibri"/>
              <a:sym typeface="Calibri"/>
            </a:endParaRPr>
          </a:p>
        </p:txBody>
      </p:sp>
      <p:sp>
        <p:nvSpPr>
          <p:cNvPr id="367" name="Google Shape;367;p20"/>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Only one candy machine forever</a:t>
            </a:r>
            <a:endParaRPr b="0" i="0" sz="1350" u="none" cap="none" strike="noStrike">
              <a:solidFill>
                <a:schemeClr val="dk1"/>
              </a:solidFill>
              <a:latin typeface="Calibri"/>
              <a:ea typeface="Calibri"/>
              <a:cs typeface="Calibri"/>
              <a:sym typeface="Calibri"/>
            </a:endParaRPr>
          </a:p>
        </p:txBody>
      </p:sp>
      <p:sp>
        <p:nvSpPr>
          <p:cNvPr id="368" name="Google Shape;368;p20"/>
          <p:cNvSpPr/>
          <p:nvPr/>
        </p:nvSpPr>
        <p:spPr>
          <a:xfrm>
            <a:off x="731520" y="5303520"/>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0"/>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c)  A small number of high-earning locations</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374" name="Shape 374"/>
        <p:cNvGrpSpPr/>
        <p:nvPr/>
      </p:nvGrpSpPr>
      <p:grpSpPr>
        <a:xfrm>
          <a:off x="0" y="0"/>
          <a:ext cx="0" cy="0"/>
          <a:chOff x="0" y="0"/>
          <a:chExt cx="0" cy="0"/>
        </a:xfrm>
      </p:grpSpPr>
      <p:sp>
        <p:nvSpPr>
          <p:cNvPr id="375" name="Google Shape;375;p21"/>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376" name="Google Shape;376;p21"/>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377" name="Google Shape;377;p21"/>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PART 2</a:t>
            </a:r>
            <a:endParaRPr b="0" i="0" sz="1300" u="none" cap="none" strike="noStrike">
              <a:solidFill>
                <a:schemeClr val="dk1"/>
              </a:solidFill>
              <a:latin typeface="Calibri"/>
              <a:ea typeface="Calibri"/>
              <a:cs typeface="Calibri"/>
              <a:sym typeface="Calibri"/>
            </a:endParaRPr>
          </a:p>
        </p:txBody>
      </p:sp>
      <p:sp>
        <p:nvSpPr>
          <p:cNvPr id="378" name="Google Shape;378;p21"/>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Sentences</a:t>
            </a:r>
            <a:endParaRPr b="0" i="0" sz="2500" u="none" cap="none" strike="noStrike">
              <a:solidFill>
                <a:schemeClr val="dk1"/>
              </a:solidFill>
              <a:latin typeface="Calibri"/>
              <a:ea typeface="Calibri"/>
              <a:cs typeface="Calibri"/>
              <a:sym typeface="Calibri"/>
            </a:endParaRPr>
          </a:p>
        </p:txBody>
      </p:sp>
      <p:sp>
        <p:nvSpPr>
          <p:cNvPr id="379" name="Google Shape;379;p21"/>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18</a:t>
            </a:r>
            <a:endParaRPr b="0" i="0" sz="1200" u="none" cap="none" strike="noStrike">
              <a:solidFill>
                <a:schemeClr val="dk1"/>
              </a:solidFill>
              <a:latin typeface="Calibri"/>
              <a:ea typeface="Calibri"/>
              <a:cs typeface="Calibri"/>
              <a:sym typeface="Calibri"/>
            </a:endParaRPr>
          </a:p>
        </p:txBody>
      </p:sp>
      <p:sp>
        <p:nvSpPr>
          <p:cNvPr id="380" name="Google Shape;380;p21"/>
          <p:cNvSpPr/>
          <p:nvPr/>
        </p:nvSpPr>
        <p:spPr>
          <a:xfrm>
            <a:off x="502920" y="1691640"/>
            <a:ext cx="12070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1"/>
          <p:cNvSpPr/>
          <p:nvPr/>
        </p:nvSpPr>
        <p:spPr>
          <a:xfrm>
            <a:off x="502920" y="1691640"/>
            <a:ext cx="12070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Craigslist</a:t>
            </a:r>
            <a:endParaRPr b="0" i="0" sz="1300" u="none" cap="none" strike="noStrike">
              <a:solidFill>
                <a:schemeClr val="dk1"/>
              </a:solidFill>
              <a:latin typeface="Calibri"/>
              <a:ea typeface="Calibri"/>
              <a:cs typeface="Calibri"/>
              <a:sym typeface="Calibri"/>
            </a:endParaRPr>
          </a:p>
        </p:txBody>
      </p:sp>
      <p:sp>
        <p:nvSpPr>
          <p:cNvPr id="382" name="Google Shape;382;p21"/>
          <p:cNvSpPr/>
          <p:nvPr/>
        </p:nvSpPr>
        <p:spPr>
          <a:xfrm>
            <a:off x="1837944" y="1691640"/>
            <a:ext cx="93268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1"/>
          <p:cNvSpPr/>
          <p:nvPr/>
        </p:nvSpPr>
        <p:spPr>
          <a:xfrm>
            <a:off x="1837944" y="1691640"/>
            <a:ext cx="93268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theatre</a:t>
            </a:r>
            <a:endParaRPr b="0" i="0" sz="1300" u="none" cap="none" strike="noStrike">
              <a:solidFill>
                <a:schemeClr val="dk1"/>
              </a:solidFill>
              <a:latin typeface="Calibri"/>
              <a:ea typeface="Calibri"/>
              <a:cs typeface="Calibri"/>
              <a:sym typeface="Calibri"/>
            </a:endParaRPr>
          </a:p>
        </p:txBody>
      </p:sp>
      <p:sp>
        <p:nvSpPr>
          <p:cNvPr id="384" name="Google Shape;384;p21"/>
          <p:cNvSpPr/>
          <p:nvPr/>
        </p:nvSpPr>
        <p:spPr>
          <a:xfrm>
            <a:off x="2898648" y="1691640"/>
            <a:ext cx="7498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1"/>
          <p:cNvSpPr/>
          <p:nvPr/>
        </p:nvSpPr>
        <p:spPr>
          <a:xfrm>
            <a:off x="2898648" y="1691640"/>
            <a:ext cx="7498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10000</a:t>
            </a:r>
            <a:endParaRPr b="0" i="0" sz="1300" u="none" cap="none" strike="noStrike">
              <a:solidFill>
                <a:schemeClr val="dk1"/>
              </a:solidFill>
              <a:latin typeface="Calibri"/>
              <a:ea typeface="Calibri"/>
              <a:cs typeface="Calibri"/>
              <a:sym typeface="Calibri"/>
            </a:endParaRPr>
          </a:p>
        </p:txBody>
      </p:sp>
      <p:sp>
        <p:nvSpPr>
          <p:cNvPr id="386" name="Google Shape;386;p21"/>
          <p:cNvSpPr/>
          <p:nvPr/>
        </p:nvSpPr>
        <p:spPr>
          <a:xfrm>
            <a:off x="3776472" y="1691640"/>
            <a:ext cx="102412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1"/>
          <p:cNvSpPr/>
          <p:nvPr/>
        </p:nvSpPr>
        <p:spPr>
          <a:xfrm>
            <a:off x="3776472" y="1691640"/>
            <a:ext cx="102412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possible</a:t>
            </a:r>
            <a:endParaRPr b="0" i="0" sz="1300" u="none" cap="none" strike="noStrike">
              <a:solidFill>
                <a:schemeClr val="dk1"/>
              </a:solidFill>
              <a:latin typeface="Calibri"/>
              <a:ea typeface="Calibri"/>
              <a:cs typeface="Calibri"/>
              <a:sym typeface="Calibri"/>
            </a:endParaRPr>
          </a:p>
        </p:txBody>
      </p:sp>
      <p:sp>
        <p:nvSpPr>
          <p:cNvPr id="388" name="Google Shape;388;p21"/>
          <p:cNvSpPr/>
          <p:nvPr/>
        </p:nvSpPr>
        <p:spPr>
          <a:xfrm>
            <a:off x="4928616" y="1691640"/>
            <a:ext cx="93268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1"/>
          <p:cNvSpPr/>
          <p:nvPr/>
        </p:nvSpPr>
        <p:spPr>
          <a:xfrm>
            <a:off x="4928616" y="1691640"/>
            <a:ext cx="93268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traffic</a:t>
            </a:r>
            <a:endParaRPr b="0" i="0" sz="1300" u="none" cap="none" strike="noStrike">
              <a:solidFill>
                <a:schemeClr val="dk1"/>
              </a:solidFill>
              <a:latin typeface="Calibri"/>
              <a:ea typeface="Calibri"/>
              <a:cs typeface="Calibri"/>
              <a:sym typeface="Calibri"/>
            </a:endParaRPr>
          </a:p>
        </p:txBody>
      </p:sp>
      <p:sp>
        <p:nvSpPr>
          <p:cNvPr id="390" name="Google Shape;390;p21"/>
          <p:cNvSpPr/>
          <p:nvPr/>
        </p:nvSpPr>
        <p:spPr>
          <a:xfrm>
            <a:off x="502920" y="234086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Used machines can be found on Facebook Marketplace or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391" name="Google Shape;391;p21"/>
          <p:cNvSpPr/>
          <p:nvPr/>
        </p:nvSpPr>
        <p:spPr>
          <a:xfrm>
            <a:off x="502920" y="287121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Brand new machines can range upwards to around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dollars.</a:t>
            </a:r>
            <a:endParaRPr b="0" i="0" sz="1400" u="none" cap="none" strike="noStrike">
              <a:solidFill>
                <a:schemeClr val="dk1"/>
              </a:solidFill>
              <a:latin typeface="Calibri"/>
              <a:ea typeface="Calibri"/>
              <a:cs typeface="Calibri"/>
              <a:sym typeface="Calibri"/>
            </a:endParaRPr>
          </a:p>
        </p:txBody>
      </p:sp>
      <p:sp>
        <p:nvSpPr>
          <p:cNvPr id="392" name="Google Shape;392;p21"/>
          <p:cNvSpPr/>
          <p:nvPr/>
        </p:nvSpPr>
        <p:spPr>
          <a:xfrm>
            <a:off x="502920" y="340156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Locations need enough staff and foot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393" name="Google Shape;393;p21"/>
          <p:cNvSpPr/>
          <p:nvPr/>
        </p:nvSpPr>
        <p:spPr>
          <a:xfrm>
            <a:off x="502920" y="393192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His goal is to be as efficient as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27" name="Shape 27"/>
        <p:cNvGrpSpPr/>
        <p:nvPr/>
      </p:nvGrpSpPr>
      <p:grpSpPr>
        <a:xfrm>
          <a:off x="0" y="0"/>
          <a:ext cx="0" cy="0"/>
          <a:chOff x="0" y="0"/>
          <a:chExt cx="0" cy="0"/>
        </a:xfrm>
      </p:grpSpPr>
      <p:sp>
        <p:nvSpPr>
          <p:cNvPr id="28" name="Google Shape;28;p4"/>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29" name="Google Shape;29;p4"/>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30" name="Google Shape;30;p4"/>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BEFORE YOU WATCH</a:t>
            </a:r>
            <a:endParaRPr b="0" i="0" sz="1300" u="none" cap="none" strike="noStrike">
              <a:solidFill>
                <a:schemeClr val="dk1"/>
              </a:solidFill>
              <a:latin typeface="Calibri"/>
              <a:ea typeface="Calibri"/>
              <a:cs typeface="Calibri"/>
              <a:sym typeface="Calibri"/>
            </a:endParaRPr>
          </a:p>
        </p:txBody>
      </p:sp>
      <p:sp>
        <p:nvSpPr>
          <p:cNvPr id="31" name="Google Shape;31;p4"/>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Warm-Up Questions</a:t>
            </a:r>
            <a:endParaRPr b="0" i="0" sz="2500" u="none" cap="none" strike="noStrike">
              <a:solidFill>
                <a:schemeClr val="dk1"/>
              </a:solidFill>
              <a:latin typeface="Calibri"/>
              <a:ea typeface="Calibri"/>
              <a:cs typeface="Calibri"/>
              <a:sym typeface="Calibri"/>
            </a:endParaRPr>
          </a:p>
        </p:txBody>
      </p:sp>
      <p:sp>
        <p:nvSpPr>
          <p:cNvPr id="32" name="Google Shape;32;p4"/>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a:t>
            </a:r>
            <a:endParaRPr b="0" i="0" sz="1200" u="none" cap="none" strike="noStrike">
              <a:solidFill>
                <a:schemeClr val="dk1"/>
              </a:solidFill>
              <a:latin typeface="Calibri"/>
              <a:ea typeface="Calibri"/>
              <a:cs typeface="Calibri"/>
              <a:sym typeface="Calibri"/>
            </a:endParaRPr>
          </a:p>
        </p:txBody>
      </p:sp>
      <p:sp>
        <p:nvSpPr>
          <p:cNvPr id="33" name="Google Shape;33;p4"/>
          <p:cNvSpPr/>
          <p:nvPr/>
        </p:nvSpPr>
        <p:spPr>
          <a:xfrm>
            <a:off x="502920" y="1783080"/>
            <a:ext cx="5120640" cy="4206240"/>
          </a:xfrm>
          <a:prstGeom prst="roundRect">
            <a:avLst>
              <a:gd fmla="val 2609" name="adj"/>
            </a:avLst>
          </a:prstGeom>
          <a:solidFill>
            <a:srgbClr val="E8F4E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777240" y="2011680"/>
            <a:ext cx="4572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900"/>
              <a:buFont typeface="Cambria"/>
              <a:buNone/>
            </a:pPr>
            <a:r>
              <a:rPr b="1" i="0" lang="en-US" sz="1900" u="none" cap="none" strike="noStrike">
                <a:solidFill>
                  <a:srgbClr val="004B45"/>
                </a:solidFill>
                <a:latin typeface="Cambria"/>
                <a:ea typeface="Cambria"/>
                <a:cs typeface="Cambria"/>
                <a:sym typeface="Cambria"/>
              </a:rPr>
              <a:t>Lesson Aim</a:t>
            </a:r>
            <a:endParaRPr b="0" i="0" sz="1900" u="none" cap="none" strike="noStrike">
              <a:solidFill>
                <a:schemeClr val="dk1"/>
              </a:solidFill>
              <a:latin typeface="Calibri"/>
              <a:ea typeface="Calibri"/>
              <a:cs typeface="Calibri"/>
              <a:sym typeface="Calibri"/>
            </a:endParaRPr>
          </a:p>
        </p:txBody>
      </p:sp>
      <p:sp>
        <p:nvSpPr>
          <p:cNvPr id="35" name="Google Shape;35;p4"/>
          <p:cNvSpPr/>
          <p:nvPr/>
        </p:nvSpPr>
        <p:spPr>
          <a:xfrm>
            <a:off x="777240" y="2468880"/>
            <a:ext cx="4572000" cy="32918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800" u="none" cap="none" strike="noStrike">
                <a:solidFill>
                  <a:srgbClr val="102B2D"/>
                </a:solidFill>
                <a:latin typeface="Calibri"/>
                <a:ea typeface="Calibri"/>
                <a:cs typeface="Calibri"/>
                <a:sym typeface="Calibri"/>
              </a:rPr>
              <a:t>Students watch a video about building a vending machine business and practise language for passive income, start-up investment, location strategy, customer needs and business growth.</a:t>
            </a:r>
            <a:endParaRPr b="0" i="0" sz="1800" u="none" cap="none" strike="noStrike">
              <a:solidFill>
                <a:schemeClr val="dk1"/>
              </a:solidFill>
              <a:latin typeface="Calibri"/>
              <a:ea typeface="Calibri"/>
              <a:cs typeface="Calibri"/>
              <a:sym typeface="Calibri"/>
            </a:endParaRPr>
          </a:p>
        </p:txBody>
      </p:sp>
      <p:sp>
        <p:nvSpPr>
          <p:cNvPr id="36" name="Google Shape;36;p4"/>
          <p:cNvSpPr/>
          <p:nvPr/>
        </p:nvSpPr>
        <p:spPr>
          <a:xfrm>
            <a:off x="5806440" y="1783080"/>
            <a:ext cx="5852160" cy="1234440"/>
          </a:xfrm>
          <a:prstGeom prst="roundRect">
            <a:avLst>
              <a:gd fmla="val 8889"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4"/>
          <p:cNvSpPr/>
          <p:nvPr/>
        </p:nvSpPr>
        <p:spPr>
          <a:xfrm>
            <a:off x="6035040" y="2103120"/>
            <a:ext cx="594360" cy="594360"/>
          </a:xfrm>
          <a:prstGeom prst="ellipse">
            <a:avLst/>
          </a:prstGeom>
          <a:solidFill>
            <a:srgbClr val="004B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4"/>
          <p:cNvSpPr/>
          <p:nvPr/>
        </p:nvSpPr>
        <p:spPr>
          <a:xfrm>
            <a:off x="6035040" y="2103120"/>
            <a:ext cx="594360" cy="5943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1</a:t>
            </a:r>
            <a:endParaRPr b="0" i="0" sz="1800" u="none" cap="none" strike="noStrike">
              <a:solidFill>
                <a:schemeClr val="dk1"/>
              </a:solidFill>
              <a:latin typeface="Calibri"/>
              <a:ea typeface="Calibri"/>
              <a:cs typeface="Calibri"/>
              <a:sym typeface="Calibri"/>
            </a:endParaRPr>
          </a:p>
        </p:txBody>
      </p:sp>
      <p:sp>
        <p:nvSpPr>
          <p:cNvPr id="39" name="Google Shape;39;p4"/>
          <p:cNvSpPr/>
          <p:nvPr/>
        </p:nvSpPr>
        <p:spPr>
          <a:xfrm>
            <a:off x="6858000" y="1783080"/>
            <a:ext cx="4617720" cy="12344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50"/>
              <a:buFont typeface="Calibri"/>
              <a:buNone/>
            </a:pPr>
            <a:r>
              <a:rPr b="0" i="0" lang="en-US" sz="1450" u="none" cap="none" strike="noStrike">
                <a:solidFill>
                  <a:srgbClr val="102B2D"/>
                </a:solidFill>
                <a:latin typeface="Calibri"/>
                <a:ea typeface="Calibri"/>
                <a:cs typeface="Calibri"/>
                <a:sym typeface="Calibri"/>
              </a:rPr>
              <a:t>What small business could someone start while still working?</a:t>
            </a:r>
            <a:endParaRPr b="0" i="0" sz="1450" u="none" cap="none" strike="noStrike">
              <a:solidFill>
                <a:schemeClr val="dk1"/>
              </a:solidFill>
              <a:latin typeface="Calibri"/>
              <a:ea typeface="Calibri"/>
              <a:cs typeface="Calibri"/>
              <a:sym typeface="Calibri"/>
            </a:endParaRPr>
          </a:p>
        </p:txBody>
      </p:sp>
      <p:sp>
        <p:nvSpPr>
          <p:cNvPr id="40" name="Google Shape;40;p4"/>
          <p:cNvSpPr/>
          <p:nvPr/>
        </p:nvSpPr>
        <p:spPr>
          <a:xfrm>
            <a:off x="5806440" y="3264408"/>
            <a:ext cx="5852160" cy="1234440"/>
          </a:xfrm>
          <a:prstGeom prst="roundRect">
            <a:avLst>
              <a:gd fmla="val 8889"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6035040" y="3584448"/>
            <a:ext cx="594360" cy="594360"/>
          </a:xfrm>
          <a:prstGeom prst="ellipse">
            <a:avLst/>
          </a:prstGeom>
          <a:solidFill>
            <a:srgbClr val="004B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4"/>
          <p:cNvSpPr/>
          <p:nvPr/>
        </p:nvSpPr>
        <p:spPr>
          <a:xfrm>
            <a:off x="6035040" y="3584448"/>
            <a:ext cx="594360" cy="5943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2</a:t>
            </a:r>
            <a:endParaRPr b="0" i="0" sz="1800" u="none" cap="none" strike="noStrike">
              <a:solidFill>
                <a:schemeClr val="dk1"/>
              </a:solidFill>
              <a:latin typeface="Calibri"/>
              <a:ea typeface="Calibri"/>
              <a:cs typeface="Calibri"/>
              <a:sym typeface="Calibri"/>
            </a:endParaRPr>
          </a:p>
        </p:txBody>
      </p:sp>
      <p:sp>
        <p:nvSpPr>
          <p:cNvPr id="43" name="Google Shape;43;p4"/>
          <p:cNvSpPr/>
          <p:nvPr/>
        </p:nvSpPr>
        <p:spPr>
          <a:xfrm>
            <a:off x="6858000" y="3264408"/>
            <a:ext cx="4617720" cy="12344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50"/>
              <a:buFont typeface="Calibri"/>
              <a:buNone/>
            </a:pPr>
            <a:r>
              <a:rPr b="0" i="0" lang="en-US" sz="1450" u="none" cap="none" strike="noStrike">
                <a:solidFill>
                  <a:srgbClr val="102B2D"/>
                </a:solidFill>
                <a:latin typeface="Calibri"/>
                <a:ea typeface="Calibri"/>
                <a:cs typeface="Calibri"/>
                <a:sym typeface="Calibri"/>
              </a:rPr>
              <a:t>What makes a vending machine location profitable?</a:t>
            </a:r>
            <a:endParaRPr b="0" i="0" sz="1450" u="none" cap="none" strike="noStrike">
              <a:solidFill>
                <a:schemeClr val="dk1"/>
              </a:solidFill>
              <a:latin typeface="Calibri"/>
              <a:ea typeface="Calibri"/>
              <a:cs typeface="Calibri"/>
              <a:sym typeface="Calibri"/>
            </a:endParaRPr>
          </a:p>
        </p:txBody>
      </p:sp>
      <p:sp>
        <p:nvSpPr>
          <p:cNvPr id="44" name="Google Shape;44;p4"/>
          <p:cNvSpPr/>
          <p:nvPr/>
        </p:nvSpPr>
        <p:spPr>
          <a:xfrm>
            <a:off x="5806440" y="4745736"/>
            <a:ext cx="5852160" cy="1234440"/>
          </a:xfrm>
          <a:prstGeom prst="roundRect">
            <a:avLst>
              <a:gd fmla="val 8889"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6035040" y="5065776"/>
            <a:ext cx="594360" cy="594360"/>
          </a:xfrm>
          <a:prstGeom prst="ellipse">
            <a:avLst/>
          </a:prstGeom>
          <a:solidFill>
            <a:srgbClr val="004B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4"/>
          <p:cNvSpPr/>
          <p:nvPr/>
        </p:nvSpPr>
        <p:spPr>
          <a:xfrm>
            <a:off x="6035040" y="5065776"/>
            <a:ext cx="594360" cy="5943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3</a:t>
            </a:r>
            <a:endParaRPr b="0" i="0" sz="1800" u="none" cap="none" strike="noStrike">
              <a:solidFill>
                <a:schemeClr val="dk1"/>
              </a:solidFill>
              <a:latin typeface="Calibri"/>
              <a:ea typeface="Calibri"/>
              <a:cs typeface="Calibri"/>
              <a:sym typeface="Calibri"/>
            </a:endParaRPr>
          </a:p>
        </p:txBody>
      </p:sp>
      <p:sp>
        <p:nvSpPr>
          <p:cNvPr id="47" name="Google Shape;47;p4"/>
          <p:cNvSpPr/>
          <p:nvPr/>
        </p:nvSpPr>
        <p:spPr>
          <a:xfrm>
            <a:off x="6858000" y="4745736"/>
            <a:ext cx="4617720" cy="12344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50"/>
              <a:buFont typeface="Calibri"/>
              <a:buNone/>
            </a:pPr>
            <a:r>
              <a:rPr b="0" i="0" lang="en-US" sz="1450" u="none" cap="none" strike="noStrike">
                <a:solidFill>
                  <a:srgbClr val="102B2D"/>
                </a:solidFill>
                <a:latin typeface="Calibri"/>
                <a:ea typeface="Calibri"/>
                <a:cs typeface="Calibri"/>
                <a:sym typeface="Calibri"/>
              </a:rPr>
              <a:t>Would you prefer many machines or a few high-earning locations?</a:t>
            </a:r>
            <a:endParaRPr b="0" i="0" sz="145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398" name="Shape 398"/>
        <p:cNvGrpSpPr/>
        <p:nvPr/>
      </p:nvGrpSpPr>
      <p:grpSpPr>
        <a:xfrm>
          <a:off x="0" y="0"/>
          <a:ext cx="0" cy="0"/>
          <a:chOff x="0" y="0"/>
          <a:chExt cx="0" cy="0"/>
        </a:xfrm>
      </p:grpSpPr>
      <p:sp>
        <p:nvSpPr>
          <p:cNvPr id="399" name="Google Shape;399;p22"/>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400" name="Google Shape;400;p22"/>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401" name="Google Shape;401;p22"/>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PART 2</a:t>
            </a:r>
            <a:endParaRPr b="0" i="0" sz="1300" u="none" cap="none" strike="noStrike">
              <a:solidFill>
                <a:schemeClr val="dk1"/>
              </a:solidFill>
              <a:latin typeface="Calibri"/>
              <a:ea typeface="Calibri"/>
              <a:cs typeface="Calibri"/>
              <a:sym typeface="Calibri"/>
            </a:endParaRPr>
          </a:p>
        </p:txBody>
      </p:sp>
      <p:sp>
        <p:nvSpPr>
          <p:cNvPr id="402" name="Google Shape;402;p22"/>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Sentences — Answers</a:t>
            </a:r>
            <a:endParaRPr b="0" i="0" sz="2500" u="none" cap="none" strike="noStrike">
              <a:solidFill>
                <a:schemeClr val="dk1"/>
              </a:solidFill>
              <a:latin typeface="Calibri"/>
              <a:ea typeface="Calibri"/>
              <a:cs typeface="Calibri"/>
              <a:sym typeface="Calibri"/>
            </a:endParaRPr>
          </a:p>
        </p:txBody>
      </p:sp>
      <p:sp>
        <p:nvSpPr>
          <p:cNvPr id="403" name="Google Shape;403;p22"/>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19</a:t>
            </a:r>
            <a:endParaRPr b="0" i="0" sz="1200" u="none" cap="none" strike="noStrike">
              <a:solidFill>
                <a:schemeClr val="dk1"/>
              </a:solidFill>
              <a:latin typeface="Calibri"/>
              <a:ea typeface="Calibri"/>
              <a:cs typeface="Calibri"/>
              <a:sym typeface="Calibri"/>
            </a:endParaRPr>
          </a:p>
        </p:txBody>
      </p:sp>
      <p:sp>
        <p:nvSpPr>
          <p:cNvPr id="404" name="Google Shape;404;p22"/>
          <p:cNvSpPr/>
          <p:nvPr/>
        </p:nvSpPr>
        <p:spPr>
          <a:xfrm>
            <a:off x="502920" y="182880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Used machines can be found on Facebook Marketplace or </a:t>
            </a:r>
            <a:r>
              <a:rPr b="1" i="0" lang="en-US" sz="1400" u="sng" cap="none" strike="noStrike">
                <a:solidFill>
                  <a:srgbClr val="137A55"/>
                </a:solidFill>
                <a:latin typeface="Calibri"/>
                <a:ea typeface="Calibri"/>
                <a:cs typeface="Calibri"/>
                <a:sym typeface="Calibri"/>
              </a:rPr>
              <a:t>Craigslist</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05" name="Google Shape;405;p22"/>
          <p:cNvSpPr/>
          <p:nvPr/>
        </p:nvSpPr>
        <p:spPr>
          <a:xfrm>
            <a:off x="502920" y="239572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Brand new machines can range upwards to around </a:t>
            </a:r>
            <a:r>
              <a:rPr b="1" i="0" lang="en-US" sz="1400" u="sng" cap="none" strike="noStrike">
                <a:solidFill>
                  <a:srgbClr val="137A55"/>
                </a:solidFill>
                <a:latin typeface="Calibri"/>
                <a:ea typeface="Calibri"/>
                <a:cs typeface="Calibri"/>
                <a:sym typeface="Calibri"/>
              </a:rPr>
              <a:t>10000</a:t>
            </a:r>
            <a:r>
              <a:rPr b="0" i="0" lang="en-US" sz="1400" u="none" cap="none" strike="noStrike">
                <a:solidFill>
                  <a:srgbClr val="102B2D"/>
                </a:solidFill>
                <a:latin typeface="Calibri"/>
                <a:ea typeface="Calibri"/>
                <a:cs typeface="Calibri"/>
                <a:sym typeface="Calibri"/>
              </a:rPr>
              <a:t> dollars.</a:t>
            </a:r>
            <a:endParaRPr b="0" i="0" sz="1400" u="none" cap="none" strike="noStrike">
              <a:solidFill>
                <a:schemeClr val="dk1"/>
              </a:solidFill>
              <a:latin typeface="Calibri"/>
              <a:ea typeface="Calibri"/>
              <a:cs typeface="Calibri"/>
              <a:sym typeface="Calibri"/>
            </a:endParaRPr>
          </a:p>
        </p:txBody>
      </p:sp>
      <p:sp>
        <p:nvSpPr>
          <p:cNvPr id="406" name="Google Shape;406;p22"/>
          <p:cNvSpPr/>
          <p:nvPr/>
        </p:nvSpPr>
        <p:spPr>
          <a:xfrm>
            <a:off x="502920" y="296265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Locations need enough staff and foot </a:t>
            </a:r>
            <a:r>
              <a:rPr b="1" i="0" lang="en-US" sz="1400" u="sng" cap="none" strike="noStrike">
                <a:solidFill>
                  <a:srgbClr val="137A55"/>
                </a:solidFill>
                <a:latin typeface="Calibri"/>
                <a:ea typeface="Calibri"/>
                <a:cs typeface="Calibri"/>
                <a:sym typeface="Calibri"/>
              </a:rPr>
              <a:t>traffic</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07" name="Google Shape;407;p22"/>
          <p:cNvSpPr/>
          <p:nvPr/>
        </p:nvSpPr>
        <p:spPr>
          <a:xfrm>
            <a:off x="502920" y="352958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His goal is to be as efficient as </a:t>
            </a:r>
            <a:r>
              <a:rPr b="1" i="0" lang="en-US" sz="1400" u="sng" cap="none" strike="noStrike">
                <a:solidFill>
                  <a:srgbClr val="137A55"/>
                </a:solidFill>
                <a:latin typeface="Calibri"/>
                <a:ea typeface="Calibri"/>
                <a:cs typeface="Calibri"/>
                <a:sym typeface="Calibri"/>
              </a:rPr>
              <a:t>possible</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412" name="Shape 412"/>
        <p:cNvGrpSpPr/>
        <p:nvPr/>
      </p:nvGrpSpPr>
      <p:grpSpPr>
        <a:xfrm>
          <a:off x="0" y="0"/>
          <a:ext cx="0" cy="0"/>
          <a:chOff x="0" y="0"/>
          <a:chExt cx="0" cy="0"/>
        </a:xfrm>
      </p:grpSpPr>
      <p:sp>
        <p:nvSpPr>
          <p:cNvPr id="413" name="Google Shape;413;p23"/>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414" name="Google Shape;414;p23"/>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415" name="Google Shape;415;p23"/>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REVIEW</a:t>
            </a:r>
            <a:endParaRPr b="0" i="0" sz="1300" u="none" cap="none" strike="noStrike">
              <a:solidFill>
                <a:schemeClr val="dk1"/>
              </a:solidFill>
              <a:latin typeface="Calibri"/>
              <a:ea typeface="Calibri"/>
              <a:cs typeface="Calibri"/>
              <a:sym typeface="Calibri"/>
            </a:endParaRPr>
          </a:p>
        </p:txBody>
      </p:sp>
      <p:sp>
        <p:nvSpPr>
          <p:cNvPr id="416" name="Google Shape;416;p23"/>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Key Terms</a:t>
            </a:r>
            <a:endParaRPr b="0" i="0" sz="2500" u="none" cap="none" strike="noStrike">
              <a:solidFill>
                <a:schemeClr val="dk1"/>
              </a:solidFill>
              <a:latin typeface="Calibri"/>
              <a:ea typeface="Calibri"/>
              <a:cs typeface="Calibri"/>
              <a:sym typeface="Calibri"/>
            </a:endParaRPr>
          </a:p>
        </p:txBody>
      </p:sp>
      <p:sp>
        <p:nvSpPr>
          <p:cNvPr id="417" name="Google Shape;417;p23"/>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20</a:t>
            </a:r>
            <a:endParaRPr b="0" i="0" sz="1200" u="none" cap="none" strike="noStrike">
              <a:solidFill>
                <a:schemeClr val="dk1"/>
              </a:solidFill>
              <a:latin typeface="Calibri"/>
              <a:ea typeface="Calibri"/>
              <a:cs typeface="Calibri"/>
              <a:sym typeface="Calibri"/>
            </a:endParaRPr>
          </a:p>
        </p:txBody>
      </p:sp>
      <p:graphicFrame>
        <p:nvGraphicFramePr>
          <p:cNvPr id="418" name="Google Shape;418;p23"/>
          <p:cNvGraphicFramePr/>
          <p:nvPr/>
        </p:nvGraphicFramePr>
        <p:xfrm>
          <a:off x="502920" y="1783080"/>
          <a:ext cx="3000000" cy="3000000"/>
        </p:xfrm>
        <a:graphic>
          <a:graphicData uri="http://schemas.openxmlformats.org/drawingml/2006/table">
            <a:tbl>
              <a:tblPr>
                <a:noFill/>
                <a:tableStyleId>{EF174DE6-F865-479E-8618-0085E7059F36}</a:tableStyleId>
              </a:tblPr>
              <a:tblGrid>
                <a:gridCol w="2377450"/>
                <a:gridCol w="3657600"/>
                <a:gridCol w="5120650"/>
              </a:tblGrid>
              <a:tr h="165100">
                <a:tc>
                  <a:txBody>
                    <a:bodyPr/>
                    <a:lstStyle/>
                    <a:p>
                      <a:pPr indent="0" lvl="0" marL="0" marR="0" rtl="0" algn="l">
                        <a:spcBef>
                          <a:spcPts val="0"/>
                        </a:spcBef>
                        <a:spcAft>
                          <a:spcPts val="0"/>
                        </a:spcAft>
                        <a:buClr>
                          <a:srgbClr val="FFFFFF"/>
                        </a:buClr>
                        <a:buSzPts val="1300"/>
                        <a:buFont typeface="Calibri"/>
                        <a:buNone/>
                      </a:pPr>
                      <a:r>
                        <a:rPr b="1" lang="en-US" sz="1300" u="none" cap="none" strike="noStrike">
                          <a:solidFill>
                            <a:srgbClr val="FFFFFF"/>
                          </a:solidFill>
                          <a:latin typeface="Calibri"/>
                          <a:ea typeface="Calibri"/>
                          <a:cs typeface="Calibri"/>
                          <a:sym typeface="Calibri"/>
                        </a:rPr>
                        <a:t>Expression</a:t>
                      </a:r>
                      <a:endParaRPr sz="130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solidFill>
                      <a:srgbClr val="004B45"/>
                    </a:solidFill>
                  </a:tcPr>
                </a:tc>
                <a:tc>
                  <a:txBody>
                    <a:bodyPr/>
                    <a:lstStyle/>
                    <a:p>
                      <a:pPr indent="0" lvl="0" marL="0" marR="0" rtl="0" algn="l">
                        <a:spcBef>
                          <a:spcPts val="0"/>
                        </a:spcBef>
                        <a:spcAft>
                          <a:spcPts val="0"/>
                        </a:spcAft>
                        <a:buClr>
                          <a:srgbClr val="FFFFFF"/>
                        </a:buClr>
                        <a:buSzPts val="1300"/>
                        <a:buFont typeface="Calibri"/>
                        <a:buNone/>
                      </a:pPr>
                      <a:r>
                        <a:rPr b="1" lang="en-US" sz="1300" u="none" cap="none" strike="noStrike">
                          <a:solidFill>
                            <a:srgbClr val="FFFFFF"/>
                          </a:solidFill>
                          <a:latin typeface="Calibri"/>
                          <a:ea typeface="Calibri"/>
                          <a:cs typeface="Calibri"/>
                          <a:sym typeface="Calibri"/>
                        </a:rPr>
                        <a:t>Meaning</a:t>
                      </a:r>
                      <a:endParaRPr sz="130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solidFill>
                      <a:srgbClr val="004B45"/>
                    </a:solidFill>
                  </a:tcPr>
                </a:tc>
                <a:tc>
                  <a:txBody>
                    <a:bodyPr/>
                    <a:lstStyle/>
                    <a:p>
                      <a:pPr indent="0" lvl="0" marL="0" marR="0" rtl="0" algn="l">
                        <a:spcBef>
                          <a:spcPts val="0"/>
                        </a:spcBef>
                        <a:spcAft>
                          <a:spcPts val="0"/>
                        </a:spcAft>
                        <a:buClr>
                          <a:srgbClr val="FFFFFF"/>
                        </a:buClr>
                        <a:buSzPts val="1300"/>
                        <a:buFont typeface="Calibri"/>
                        <a:buNone/>
                      </a:pPr>
                      <a:r>
                        <a:rPr b="1" lang="en-US" sz="1300" u="none" cap="none" strike="noStrike">
                          <a:solidFill>
                            <a:srgbClr val="FFFFFF"/>
                          </a:solidFill>
                          <a:latin typeface="Calibri"/>
                          <a:ea typeface="Calibri"/>
                          <a:cs typeface="Calibri"/>
                          <a:sym typeface="Calibri"/>
                        </a:rPr>
                        <a:t>Example</a:t>
                      </a:r>
                      <a:endParaRPr sz="130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solidFill>
                      <a:srgbClr val="004B45"/>
                    </a:solidFill>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passive enough</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requiring limited active work</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The business felt passive enough to do while working.</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save up</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gradually collect money</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He was trying to save up money.</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take another whack at</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try again after an earlier attempt</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He took another whack at vending machines.</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foot traffic</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people moving through a location</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High foot traffic can make a location profitable.</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streamline</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make a system more efficient</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He wants to streamline the machines and systems.</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423" name="Shape 423"/>
        <p:cNvGrpSpPr/>
        <p:nvPr/>
      </p:nvGrpSpPr>
      <p:grpSpPr>
        <a:xfrm>
          <a:off x="0" y="0"/>
          <a:ext cx="0" cy="0"/>
          <a:chOff x="0" y="0"/>
          <a:chExt cx="0" cy="0"/>
        </a:xfrm>
      </p:grpSpPr>
      <p:sp>
        <p:nvSpPr>
          <p:cNvPr id="424" name="Google Shape;424;p24"/>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425" name="Google Shape;425;p24"/>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426" name="Google Shape;426;p24"/>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PHRASAL VERBS</a:t>
            </a:r>
            <a:endParaRPr b="0" i="0" sz="1300" u="none" cap="none" strike="noStrike">
              <a:solidFill>
                <a:schemeClr val="dk1"/>
              </a:solidFill>
              <a:latin typeface="Calibri"/>
              <a:ea typeface="Calibri"/>
              <a:cs typeface="Calibri"/>
              <a:sym typeface="Calibri"/>
            </a:endParaRPr>
          </a:p>
        </p:txBody>
      </p:sp>
      <p:sp>
        <p:nvSpPr>
          <p:cNvPr id="427" name="Google Shape;427;p24"/>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Sentences</a:t>
            </a:r>
            <a:endParaRPr b="0" i="0" sz="2500" u="none" cap="none" strike="noStrike">
              <a:solidFill>
                <a:schemeClr val="dk1"/>
              </a:solidFill>
              <a:latin typeface="Calibri"/>
              <a:ea typeface="Calibri"/>
              <a:cs typeface="Calibri"/>
              <a:sym typeface="Calibri"/>
            </a:endParaRPr>
          </a:p>
        </p:txBody>
      </p:sp>
      <p:sp>
        <p:nvSpPr>
          <p:cNvPr id="428" name="Google Shape;428;p24"/>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21</a:t>
            </a:r>
            <a:endParaRPr b="0" i="0" sz="1200" u="none" cap="none" strike="noStrike">
              <a:solidFill>
                <a:schemeClr val="dk1"/>
              </a:solidFill>
              <a:latin typeface="Calibri"/>
              <a:ea typeface="Calibri"/>
              <a:cs typeface="Calibri"/>
              <a:sym typeface="Calibri"/>
            </a:endParaRPr>
          </a:p>
        </p:txBody>
      </p:sp>
      <p:sp>
        <p:nvSpPr>
          <p:cNvPr id="429" name="Google Shape;429;p24"/>
          <p:cNvSpPr/>
          <p:nvPr/>
        </p:nvSpPr>
        <p:spPr>
          <a:xfrm>
            <a:off x="502920" y="1691640"/>
            <a:ext cx="65836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4"/>
          <p:cNvSpPr/>
          <p:nvPr/>
        </p:nvSpPr>
        <p:spPr>
          <a:xfrm>
            <a:off x="502920" y="1691640"/>
            <a:ext cx="65836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over</a:t>
            </a:r>
            <a:endParaRPr b="0" i="0" sz="1300" u="none" cap="none" strike="noStrike">
              <a:solidFill>
                <a:schemeClr val="dk1"/>
              </a:solidFill>
              <a:latin typeface="Calibri"/>
              <a:ea typeface="Calibri"/>
              <a:cs typeface="Calibri"/>
              <a:sym typeface="Calibri"/>
            </a:endParaRPr>
          </a:p>
        </p:txBody>
      </p:sp>
      <p:sp>
        <p:nvSpPr>
          <p:cNvPr id="431" name="Google Shape;431;p24"/>
          <p:cNvSpPr/>
          <p:nvPr/>
        </p:nvSpPr>
        <p:spPr>
          <a:xfrm>
            <a:off x="1289304" y="1691640"/>
            <a:ext cx="47548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4"/>
          <p:cNvSpPr/>
          <p:nvPr/>
        </p:nvSpPr>
        <p:spPr>
          <a:xfrm>
            <a:off x="1289304" y="1691640"/>
            <a:ext cx="47548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up</a:t>
            </a:r>
            <a:endParaRPr b="0" i="0" sz="1300" u="none" cap="none" strike="noStrike">
              <a:solidFill>
                <a:schemeClr val="dk1"/>
              </a:solidFill>
              <a:latin typeface="Calibri"/>
              <a:ea typeface="Calibri"/>
              <a:cs typeface="Calibri"/>
              <a:sym typeface="Calibri"/>
            </a:endParaRPr>
          </a:p>
        </p:txBody>
      </p:sp>
      <p:sp>
        <p:nvSpPr>
          <p:cNvPr id="433" name="Google Shape;433;p24"/>
          <p:cNvSpPr/>
          <p:nvPr/>
        </p:nvSpPr>
        <p:spPr>
          <a:xfrm>
            <a:off x="1892808" y="1691640"/>
            <a:ext cx="7498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4"/>
          <p:cNvSpPr/>
          <p:nvPr/>
        </p:nvSpPr>
        <p:spPr>
          <a:xfrm>
            <a:off x="1892808" y="1691640"/>
            <a:ext cx="7498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where</a:t>
            </a:r>
            <a:endParaRPr b="0" i="0" sz="1300" u="none" cap="none" strike="noStrike">
              <a:solidFill>
                <a:schemeClr val="dk1"/>
              </a:solidFill>
              <a:latin typeface="Calibri"/>
              <a:ea typeface="Calibri"/>
              <a:cs typeface="Calibri"/>
              <a:sym typeface="Calibri"/>
            </a:endParaRPr>
          </a:p>
        </p:txBody>
      </p:sp>
      <p:sp>
        <p:nvSpPr>
          <p:cNvPr id="435" name="Google Shape;435;p24"/>
          <p:cNvSpPr/>
          <p:nvPr/>
        </p:nvSpPr>
        <p:spPr>
          <a:xfrm>
            <a:off x="2770632" y="1691640"/>
            <a:ext cx="65836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4"/>
          <p:cNvSpPr/>
          <p:nvPr/>
        </p:nvSpPr>
        <p:spPr>
          <a:xfrm>
            <a:off x="2770632" y="1691640"/>
            <a:ext cx="65836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into</a:t>
            </a:r>
            <a:endParaRPr b="0" i="0" sz="1300" u="none" cap="none" strike="noStrike">
              <a:solidFill>
                <a:schemeClr val="dk1"/>
              </a:solidFill>
              <a:latin typeface="Calibri"/>
              <a:ea typeface="Calibri"/>
              <a:cs typeface="Calibri"/>
              <a:sym typeface="Calibri"/>
            </a:endParaRPr>
          </a:p>
        </p:txBody>
      </p:sp>
      <p:sp>
        <p:nvSpPr>
          <p:cNvPr id="437" name="Google Shape;437;p24"/>
          <p:cNvSpPr/>
          <p:nvPr/>
        </p:nvSpPr>
        <p:spPr>
          <a:xfrm>
            <a:off x="3557016" y="1691640"/>
            <a:ext cx="65836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4"/>
          <p:cNvSpPr/>
          <p:nvPr/>
        </p:nvSpPr>
        <p:spPr>
          <a:xfrm>
            <a:off x="3557016" y="1691640"/>
            <a:ext cx="65836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into</a:t>
            </a:r>
            <a:endParaRPr b="0" i="0" sz="1300" u="none" cap="none" strike="noStrike">
              <a:solidFill>
                <a:schemeClr val="dk1"/>
              </a:solidFill>
              <a:latin typeface="Calibri"/>
              <a:ea typeface="Calibri"/>
              <a:cs typeface="Calibri"/>
              <a:sym typeface="Calibri"/>
            </a:endParaRPr>
          </a:p>
        </p:txBody>
      </p:sp>
      <p:sp>
        <p:nvSpPr>
          <p:cNvPr id="439" name="Google Shape;439;p24"/>
          <p:cNvSpPr/>
          <p:nvPr/>
        </p:nvSpPr>
        <p:spPr>
          <a:xfrm>
            <a:off x="4343400" y="1691640"/>
            <a:ext cx="47548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4"/>
          <p:cNvSpPr/>
          <p:nvPr/>
        </p:nvSpPr>
        <p:spPr>
          <a:xfrm>
            <a:off x="4343400" y="1691640"/>
            <a:ext cx="47548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up</a:t>
            </a:r>
            <a:endParaRPr b="0" i="0" sz="1300" u="none" cap="none" strike="noStrike">
              <a:solidFill>
                <a:schemeClr val="dk1"/>
              </a:solidFill>
              <a:latin typeface="Calibri"/>
              <a:ea typeface="Calibri"/>
              <a:cs typeface="Calibri"/>
              <a:sym typeface="Calibri"/>
            </a:endParaRPr>
          </a:p>
        </p:txBody>
      </p:sp>
      <p:sp>
        <p:nvSpPr>
          <p:cNvPr id="441" name="Google Shape;441;p24"/>
          <p:cNvSpPr/>
          <p:nvPr/>
        </p:nvSpPr>
        <p:spPr>
          <a:xfrm>
            <a:off x="502920" y="234086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He looked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real estate and stocks.</a:t>
            </a:r>
            <a:endParaRPr b="0" i="0" sz="1400" u="none" cap="none" strike="noStrike">
              <a:solidFill>
                <a:schemeClr val="dk1"/>
              </a:solidFill>
              <a:latin typeface="Calibri"/>
              <a:ea typeface="Calibri"/>
              <a:cs typeface="Calibri"/>
              <a:sym typeface="Calibri"/>
            </a:endParaRPr>
          </a:p>
        </p:txBody>
      </p:sp>
      <p:sp>
        <p:nvSpPr>
          <p:cNvPr id="442" name="Google Shape;442;p24"/>
          <p:cNvSpPr/>
          <p:nvPr/>
        </p:nvSpPr>
        <p:spPr>
          <a:xfrm>
            <a:off x="502920" y="287121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He saved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money to invest.</a:t>
            </a:r>
            <a:endParaRPr b="0" i="0" sz="1400" u="none" cap="none" strike="noStrike">
              <a:solidFill>
                <a:schemeClr val="dk1"/>
              </a:solidFill>
              <a:latin typeface="Calibri"/>
              <a:ea typeface="Calibri"/>
              <a:cs typeface="Calibri"/>
              <a:sym typeface="Calibri"/>
            </a:endParaRPr>
          </a:p>
        </p:txBody>
      </p:sp>
      <p:sp>
        <p:nvSpPr>
          <p:cNvPr id="443" name="Google Shape;443;p24"/>
          <p:cNvSpPr/>
          <p:nvPr/>
        </p:nvSpPr>
        <p:spPr>
          <a:xfrm>
            <a:off x="502920" y="340156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The first machine ended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not fitting the location.</a:t>
            </a:r>
            <a:endParaRPr b="0" i="0" sz="1400" u="none" cap="none" strike="noStrike">
              <a:solidFill>
                <a:schemeClr val="dk1"/>
              </a:solidFill>
              <a:latin typeface="Calibri"/>
              <a:ea typeface="Calibri"/>
              <a:cs typeface="Calibri"/>
              <a:sym typeface="Calibri"/>
            </a:endParaRPr>
          </a:p>
        </p:txBody>
      </p:sp>
      <p:sp>
        <p:nvSpPr>
          <p:cNvPr id="444" name="Google Shape;444;p24"/>
          <p:cNvSpPr/>
          <p:nvPr/>
        </p:nvSpPr>
        <p:spPr>
          <a:xfrm>
            <a:off x="502920" y="393192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The business turned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significant monthly income.</a:t>
            </a:r>
            <a:endParaRPr b="0" i="0" sz="1400" u="none" cap="none" strike="noStrike">
              <a:solidFill>
                <a:schemeClr val="dk1"/>
              </a:solidFill>
              <a:latin typeface="Calibri"/>
              <a:ea typeface="Calibri"/>
              <a:cs typeface="Calibri"/>
              <a:sym typeface="Calibri"/>
            </a:endParaRPr>
          </a:p>
        </p:txBody>
      </p:sp>
      <p:sp>
        <p:nvSpPr>
          <p:cNvPr id="445" name="Google Shape;445;p24"/>
          <p:cNvSpPr/>
          <p:nvPr/>
        </p:nvSpPr>
        <p:spPr>
          <a:xfrm>
            <a:off x="502920" y="4462272"/>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5.  He wants his children to take it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one day.</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450" name="Shape 450"/>
        <p:cNvGrpSpPr/>
        <p:nvPr/>
      </p:nvGrpSpPr>
      <p:grpSpPr>
        <a:xfrm>
          <a:off x="0" y="0"/>
          <a:ext cx="0" cy="0"/>
          <a:chOff x="0" y="0"/>
          <a:chExt cx="0" cy="0"/>
        </a:xfrm>
      </p:grpSpPr>
      <p:sp>
        <p:nvSpPr>
          <p:cNvPr id="451" name="Google Shape;451;p25"/>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452" name="Google Shape;452;p25"/>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453" name="Google Shape;453;p25"/>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PHRASAL VERBS</a:t>
            </a:r>
            <a:endParaRPr b="0" i="0" sz="1300" u="none" cap="none" strike="noStrike">
              <a:solidFill>
                <a:schemeClr val="dk1"/>
              </a:solidFill>
              <a:latin typeface="Calibri"/>
              <a:ea typeface="Calibri"/>
              <a:cs typeface="Calibri"/>
              <a:sym typeface="Calibri"/>
            </a:endParaRPr>
          </a:p>
        </p:txBody>
      </p:sp>
      <p:sp>
        <p:nvSpPr>
          <p:cNvPr id="454" name="Google Shape;454;p25"/>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Sentences — Answers</a:t>
            </a:r>
            <a:endParaRPr b="0" i="0" sz="2500" u="none" cap="none" strike="noStrike">
              <a:solidFill>
                <a:schemeClr val="dk1"/>
              </a:solidFill>
              <a:latin typeface="Calibri"/>
              <a:ea typeface="Calibri"/>
              <a:cs typeface="Calibri"/>
              <a:sym typeface="Calibri"/>
            </a:endParaRPr>
          </a:p>
        </p:txBody>
      </p:sp>
      <p:sp>
        <p:nvSpPr>
          <p:cNvPr id="455" name="Google Shape;455;p25"/>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22</a:t>
            </a:r>
            <a:endParaRPr b="0" i="0" sz="1200" u="none" cap="none" strike="noStrike">
              <a:solidFill>
                <a:schemeClr val="dk1"/>
              </a:solidFill>
              <a:latin typeface="Calibri"/>
              <a:ea typeface="Calibri"/>
              <a:cs typeface="Calibri"/>
              <a:sym typeface="Calibri"/>
            </a:endParaRPr>
          </a:p>
        </p:txBody>
      </p:sp>
      <p:sp>
        <p:nvSpPr>
          <p:cNvPr id="456" name="Google Shape;456;p25"/>
          <p:cNvSpPr/>
          <p:nvPr/>
        </p:nvSpPr>
        <p:spPr>
          <a:xfrm>
            <a:off x="502920" y="182880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He looked </a:t>
            </a:r>
            <a:r>
              <a:rPr b="1" i="0" lang="en-US" sz="1400" u="sng" cap="none" strike="noStrike">
                <a:solidFill>
                  <a:srgbClr val="137A55"/>
                </a:solidFill>
                <a:latin typeface="Calibri"/>
                <a:ea typeface="Calibri"/>
                <a:cs typeface="Calibri"/>
                <a:sym typeface="Calibri"/>
              </a:rPr>
              <a:t>into</a:t>
            </a:r>
            <a:r>
              <a:rPr b="0" i="0" lang="en-US" sz="1400" u="none" cap="none" strike="noStrike">
                <a:solidFill>
                  <a:srgbClr val="102B2D"/>
                </a:solidFill>
                <a:latin typeface="Calibri"/>
                <a:ea typeface="Calibri"/>
                <a:cs typeface="Calibri"/>
                <a:sym typeface="Calibri"/>
              </a:rPr>
              <a:t> real estate and stocks.</a:t>
            </a:r>
            <a:endParaRPr b="0" i="0" sz="1400" u="none" cap="none" strike="noStrike">
              <a:solidFill>
                <a:schemeClr val="dk1"/>
              </a:solidFill>
              <a:latin typeface="Calibri"/>
              <a:ea typeface="Calibri"/>
              <a:cs typeface="Calibri"/>
              <a:sym typeface="Calibri"/>
            </a:endParaRPr>
          </a:p>
        </p:txBody>
      </p:sp>
      <p:sp>
        <p:nvSpPr>
          <p:cNvPr id="457" name="Google Shape;457;p25"/>
          <p:cNvSpPr/>
          <p:nvPr/>
        </p:nvSpPr>
        <p:spPr>
          <a:xfrm>
            <a:off x="502920" y="239572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He saved </a:t>
            </a:r>
            <a:r>
              <a:rPr b="1" i="0" lang="en-US" sz="1400" u="sng" cap="none" strike="noStrike">
                <a:solidFill>
                  <a:srgbClr val="137A55"/>
                </a:solidFill>
                <a:latin typeface="Calibri"/>
                <a:ea typeface="Calibri"/>
                <a:cs typeface="Calibri"/>
                <a:sym typeface="Calibri"/>
              </a:rPr>
              <a:t>up</a:t>
            </a:r>
            <a:r>
              <a:rPr b="0" i="0" lang="en-US" sz="1400" u="none" cap="none" strike="noStrike">
                <a:solidFill>
                  <a:srgbClr val="102B2D"/>
                </a:solidFill>
                <a:latin typeface="Calibri"/>
                <a:ea typeface="Calibri"/>
                <a:cs typeface="Calibri"/>
                <a:sym typeface="Calibri"/>
              </a:rPr>
              <a:t> money to invest.</a:t>
            </a:r>
            <a:endParaRPr b="0" i="0" sz="1400" u="none" cap="none" strike="noStrike">
              <a:solidFill>
                <a:schemeClr val="dk1"/>
              </a:solidFill>
              <a:latin typeface="Calibri"/>
              <a:ea typeface="Calibri"/>
              <a:cs typeface="Calibri"/>
              <a:sym typeface="Calibri"/>
            </a:endParaRPr>
          </a:p>
        </p:txBody>
      </p:sp>
      <p:sp>
        <p:nvSpPr>
          <p:cNvPr id="458" name="Google Shape;458;p25"/>
          <p:cNvSpPr/>
          <p:nvPr/>
        </p:nvSpPr>
        <p:spPr>
          <a:xfrm>
            <a:off x="502920" y="296265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The first machine ended </a:t>
            </a:r>
            <a:r>
              <a:rPr b="1" i="0" lang="en-US" sz="1400" u="sng" cap="none" strike="noStrike">
                <a:solidFill>
                  <a:srgbClr val="137A55"/>
                </a:solidFill>
                <a:latin typeface="Calibri"/>
                <a:ea typeface="Calibri"/>
                <a:cs typeface="Calibri"/>
                <a:sym typeface="Calibri"/>
              </a:rPr>
              <a:t>up</a:t>
            </a:r>
            <a:r>
              <a:rPr b="0" i="0" lang="en-US" sz="1400" u="none" cap="none" strike="noStrike">
                <a:solidFill>
                  <a:srgbClr val="102B2D"/>
                </a:solidFill>
                <a:latin typeface="Calibri"/>
                <a:ea typeface="Calibri"/>
                <a:cs typeface="Calibri"/>
                <a:sym typeface="Calibri"/>
              </a:rPr>
              <a:t> not fitting the location.</a:t>
            </a:r>
            <a:endParaRPr b="0" i="0" sz="1400" u="none" cap="none" strike="noStrike">
              <a:solidFill>
                <a:schemeClr val="dk1"/>
              </a:solidFill>
              <a:latin typeface="Calibri"/>
              <a:ea typeface="Calibri"/>
              <a:cs typeface="Calibri"/>
              <a:sym typeface="Calibri"/>
            </a:endParaRPr>
          </a:p>
        </p:txBody>
      </p:sp>
      <p:sp>
        <p:nvSpPr>
          <p:cNvPr id="459" name="Google Shape;459;p25"/>
          <p:cNvSpPr/>
          <p:nvPr/>
        </p:nvSpPr>
        <p:spPr>
          <a:xfrm>
            <a:off x="502920" y="352958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The business turned </a:t>
            </a:r>
            <a:r>
              <a:rPr b="1" i="0" lang="en-US" sz="1400" u="sng" cap="none" strike="noStrike">
                <a:solidFill>
                  <a:srgbClr val="137A55"/>
                </a:solidFill>
                <a:latin typeface="Calibri"/>
                <a:ea typeface="Calibri"/>
                <a:cs typeface="Calibri"/>
                <a:sym typeface="Calibri"/>
              </a:rPr>
              <a:t>into</a:t>
            </a:r>
            <a:r>
              <a:rPr b="0" i="0" lang="en-US" sz="1400" u="none" cap="none" strike="noStrike">
                <a:solidFill>
                  <a:srgbClr val="102B2D"/>
                </a:solidFill>
                <a:latin typeface="Calibri"/>
                <a:ea typeface="Calibri"/>
                <a:cs typeface="Calibri"/>
                <a:sym typeface="Calibri"/>
              </a:rPr>
              <a:t> significant monthly income.</a:t>
            </a:r>
            <a:endParaRPr b="0" i="0" sz="1400" u="none" cap="none" strike="noStrike">
              <a:solidFill>
                <a:schemeClr val="dk1"/>
              </a:solidFill>
              <a:latin typeface="Calibri"/>
              <a:ea typeface="Calibri"/>
              <a:cs typeface="Calibri"/>
              <a:sym typeface="Calibri"/>
            </a:endParaRPr>
          </a:p>
        </p:txBody>
      </p:sp>
      <p:sp>
        <p:nvSpPr>
          <p:cNvPr id="460" name="Google Shape;460;p25"/>
          <p:cNvSpPr/>
          <p:nvPr/>
        </p:nvSpPr>
        <p:spPr>
          <a:xfrm>
            <a:off x="502920" y="4096512"/>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5.  He wants his children to take it </a:t>
            </a:r>
            <a:r>
              <a:rPr b="1" i="0" lang="en-US" sz="1400" u="sng" cap="none" strike="noStrike">
                <a:solidFill>
                  <a:srgbClr val="137A55"/>
                </a:solidFill>
                <a:latin typeface="Calibri"/>
                <a:ea typeface="Calibri"/>
                <a:cs typeface="Calibri"/>
                <a:sym typeface="Calibri"/>
              </a:rPr>
              <a:t>over</a:t>
            </a:r>
            <a:r>
              <a:rPr b="0" i="0" lang="en-US" sz="1400" u="none" cap="none" strike="noStrike">
                <a:solidFill>
                  <a:srgbClr val="102B2D"/>
                </a:solidFill>
                <a:latin typeface="Calibri"/>
                <a:ea typeface="Calibri"/>
                <a:cs typeface="Calibri"/>
                <a:sym typeface="Calibri"/>
              </a:rPr>
              <a:t> one day.</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465" name="Shape 465"/>
        <p:cNvGrpSpPr/>
        <p:nvPr/>
      </p:nvGrpSpPr>
      <p:grpSpPr>
        <a:xfrm>
          <a:off x="0" y="0"/>
          <a:ext cx="0" cy="0"/>
          <a:chOff x="0" y="0"/>
          <a:chExt cx="0" cy="0"/>
        </a:xfrm>
      </p:grpSpPr>
      <p:sp>
        <p:nvSpPr>
          <p:cNvPr id="466" name="Google Shape;466;p26"/>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467" name="Google Shape;467;p26"/>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468" name="Google Shape;468;p26"/>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COLLOCATIONS</a:t>
            </a:r>
            <a:endParaRPr b="0" i="0" sz="1300" u="none" cap="none" strike="noStrike">
              <a:solidFill>
                <a:schemeClr val="dk1"/>
              </a:solidFill>
              <a:latin typeface="Calibri"/>
              <a:ea typeface="Calibri"/>
              <a:cs typeface="Calibri"/>
              <a:sym typeface="Calibri"/>
            </a:endParaRPr>
          </a:p>
        </p:txBody>
      </p:sp>
      <p:sp>
        <p:nvSpPr>
          <p:cNvPr id="469" name="Google Shape;469;p26"/>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Phrases</a:t>
            </a:r>
            <a:endParaRPr b="0" i="0" sz="2500" u="none" cap="none" strike="noStrike">
              <a:solidFill>
                <a:schemeClr val="dk1"/>
              </a:solidFill>
              <a:latin typeface="Calibri"/>
              <a:ea typeface="Calibri"/>
              <a:cs typeface="Calibri"/>
              <a:sym typeface="Calibri"/>
            </a:endParaRPr>
          </a:p>
        </p:txBody>
      </p:sp>
      <p:sp>
        <p:nvSpPr>
          <p:cNvPr id="470" name="Google Shape;470;p26"/>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23</a:t>
            </a:r>
            <a:endParaRPr b="0" i="0" sz="1200" u="none" cap="none" strike="noStrike">
              <a:solidFill>
                <a:schemeClr val="dk1"/>
              </a:solidFill>
              <a:latin typeface="Calibri"/>
              <a:ea typeface="Calibri"/>
              <a:cs typeface="Calibri"/>
              <a:sym typeface="Calibri"/>
            </a:endParaRPr>
          </a:p>
        </p:txBody>
      </p:sp>
      <p:sp>
        <p:nvSpPr>
          <p:cNvPr id="471" name="Google Shape;471;p26"/>
          <p:cNvSpPr/>
          <p:nvPr/>
        </p:nvSpPr>
        <p:spPr>
          <a:xfrm>
            <a:off x="502920" y="1691640"/>
            <a:ext cx="93268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6"/>
          <p:cNvSpPr/>
          <p:nvPr/>
        </p:nvSpPr>
        <p:spPr>
          <a:xfrm>
            <a:off x="502920" y="1691640"/>
            <a:ext cx="93268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traffic</a:t>
            </a:r>
            <a:endParaRPr b="0" i="0" sz="1300" u="none" cap="none" strike="noStrike">
              <a:solidFill>
                <a:schemeClr val="dk1"/>
              </a:solidFill>
              <a:latin typeface="Calibri"/>
              <a:ea typeface="Calibri"/>
              <a:cs typeface="Calibri"/>
              <a:sym typeface="Calibri"/>
            </a:endParaRPr>
          </a:p>
        </p:txBody>
      </p:sp>
      <p:sp>
        <p:nvSpPr>
          <p:cNvPr id="473" name="Google Shape;473;p26"/>
          <p:cNvSpPr/>
          <p:nvPr/>
        </p:nvSpPr>
        <p:spPr>
          <a:xfrm>
            <a:off x="1563624" y="1691640"/>
            <a:ext cx="7498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6"/>
          <p:cNvSpPr/>
          <p:nvPr/>
        </p:nvSpPr>
        <p:spPr>
          <a:xfrm>
            <a:off x="1563624" y="1691640"/>
            <a:ext cx="7498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hours</a:t>
            </a:r>
            <a:endParaRPr b="0" i="0" sz="1300" u="none" cap="none" strike="noStrike">
              <a:solidFill>
                <a:schemeClr val="dk1"/>
              </a:solidFill>
              <a:latin typeface="Calibri"/>
              <a:ea typeface="Calibri"/>
              <a:cs typeface="Calibri"/>
              <a:sym typeface="Calibri"/>
            </a:endParaRPr>
          </a:p>
        </p:txBody>
      </p:sp>
      <p:sp>
        <p:nvSpPr>
          <p:cNvPr id="475" name="Google Shape;475;p26"/>
          <p:cNvSpPr/>
          <p:nvPr/>
        </p:nvSpPr>
        <p:spPr>
          <a:xfrm>
            <a:off x="2441448" y="1691640"/>
            <a:ext cx="148132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6"/>
          <p:cNvSpPr/>
          <p:nvPr/>
        </p:nvSpPr>
        <p:spPr>
          <a:xfrm>
            <a:off x="2441448" y="1691640"/>
            <a:ext cx="148132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collaboration</a:t>
            </a:r>
            <a:endParaRPr b="0" i="0" sz="1300" u="none" cap="none" strike="noStrike">
              <a:solidFill>
                <a:schemeClr val="dk1"/>
              </a:solidFill>
              <a:latin typeface="Calibri"/>
              <a:ea typeface="Calibri"/>
              <a:cs typeface="Calibri"/>
              <a:sym typeface="Calibri"/>
            </a:endParaRPr>
          </a:p>
        </p:txBody>
      </p:sp>
      <p:sp>
        <p:nvSpPr>
          <p:cNvPr id="477" name="Google Shape;477;p26"/>
          <p:cNvSpPr/>
          <p:nvPr/>
        </p:nvSpPr>
        <p:spPr>
          <a:xfrm>
            <a:off x="4050792" y="1691640"/>
            <a:ext cx="111556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6"/>
          <p:cNvSpPr/>
          <p:nvPr/>
        </p:nvSpPr>
        <p:spPr>
          <a:xfrm>
            <a:off x="4050792" y="1691640"/>
            <a:ext cx="111556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locations</a:t>
            </a:r>
            <a:endParaRPr b="0" i="0" sz="1300" u="none" cap="none" strike="noStrike">
              <a:solidFill>
                <a:schemeClr val="dk1"/>
              </a:solidFill>
              <a:latin typeface="Calibri"/>
              <a:ea typeface="Calibri"/>
              <a:cs typeface="Calibri"/>
              <a:sym typeface="Calibri"/>
            </a:endParaRPr>
          </a:p>
        </p:txBody>
      </p:sp>
      <p:sp>
        <p:nvSpPr>
          <p:cNvPr id="479" name="Google Shape;479;p26"/>
          <p:cNvSpPr/>
          <p:nvPr/>
        </p:nvSpPr>
        <p:spPr>
          <a:xfrm>
            <a:off x="5294376" y="1691640"/>
            <a:ext cx="102412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6"/>
          <p:cNvSpPr/>
          <p:nvPr/>
        </p:nvSpPr>
        <p:spPr>
          <a:xfrm>
            <a:off x="5294376" y="1691640"/>
            <a:ext cx="102412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business</a:t>
            </a:r>
            <a:endParaRPr b="0" i="0" sz="1300" u="none" cap="none" strike="noStrike">
              <a:solidFill>
                <a:schemeClr val="dk1"/>
              </a:solidFill>
              <a:latin typeface="Calibri"/>
              <a:ea typeface="Calibri"/>
              <a:cs typeface="Calibri"/>
              <a:sym typeface="Calibri"/>
            </a:endParaRPr>
          </a:p>
        </p:txBody>
      </p:sp>
      <p:sp>
        <p:nvSpPr>
          <p:cNvPr id="481" name="Google Shape;481;p26"/>
          <p:cNvSpPr/>
          <p:nvPr/>
        </p:nvSpPr>
        <p:spPr>
          <a:xfrm>
            <a:off x="6446520" y="1691640"/>
            <a:ext cx="84124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6"/>
          <p:cNvSpPr/>
          <p:nvPr/>
        </p:nvSpPr>
        <p:spPr>
          <a:xfrm>
            <a:off x="6446520" y="1691640"/>
            <a:ext cx="84124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income</a:t>
            </a:r>
            <a:endParaRPr b="0" i="0" sz="1300" u="none" cap="none" strike="noStrike">
              <a:solidFill>
                <a:schemeClr val="dk1"/>
              </a:solidFill>
              <a:latin typeface="Calibri"/>
              <a:ea typeface="Calibri"/>
              <a:cs typeface="Calibri"/>
              <a:sym typeface="Calibri"/>
            </a:endParaRPr>
          </a:p>
        </p:txBody>
      </p:sp>
      <p:sp>
        <p:nvSpPr>
          <p:cNvPr id="483" name="Google Shape;483;p26"/>
          <p:cNvSpPr/>
          <p:nvPr/>
        </p:nvSpPr>
        <p:spPr>
          <a:xfrm>
            <a:off x="502920" y="234086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vending machine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84" name="Google Shape;484;p26"/>
          <p:cNvSpPr/>
          <p:nvPr/>
        </p:nvSpPr>
        <p:spPr>
          <a:xfrm>
            <a:off x="502920" y="287121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passive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85" name="Google Shape;485;p26"/>
          <p:cNvSpPr/>
          <p:nvPr/>
        </p:nvSpPr>
        <p:spPr>
          <a:xfrm>
            <a:off x="502920" y="340156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foot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86" name="Google Shape;486;p26"/>
          <p:cNvSpPr/>
          <p:nvPr/>
        </p:nvSpPr>
        <p:spPr>
          <a:xfrm>
            <a:off x="502920" y="393192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high-earning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87" name="Google Shape;487;p26"/>
          <p:cNvSpPr/>
          <p:nvPr/>
        </p:nvSpPr>
        <p:spPr>
          <a:xfrm>
            <a:off x="502920" y="4462272"/>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5.  operation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492" name="Shape 492"/>
        <p:cNvGrpSpPr/>
        <p:nvPr/>
      </p:nvGrpSpPr>
      <p:grpSpPr>
        <a:xfrm>
          <a:off x="0" y="0"/>
          <a:ext cx="0" cy="0"/>
          <a:chOff x="0" y="0"/>
          <a:chExt cx="0" cy="0"/>
        </a:xfrm>
      </p:grpSpPr>
      <p:sp>
        <p:nvSpPr>
          <p:cNvPr id="493" name="Google Shape;493;p27"/>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494" name="Google Shape;494;p27"/>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495" name="Google Shape;495;p27"/>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VOCABULARY — COLLOCATIONS</a:t>
            </a:r>
            <a:endParaRPr b="0" i="0" sz="1300" u="none" cap="none" strike="noStrike">
              <a:solidFill>
                <a:schemeClr val="dk1"/>
              </a:solidFill>
              <a:latin typeface="Calibri"/>
              <a:ea typeface="Calibri"/>
              <a:cs typeface="Calibri"/>
              <a:sym typeface="Calibri"/>
            </a:endParaRPr>
          </a:p>
        </p:txBody>
      </p:sp>
      <p:sp>
        <p:nvSpPr>
          <p:cNvPr id="496" name="Google Shape;496;p27"/>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Complete the Phrases — Answers</a:t>
            </a:r>
            <a:endParaRPr b="0" i="0" sz="2500" u="none" cap="none" strike="noStrike">
              <a:solidFill>
                <a:schemeClr val="dk1"/>
              </a:solidFill>
              <a:latin typeface="Calibri"/>
              <a:ea typeface="Calibri"/>
              <a:cs typeface="Calibri"/>
              <a:sym typeface="Calibri"/>
            </a:endParaRPr>
          </a:p>
        </p:txBody>
      </p:sp>
      <p:sp>
        <p:nvSpPr>
          <p:cNvPr id="497" name="Google Shape;497;p27"/>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24</a:t>
            </a:r>
            <a:endParaRPr b="0" i="0" sz="1200" u="none" cap="none" strike="noStrike">
              <a:solidFill>
                <a:schemeClr val="dk1"/>
              </a:solidFill>
              <a:latin typeface="Calibri"/>
              <a:ea typeface="Calibri"/>
              <a:cs typeface="Calibri"/>
              <a:sym typeface="Calibri"/>
            </a:endParaRPr>
          </a:p>
        </p:txBody>
      </p:sp>
      <p:sp>
        <p:nvSpPr>
          <p:cNvPr id="498" name="Google Shape;498;p27"/>
          <p:cNvSpPr/>
          <p:nvPr/>
        </p:nvSpPr>
        <p:spPr>
          <a:xfrm>
            <a:off x="502920" y="182880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vending machine </a:t>
            </a:r>
            <a:r>
              <a:rPr b="1" i="0" lang="en-US" sz="1400" u="sng" cap="none" strike="noStrike">
                <a:solidFill>
                  <a:srgbClr val="137A55"/>
                </a:solidFill>
                <a:latin typeface="Calibri"/>
                <a:ea typeface="Calibri"/>
                <a:cs typeface="Calibri"/>
                <a:sym typeface="Calibri"/>
              </a:rPr>
              <a:t>business</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499" name="Google Shape;499;p27"/>
          <p:cNvSpPr/>
          <p:nvPr/>
        </p:nvSpPr>
        <p:spPr>
          <a:xfrm>
            <a:off x="502920" y="239572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passive </a:t>
            </a:r>
            <a:r>
              <a:rPr b="1" i="0" lang="en-US" sz="1400" u="sng" cap="none" strike="noStrike">
                <a:solidFill>
                  <a:srgbClr val="137A55"/>
                </a:solidFill>
                <a:latin typeface="Calibri"/>
                <a:ea typeface="Calibri"/>
                <a:cs typeface="Calibri"/>
                <a:sym typeface="Calibri"/>
              </a:rPr>
              <a:t>income</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500" name="Google Shape;500;p27"/>
          <p:cNvSpPr/>
          <p:nvPr/>
        </p:nvSpPr>
        <p:spPr>
          <a:xfrm>
            <a:off x="502920" y="296265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foot </a:t>
            </a:r>
            <a:r>
              <a:rPr b="1" i="0" lang="en-US" sz="1400" u="sng" cap="none" strike="noStrike">
                <a:solidFill>
                  <a:srgbClr val="137A55"/>
                </a:solidFill>
                <a:latin typeface="Calibri"/>
                <a:ea typeface="Calibri"/>
                <a:cs typeface="Calibri"/>
                <a:sym typeface="Calibri"/>
              </a:rPr>
              <a:t>traffic</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501" name="Google Shape;501;p27"/>
          <p:cNvSpPr/>
          <p:nvPr/>
        </p:nvSpPr>
        <p:spPr>
          <a:xfrm>
            <a:off x="502920" y="352958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high-earning </a:t>
            </a:r>
            <a:r>
              <a:rPr b="1" i="0" lang="en-US" sz="1400" u="sng" cap="none" strike="noStrike">
                <a:solidFill>
                  <a:srgbClr val="137A55"/>
                </a:solidFill>
                <a:latin typeface="Calibri"/>
                <a:ea typeface="Calibri"/>
                <a:cs typeface="Calibri"/>
                <a:sym typeface="Calibri"/>
              </a:rPr>
              <a:t>locations</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502" name="Google Shape;502;p27"/>
          <p:cNvSpPr/>
          <p:nvPr/>
        </p:nvSpPr>
        <p:spPr>
          <a:xfrm>
            <a:off x="502920" y="4096512"/>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5.  operation </a:t>
            </a:r>
            <a:r>
              <a:rPr b="1" i="0" lang="en-US" sz="1400" u="sng" cap="none" strike="noStrike">
                <a:solidFill>
                  <a:srgbClr val="137A55"/>
                </a:solidFill>
                <a:latin typeface="Calibri"/>
                <a:ea typeface="Calibri"/>
                <a:cs typeface="Calibri"/>
                <a:sym typeface="Calibri"/>
              </a:rPr>
              <a:t>hours</a:t>
            </a:r>
            <a:r>
              <a:rPr b="0" i="0" lang="en-US" sz="1400" u="none" cap="none" strike="noStrike">
                <a:solidFill>
                  <a:srgbClr val="102B2D"/>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07" name="Shape 507"/>
        <p:cNvGrpSpPr/>
        <p:nvPr/>
      </p:nvGrpSpPr>
      <p:grpSpPr>
        <a:xfrm>
          <a:off x="0" y="0"/>
          <a:ext cx="0" cy="0"/>
          <a:chOff x="0" y="0"/>
          <a:chExt cx="0" cy="0"/>
        </a:xfrm>
      </p:grpSpPr>
      <p:sp>
        <p:nvSpPr>
          <p:cNvPr id="508" name="Google Shape;508;p28"/>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09" name="Google Shape;509;p28"/>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10" name="Google Shape;510;p28"/>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511" name="Google Shape;511;p28"/>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Relative Clauses for Business Decisions</a:t>
            </a:r>
            <a:endParaRPr b="0" i="0" sz="2500" u="none" cap="none" strike="noStrike">
              <a:solidFill>
                <a:schemeClr val="dk1"/>
              </a:solidFill>
              <a:latin typeface="Calibri"/>
              <a:ea typeface="Calibri"/>
              <a:cs typeface="Calibri"/>
              <a:sym typeface="Calibri"/>
            </a:endParaRPr>
          </a:p>
        </p:txBody>
      </p:sp>
      <p:sp>
        <p:nvSpPr>
          <p:cNvPr id="512" name="Google Shape;512;p28"/>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25</a:t>
            </a:r>
            <a:endParaRPr b="0" i="0" sz="1200" u="none" cap="none" strike="noStrike">
              <a:solidFill>
                <a:schemeClr val="dk1"/>
              </a:solidFill>
              <a:latin typeface="Calibri"/>
              <a:ea typeface="Calibri"/>
              <a:cs typeface="Calibri"/>
              <a:sym typeface="Calibri"/>
            </a:endParaRPr>
          </a:p>
        </p:txBody>
      </p:sp>
      <p:sp>
        <p:nvSpPr>
          <p:cNvPr id="513" name="Google Shape;513;p28"/>
          <p:cNvSpPr/>
          <p:nvPr/>
        </p:nvSpPr>
        <p:spPr>
          <a:xfrm>
            <a:off x="502920" y="2011680"/>
            <a:ext cx="11155680" cy="1463040"/>
          </a:xfrm>
          <a:prstGeom prst="roundRect">
            <a:avLst>
              <a:gd fmla="val 7500" name="adj"/>
            </a:avLst>
          </a:prstGeom>
          <a:solidFill>
            <a:srgbClr val="E8F4E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8"/>
          <p:cNvSpPr/>
          <p:nvPr/>
        </p:nvSpPr>
        <p:spPr>
          <a:xfrm>
            <a:off x="822960" y="2240280"/>
            <a:ext cx="105156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550"/>
              <a:buFont typeface="Calibri"/>
              <a:buNone/>
            </a:pPr>
            <a:r>
              <a:rPr b="0" i="0" lang="en-US" sz="1550" u="none" cap="none" strike="noStrike">
                <a:solidFill>
                  <a:srgbClr val="102B2D"/>
                </a:solidFill>
                <a:latin typeface="Calibri"/>
                <a:ea typeface="Calibri"/>
                <a:cs typeface="Calibri"/>
                <a:sym typeface="Calibri"/>
              </a:rPr>
              <a:t>This section practises relative clauses for describing locations, customers, machines and business systems.</a:t>
            </a:r>
            <a:endParaRPr b="0" i="0" sz="1550" u="none" cap="none" strike="noStrike">
              <a:solidFill>
                <a:schemeClr val="dk1"/>
              </a:solidFill>
              <a:latin typeface="Calibri"/>
              <a:ea typeface="Calibri"/>
              <a:cs typeface="Calibri"/>
              <a:sym typeface="Calibri"/>
            </a:endParaRPr>
          </a:p>
        </p:txBody>
      </p:sp>
      <p:sp>
        <p:nvSpPr>
          <p:cNvPr id="515" name="Google Shape;515;p28"/>
          <p:cNvSpPr/>
          <p:nvPr/>
        </p:nvSpPr>
        <p:spPr>
          <a:xfrm>
            <a:off x="822960" y="2788920"/>
            <a:ext cx="10515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Useful language:  </a:t>
            </a:r>
            <a:r>
              <a:rPr b="0" i="1" lang="en-US" sz="1400" u="none" cap="none" strike="noStrike">
                <a:solidFill>
                  <a:srgbClr val="102B2D"/>
                </a:solidFill>
                <a:latin typeface="Calibri"/>
                <a:ea typeface="Calibri"/>
                <a:cs typeface="Calibri"/>
                <a:sym typeface="Calibri"/>
              </a:rPr>
              <a:t>locations where... / customers who... / machines that... / a business whose...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20" name="Shape 520"/>
        <p:cNvGrpSpPr/>
        <p:nvPr/>
      </p:nvGrpSpPr>
      <p:grpSpPr>
        <a:xfrm>
          <a:off x="0" y="0"/>
          <a:ext cx="0" cy="0"/>
          <a:chOff x="0" y="0"/>
          <a:chExt cx="0" cy="0"/>
        </a:xfrm>
      </p:grpSpPr>
      <p:sp>
        <p:nvSpPr>
          <p:cNvPr id="521" name="Google Shape;521;p29"/>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22" name="Google Shape;522;p29"/>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23" name="Google Shape;523;p29"/>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524" name="Google Shape;524;p29"/>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Defining Relative Clauses</a:t>
            </a:r>
            <a:endParaRPr b="0" i="0" sz="2500" u="none" cap="none" strike="noStrike">
              <a:solidFill>
                <a:schemeClr val="dk1"/>
              </a:solidFill>
              <a:latin typeface="Calibri"/>
              <a:ea typeface="Calibri"/>
              <a:cs typeface="Calibri"/>
              <a:sym typeface="Calibri"/>
            </a:endParaRPr>
          </a:p>
        </p:txBody>
      </p:sp>
      <p:sp>
        <p:nvSpPr>
          <p:cNvPr id="525" name="Google Shape;525;p29"/>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26</a:t>
            </a:r>
            <a:endParaRPr b="0" i="0" sz="1200" u="none" cap="none" strike="noStrike">
              <a:solidFill>
                <a:schemeClr val="dk1"/>
              </a:solidFill>
              <a:latin typeface="Calibri"/>
              <a:ea typeface="Calibri"/>
              <a:cs typeface="Calibri"/>
              <a:sym typeface="Calibri"/>
            </a:endParaRPr>
          </a:p>
        </p:txBody>
      </p:sp>
      <p:sp>
        <p:nvSpPr>
          <p:cNvPr id="526" name="Google Shape;526;p29"/>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1. Complete: "You need locations ___ people come in and out regularly."</a:t>
            </a:r>
            <a:endParaRPr b="0" i="0" sz="1400" u="none" cap="none" strike="noStrike">
              <a:solidFill>
                <a:schemeClr val="dk1"/>
              </a:solidFill>
              <a:latin typeface="Calibri"/>
              <a:ea typeface="Calibri"/>
              <a:cs typeface="Calibri"/>
              <a:sym typeface="Calibri"/>
            </a:endParaRPr>
          </a:p>
        </p:txBody>
      </p:sp>
      <p:sp>
        <p:nvSpPr>
          <p:cNvPr id="527" name="Google Shape;527;p29"/>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who</a:t>
            </a:r>
            <a:endParaRPr b="0" i="0" sz="1350" u="none" cap="none" strike="noStrike">
              <a:solidFill>
                <a:schemeClr val="dk1"/>
              </a:solidFill>
              <a:latin typeface="Calibri"/>
              <a:ea typeface="Calibri"/>
              <a:cs typeface="Calibri"/>
              <a:sym typeface="Calibri"/>
            </a:endParaRPr>
          </a:p>
        </p:txBody>
      </p:sp>
      <p:sp>
        <p:nvSpPr>
          <p:cNvPr id="528" name="Google Shape;528;p29"/>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where</a:t>
            </a:r>
            <a:endParaRPr b="0" i="0" sz="1350" u="none" cap="none" strike="noStrike">
              <a:solidFill>
                <a:schemeClr val="dk1"/>
              </a:solidFill>
              <a:latin typeface="Calibri"/>
              <a:ea typeface="Calibri"/>
              <a:cs typeface="Calibri"/>
              <a:sym typeface="Calibri"/>
            </a:endParaRPr>
          </a:p>
        </p:txBody>
      </p:sp>
      <p:sp>
        <p:nvSpPr>
          <p:cNvPr id="529" name="Google Shape;529;p29"/>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whose</a:t>
            </a:r>
            <a:endParaRPr b="0" i="0" sz="1350" u="none" cap="none" strike="noStrike">
              <a:solidFill>
                <a:schemeClr val="dk1"/>
              </a:solidFill>
              <a:latin typeface="Calibri"/>
              <a:ea typeface="Calibri"/>
              <a:cs typeface="Calibri"/>
              <a:sym typeface="Calibri"/>
            </a:endParaRPr>
          </a:p>
        </p:txBody>
      </p:sp>
      <p:sp>
        <p:nvSpPr>
          <p:cNvPr id="530" name="Google Shape;530;p29"/>
          <p:cNvSpPr/>
          <p:nvPr/>
        </p:nvSpPr>
        <p:spPr>
          <a:xfrm>
            <a:off x="502920" y="374904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2. Which sentence is best?</a:t>
            </a:r>
            <a:endParaRPr b="0" i="0" sz="1400" u="none" cap="none" strike="noStrike">
              <a:solidFill>
                <a:schemeClr val="dk1"/>
              </a:solidFill>
              <a:latin typeface="Calibri"/>
              <a:ea typeface="Calibri"/>
              <a:cs typeface="Calibri"/>
              <a:sym typeface="Calibri"/>
            </a:endParaRPr>
          </a:p>
        </p:txBody>
      </p:sp>
      <p:sp>
        <p:nvSpPr>
          <p:cNvPr id="531" name="Google Shape;531;p29"/>
          <p:cNvSpPr/>
          <p:nvPr/>
        </p:nvSpPr>
        <p:spPr>
          <a:xfrm>
            <a:off x="777240" y="431596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Machines who are visible perform better.</a:t>
            </a:r>
            <a:endParaRPr b="0" i="0" sz="1350" u="none" cap="none" strike="noStrike">
              <a:solidFill>
                <a:schemeClr val="dk1"/>
              </a:solidFill>
              <a:latin typeface="Calibri"/>
              <a:ea typeface="Calibri"/>
              <a:cs typeface="Calibri"/>
              <a:sym typeface="Calibri"/>
            </a:endParaRPr>
          </a:p>
        </p:txBody>
      </p:sp>
      <p:sp>
        <p:nvSpPr>
          <p:cNvPr id="532" name="Google Shape;532;p29"/>
          <p:cNvSpPr/>
          <p:nvPr/>
        </p:nvSpPr>
        <p:spPr>
          <a:xfrm>
            <a:off x="777240" y="475488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Machines that are visible and accessible usually perform better.</a:t>
            </a:r>
            <a:endParaRPr b="0" i="0" sz="1350" u="none" cap="none" strike="noStrike">
              <a:solidFill>
                <a:schemeClr val="dk1"/>
              </a:solidFill>
              <a:latin typeface="Calibri"/>
              <a:ea typeface="Calibri"/>
              <a:cs typeface="Calibri"/>
              <a:sym typeface="Calibri"/>
            </a:endParaRPr>
          </a:p>
        </p:txBody>
      </p:sp>
      <p:sp>
        <p:nvSpPr>
          <p:cNvPr id="533" name="Google Shape;533;p29"/>
          <p:cNvSpPr/>
          <p:nvPr/>
        </p:nvSpPr>
        <p:spPr>
          <a:xfrm>
            <a:off x="777240" y="519379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Machines where visible perform better.</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38" name="Shape 538"/>
        <p:cNvGrpSpPr/>
        <p:nvPr/>
      </p:nvGrpSpPr>
      <p:grpSpPr>
        <a:xfrm>
          <a:off x="0" y="0"/>
          <a:ext cx="0" cy="0"/>
          <a:chOff x="0" y="0"/>
          <a:chExt cx="0" cy="0"/>
        </a:xfrm>
      </p:grpSpPr>
      <p:sp>
        <p:nvSpPr>
          <p:cNvPr id="539" name="Google Shape;539;p30"/>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40" name="Google Shape;540;p30"/>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41" name="Google Shape;541;p30"/>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542" name="Google Shape;542;p30"/>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Defining Relative Clauses — Answers</a:t>
            </a:r>
            <a:endParaRPr b="0" i="0" sz="2500" u="none" cap="none" strike="noStrike">
              <a:solidFill>
                <a:schemeClr val="dk1"/>
              </a:solidFill>
              <a:latin typeface="Calibri"/>
              <a:ea typeface="Calibri"/>
              <a:cs typeface="Calibri"/>
              <a:sym typeface="Calibri"/>
            </a:endParaRPr>
          </a:p>
        </p:txBody>
      </p:sp>
      <p:sp>
        <p:nvSpPr>
          <p:cNvPr id="543" name="Google Shape;543;p30"/>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27</a:t>
            </a:r>
            <a:endParaRPr b="0" i="0" sz="1200" u="none" cap="none" strike="noStrike">
              <a:solidFill>
                <a:schemeClr val="dk1"/>
              </a:solidFill>
              <a:latin typeface="Calibri"/>
              <a:ea typeface="Calibri"/>
              <a:cs typeface="Calibri"/>
              <a:sym typeface="Calibri"/>
            </a:endParaRPr>
          </a:p>
        </p:txBody>
      </p:sp>
      <p:sp>
        <p:nvSpPr>
          <p:cNvPr id="544" name="Google Shape;544;p30"/>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1. Complete: "You need locations ___ people come in and out regularly."</a:t>
            </a:r>
            <a:endParaRPr b="0" i="0" sz="1400" u="none" cap="none" strike="noStrike">
              <a:solidFill>
                <a:schemeClr val="dk1"/>
              </a:solidFill>
              <a:latin typeface="Calibri"/>
              <a:ea typeface="Calibri"/>
              <a:cs typeface="Calibri"/>
              <a:sym typeface="Calibri"/>
            </a:endParaRPr>
          </a:p>
        </p:txBody>
      </p:sp>
      <p:sp>
        <p:nvSpPr>
          <p:cNvPr id="545" name="Google Shape;545;p30"/>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who</a:t>
            </a:r>
            <a:endParaRPr b="0" i="0" sz="1350" u="none" cap="none" strike="noStrike">
              <a:solidFill>
                <a:schemeClr val="dk1"/>
              </a:solidFill>
              <a:latin typeface="Calibri"/>
              <a:ea typeface="Calibri"/>
              <a:cs typeface="Calibri"/>
              <a:sym typeface="Calibri"/>
            </a:endParaRPr>
          </a:p>
        </p:txBody>
      </p:sp>
      <p:sp>
        <p:nvSpPr>
          <p:cNvPr id="546" name="Google Shape;546;p30"/>
          <p:cNvSpPr/>
          <p:nvPr/>
        </p:nvSpPr>
        <p:spPr>
          <a:xfrm>
            <a:off x="731520" y="2761488"/>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0"/>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b)  where</a:t>
            </a:r>
            <a:endParaRPr b="0" i="0" sz="1350" u="none" cap="none" strike="noStrike">
              <a:solidFill>
                <a:schemeClr val="dk1"/>
              </a:solidFill>
              <a:latin typeface="Calibri"/>
              <a:ea typeface="Calibri"/>
              <a:cs typeface="Calibri"/>
              <a:sym typeface="Calibri"/>
            </a:endParaRPr>
          </a:p>
        </p:txBody>
      </p:sp>
      <p:sp>
        <p:nvSpPr>
          <p:cNvPr id="548" name="Google Shape;548;p30"/>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whose</a:t>
            </a:r>
            <a:endParaRPr b="0" i="0" sz="1350" u="none" cap="none" strike="noStrike">
              <a:solidFill>
                <a:schemeClr val="dk1"/>
              </a:solidFill>
              <a:latin typeface="Calibri"/>
              <a:ea typeface="Calibri"/>
              <a:cs typeface="Calibri"/>
              <a:sym typeface="Calibri"/>
            </a:endParaRPr>
          </a:p>
        </p:txBody>
      </p:sp>
      <p:sp>
        <p:nvSpPr>
          <p:cNvPr id="549" name="Google Shape;549;p30"/>
          <p:cNvSpPr/>
          <p:nvPr/>
        </p:nvSpPr>
        <p:spPr>
          <a:xfrm>
            <a:off x="502920" y="374904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2. Which sentence is best?</a:t>
            </a:r>
            <a:endParaRPr b="0" i="0" sz="1400" u="none" cap="none" strike="noStrike">
              <a:solidFill>
                <a:schemeClr val="dk1"/>
              </a:solidFill>
              <a:latin typeface="Calibri"/>
              <a:ea typeface="Calibri"/>
              <a:cs typeface="Calibri"/>
              <a:sym typeface="Calibri"/>
            </a:endParaRPr>
          </a:p>
        </p:txBody>
      </p:sp>
      <p:sp>
        <p:nvSpPr>
          <p:cNvPr id="550" name="Google Shape;550;p30"/>
          <p:cNvSpPr/>
          <p:nvPr/>
        </p:nvSpPr>
        <p:spPr>
          <a:xfrm>
            <a:off x="777240" y="431596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Machines who are visible perform better.</a:t>
            </a:r>
            <a:endParaRPr b="0" i="0" sz="1350" u="none" cap="none" strike="noStrike">
              <a:solidFill>
                <a:schemeClr val="dk1"/>
              </a:solidFill>
              <a:latin typeface="Calibri"/>
              <a:ea typeface="Calibri"/>
              <a:cs typeface="Calibri"/>
              <a:sym typeface="Calibri"/>
            </a:endParaRPr>
          </a:p>
        </p:txBody>
      </p:sp>
      <p:sp>
        <p:nvSpPr>
          <p:cNvPr id="551" name="Google Shape;551;p30"/>
          <p:cNvSpPr/>
          <p:nvPr/>
        </p:nvSpPr>
        <p:spPr>
          <a:xfrm>
            <a:off x="731520" y="4727448"/>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0"/>
          <p:cNvSpPr/>
          <p:nvPr/>
        </p:nvSpPr>
        <p:spPr>
          <a:xfrm>
            <a:off x="777240" y="475488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b)  Machines that are visible and accessible usually perform better.</a:t>
            </a:r>
            <a:endParaRPr b="0" i="0" sz="1350" u="none" cap="none" strike="noStrike">
              <a:solidFill>
                <a:schemeClr val="dk1"/>
              </a:solidFill>
              <a:latin typeface="Calibri"/>
              <a:ea typeface="Calibri"/>
              <a:cs typeface="Calibri"/>
              <a:sym typeface="Calibri"/>
            </a:endParaRPr>
          </a:p>
        </p:txBody>
      </p:sp>
      <p:sp>
        <p:nvSpPr>
          <p:cNvPr id="553" name="Google Shape;553;p30"/>
          <p:cNvSpPr/>
          <p:nvPr/>
        </p:nvSpPr>
        <p:spPr>
          <a:xfrm>
            <a:off x="777240" y="519379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Machines where visible perform better.</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58" name="Shape 558"/>
        <p:cNvGrpSpPr/>
        <p:nvPr/>
      </p:nvGrpSpPr>
      <p:grpSpPr>
        <a:xfrm>
          <a:off x="0" y="0"/>
          <a:ext cx="0" cy="0"/>
          <a:chOff x="0" y="0"/>
          <a:chExt cx="0" cy="0"/>
        </a:xfrm>
      </p:grpSpPr>
      <p:sp>
        <p:nvSpPr>
          <p:cNvPr id="559" name="Google Shape;559;p31"/>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60" name="Google Shape;560;p31"/>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61" name="Google Shape;561;p31"/>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562" name="Google Shape;562;p31"/>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Relative Clauses in Context</a:t>
            </a:r>
            <a:endParaRPr b="0" i="0" sz="2500" u="none" cap="none" strike="noStrike">
              <a:solidFill>
                <a:schemeClr val="dk1"/>
              </a:solidFill>
              <a:latin typeface="Calibri"/>
              <a:ea typeface="Calibri"/>
              <a:cs typeface="Calibri"/>
              <a:sym typeface="Calibri"/>
            </a:endParaRPr>
          </a:p>
        </p:txBody>
      </p:sp>
      <p:sp>
        <p:nvSpPr>
          <p:cNvPr id="563" name="Google Shape;563;p31"/>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28</a:t>
            </a:r>
            <a:endParaRPr b="0" i="0" sz="1200" u="none" cap="none" strike="noStrike">
              <a:solidFill>
                <a:schemeClr val="dk1"/>
              </a:solidFill>
              <a:latin typeface="Calibri"/>
              <a:ea typeface="Calibri"/>
              <a:cs typeface="Calibri"/>
              <a:sym typeface="Calibri"/>
            </a:endParaRPr>
          </a:p>
        </p:txBody>
      </p:sp>
      <p:sp>
        <p:nvSpPr>
          <p:cNvPr id="564" name="Google Shape;564;p31"/>
          <p:cNvSpPr/>
          <p:nvPr/>
        </p:nvSpPr>
        <p:spPr>
          <a:xfrm>
            <a:off x="502920" y="1691640"/>
            <a:ext cx="7498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1"/>
          <p:cNvSpPr/>
          <p:nvPr/>
        </p:nvSpPr>
        <p:spPr>
          <a:xfrm>
            <a:off x="502920" y="1691640"/>
            <a:ext cx="7498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where</a:t>
            </a:r>
            <a:endParaRPr b="0" i="0" sz="1300" u="none" cap="none" strike="noStrike">
              <a:solidFill>
                <a:schemeClr val="dk1"/>
              </a:solidFill>
              <a:latin typeface="Calibri"/>
              <a:ea typeface="Calibri"/>
              <a:cs typeface="Calibri"/>
              <a:sym typeface="Calibri"/>
            </a:endParaRPr>
          </a:p>
        </p:txBody>
      </p:sp>
      <p:sp>
        <p:nvSpPr>
          <p:cNvPr id="566" name="Google Shape;566;p31"/>
          <p:cNvSpPr/>
          <p:nvPr/>
        </p:nvSpPr>
        <p:spPr>
          <a:xfrm>
            <a:off x="1380744" y="1691640"/>
            <a:ext cx="7498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1"/>
          <p:cNvSpPr/>
          <p:nvPr/>
        </p:nvSpPr>
        <p:spPr>
          <a:xfrm>
            <a:off x="1380744" y="1691640"/>
            <a:ext cx="7498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which</a:t>
            </a:r>
            <a:endParaRPr b="0" i="0" sz="1300" u="none" cap="none" strike="noStrike">
              <a:solidFill>
                <a:schemeClr val="dk1"/>
              </a:solidFill>
              <a:latin typeface="Calibri"/>
              <a:ea typeface="Calibri"/>
              <a:cs typeface="Calibri"/>
              <a:sym typeface="Calibri"/>
            </a:endParaRPr>
          </a:p>
        </p:txBody>
      </p:sp>
      <p:sp>
        <p:nvSpPr>
          <p:cNvPr id="568" name="Google Shape;568;p31"/>
          <p:cNvSpPr/>
          <p:nvPr/>
        </p:nvSpPr>
        <p:spPr>
          <a:xfrm>
            <a:off x="2258568" y="1691640"/>
            <a:ext cx="65836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1"/>
          <p:cNvSpPr/>
          <p:nvPr/>
        </p:nvSpPr>
        <p:spPr>
          <a:xfrm>
            <a:off x="2258568" y="1691640"/>
            <a:ext cx="65836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that</a:t>
            </a:r>
            <a:endParaRPr b="0" i="0" sz="1300" u="none" cap="none" strike="noStrike">
              <a:solidFill>
                <a:schemeClr val="dk1"/>
              </a:solidFill>
              <a:latin typeface="Calibri"/>
              <a:ea typeface="Calibri"/>
              <a:cs typeface="Calibri"/>
              <a:sym typeface="Calibri"/>
            </a:endParaRPr>
          </a:p>
        </p:txBody>
      </p:sp>
      <p:sp>
        <p:nvSpPr>
          <p:cNvPr id="570" name="Google Shape;570;p31"/>
          <p:cNvSpPr/>
          <p:nvPr/>
        </p:nvSpPr>
        <p:spPr>
          <a:xfrm>
            <a:off x="3044952" y="1691640"/>
            <a:ext cx="74980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1"/>
          <p:cNvSpPr/>
          <p:nvPr/>
        </p:nvSpPr>
        <p:spPr>
          <a:xfrm>
            <a:off x="3044952" y="1691640"/>
            <a:ext cx="74980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whose</a:t>
            </a:r>
            <a:endParaRPr b="0" i="0" sz="1300" u="none" cap="none" strike="noStrike">
              <a:solidFill>
                <a:schemeClr val="dk1"/>
              </a:solidFill>
              <a:latin typeface="Calibri"/>
              <a:ea typeface="Calibri"/>
              <a:cs typeface="Calibri"/>
              <a:sym typeface="Calibri"/>
            </a:endParaRPr>
          </a:p>
        </p:txBody>
      </p:sp>
      <p:sp>
        <p:nvSpPr>
          <p:cNvPr id="572" name="Google Shape;572;p31"/>
          <p:cNvSpPr/>
          <p:nvPr/>
        </p:nvSpPr>
        <p:spPr>
          <a:xfrm>
            <a:off x="3922776" y="1691640"/>
            <a:ext cx="566928" cy="420624"/>
          </a:xfrm>
          <a:prstGeom prst="roundRect">
            <a:avLst>
              <a:gd fmla="val 50000" name="adj"/>
            </a:avLst>
          </a:prstGeom>
          <a:solidFill>
            <a:srgbClr val="FFF3E9"/>
          </a:solidFill>
          <a:ln cap="flat" cmpd="sng" w="12700">
            <a:solidFill>
              <a:srgbClr val="E46F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1"/>
          <p:cNvSpPr/>
          <p:nvPr/>
        </p:nvSpPr>
        <p:spPr>
          <a:xfrm>
            <a:off x="3922776" y="1691640"/>
            <a:ext cx="566928"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300"/>
              <a:buFont typeface="Calibri"/>
              <a:buNone/>
            </a:pPr>
            <a:r>
              <a:rPr b="1" i="0" lang="en-US" sz="1300" u="none" cap="none" strike="noStrike">
                <a:solidFill>
                  <a:srgbClr val="004B45"/>
                </a:solidFill>
                <a:latin typeface="Calibri"/>
                <a:ea typeface="Calibri"/>
                <a:cs typeface="Calibri"/>
                <a:sym typeface="Calibri"/>
              </a:rPr>
              <a:t>who</a:t>
            </a:r>
            <a:endParaRPr b="0" i="0" sz="1300" u="none" cap="none" strike="noStrike">
              <a:solidFill>
                <a:schemeClr val="dk1"/>
              </a:solidFill>
              <a:latin typeface="Calibri"/>
              <a:ea typeface="Calibri"/>
              <a:cs typeface="Calibri"/>
              <a:sym typeface="Calibri"/>
            </a:endParaRPr>
          </a:p>
        </p:txBody>
      </p:sp>
      <p:sp>
        <p:nvSpPr>
          <p:cNvPr id="574" name="Google Shape;574;p31"/>
          <p:cNvSpPr/>
          <p:nvPr/>
        </p:nvSpPr>
        <p:spPr>
          <a:xfrm>
            <a:off x="502920" y="234086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A good location is a place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customers can easily access the machine.</a:t>
            </a:r>
            <a:endParaRPr b="0" i="0" sz="1400" u="none" cap="none" strike="noStrike">
              <a:solidFill>
                <a:schemeClr val="dk1"/>
              </a:solidFill>
              <a:latin typeface="Calibri"/>
              <a:ea typeface="Calibri"/>
              <a:cs typeface="Calibri"/>
              <a:sym typeface="Calibri"/>
            </a:endParaRPr>
          </a:p>
        </p:txBody>
      </p:sp>
      <p:sp>
        <p:nvSpPr>
          <p:cNvPr id="575" name="Google Shape;575;p31"/>
          <p:cNvSpPr/>
          <p:nvPr/>
        </p:nvSpPr>
        <p:spPr>
          <a:xfrm>
            <a:off x="502920" y="287121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Consumers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work late may need snacks and drinks.</a:t>
            </a:r>
            <a:endParaRPr b="0" i="0" sz="1400" u="none" cap="none" strike="noStrike">
              <a:solidFill>
                <a:schemeClr val="dk1"/>
              </a:solidFill>
              <a:latin typeface="Calibri"/>
              <a:ea typeface="Calibri"/>
              <a:cs typeface="Calibri"/>
              <a:sym typeface="Calibri"/>
            </a:endParaRPr>
          </a:p>
        </p:txBody>
      </p:sp>
      <p:sp>
        <p:nvSpPr>
          <p:cNvPr id="576" name="Google Shape;576;p31"/>
          <p:cNvSpPr/>
          <p:nvPr/>
        </p:nvSpPr>
        <p:spPr>
          <a:xfrm>
            <a:off x="502920" y="340156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Machines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are placed in visible areas tend to perform better.</a:t>
            </a:r>
            <a:endParaRPr b="0" i="0" sz="1400" u="none" cap="none" strike="noStrike">
              <a:solidFill>
                <a:schemeClr val="dk1"/>
              </a:solidFill>
              <a:latin typeface="Calibri"/>
              <a:ea typeface="Calibri"/>
              <a:cs typeface="Calibri"/>
              <a:sym typeface="Calibri"/>
            </a:endParaRPr>
          </a:p>
        </p:txBody>
      </p:sp>
      <p:sp>
        <p:nvSpPr>
          <p:cNvPr id="577" name="Google Shape;577;p31"/>
          <p:cNvSpPr/>
          <p:nvPr/>
        </p:nvSpPr>
        <p:spPr>
          <a:xfrm>
            <a:off x="502920" y="393192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A business </a:t>
            </a:r>
            <a:r>
              <a:rPr b="0" i="0" lang="en-US" sz="1400" u="none" cap="none" strike="noStrike">
                <a:solidFill>
                  <a:srgbClr val="5C6F73"/>
                </a:solidFill>
                <a:latin typeface="Calibri"/>
                <a:ea typeface="Calibri"/>
                <a:cs typeface="Calibri"/>
                <a:sym typeface="Calibri"/>
              </a:rPr>
              <a:t>_______</a:t>
            </a:r>
            <a:r>
              <a:rPr b="0" i="0" lang="en-US" sz="1400" u="none" cap="none" strike="noStrike">
                <a:solidFill>
                  <a:srgbClr val="102B2D"/>
                </a:solidFill>
                <a:latin typeface="Calibri"/>
                <a:ea typeface="Calibri"/>
                <a:cs typeface="Calibri"/>
                <a:sym typeface="Calibri"/>
              </a:rPr>
              <a:t> systems are efficient can grow more smoothly.</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2" name="Shape 52"/>
        <p:cNvGrpSpPr/>
        <p:nvPr/>
      </p:nvGrpSpPr>
      <p:grpSpPr>
        <a:xfrm>
          <a:off x="0" y="0"/>
          <a:ext cx="0" cy="0"/>
          <a:chOff x="0" y="0"/>
          <a:chExt cx="0" cy="0"/>
        </a:xfrm>
      </p:grpSpPr>
      <p:sp>
        <p:nvSpPr>
          <p:cNvPr id="53" name="Google Shape;53;p5"/>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4" name="Google Shape;54;p5"/>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5" name="Google Shape;55;p5"/>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PREP — PART 1</a:t>
            </a:r>
            <a:endParaRPr b="0" i="0" sz="1300" u="none" cap="none" strike="noStrike">
              <a:solidFill>
                <a:schemeClr val="dk1"/>
              </a:solidFill>
              <a:latin typeface="Calibri"/>
              <a:ea typeface="Calibri"/>
              <a:cs typeface="Calibri"/>
              <a:sym typeface="Calibri"/>
            </a:endParaRPr>
          </a:p>
        </p:txBody>
      </p:sp>
      <p:sp>
        <p:nvSpPr>
          <p:cNvPr id="56" name="Google Shape;56;p5"/>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Vocabulary Matching</a:t>
            </a:r>
            <a:endParaRPr b="0" i="0" sz="2500" u="none" cap="none" strike="noStrike">
              <a:solidFill>
                <a:schemeClr val="dk1"/>
              </a:solidFill>
              <a:latin typeface="Calibri"/>
              <a:ea typeface="Calibri"/>
              <a:cs typeface="Calibri"/>
              <a:sym typeface="Calibri"/>
            </a:endParaRPr>
          </a:p>
        </p:txBody>
      </p:sp>
      <p:sp>
        <p:nvSpPr>
          <p:cNvPr id="57" name="Google Shape;57;p5"/>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a:t>
            </a:r>
            <a:endParaRPr b="0" i="0" sz="1200" u="none" cap="none" strike="noStrike">
              <a:solidFill>
                <a:schemeClr val="dk1"/>
              </a:solidFill>
              <a:latin typeface="Calibri"/>
              <a:ea typeface="Calibri"/>
              <a:cs typeface="Calibri"/>
              <a:sym typeface="Calibri"/>
            </a:endParaRPr>
          </a:p>
        </p:txBody>
      </p:sp>
      <p:sp>
        <p:nvSpPr>
          <p:cNvPr id="58" name="Google Shape;58;p5"/>
          <p:cNvSpPr/>
          <p:nvPr/>
        </p:nvSpPr>
        <p:spPr>
          <a:xfrm>
            <a:off x="502920" y="1417320"/>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C6F73"/>
              </a:buClr>
              <a:buSzPts val="1250"/>
              <a:buFont typeface="Calibri"/>
              <a:buNone/>
            </a:pPr>
            <a:r>
              <a:rPr b="0" i="1" lang="en-US" sz="1250" u="none" cap="none" strike="noStrike">
                <a:solidFill>
                  <a:srgbClr val="5C6F73"/>
                </a:solidFill>
                <a:latin typeface="Calibri"/>
                <a:ea typeface="Calibri"/>
                <a:cs typeface="Calibri"/>
                <a:sym typeface="Calibri"/>
              </a:rPr>
              <a:t>Match each sentence starter with the correct ending.</a:t>
            </a:r>
            <a:endParaRPr b="0" i="0" sz="1250" u="none" cap="none" strike="noStrike">
              <a:solidFill>
                <a:schemeClr val="dk1"/>
              </a:solidFill>
              <a:latin typeface="Calibri"/>
              <a:ea typeface="Calibri"/>
              <a:cs typeface="Calibri"/>
              <a:sym typeface="Calibri"/>
            </a:endParaRPr>
          </a:p>
        </p:txBody>
      </p:sp>
      <p:sp>
        <p:nvSpPr>
          <p:cNvPr id="59" name="Google Shape;59;p5"/>
          <p:cNvSpPr/>
          <p:nvPr/>
        </p:nvSpPr>
        <p:spPr>
          <a:xfrm>
            <a:off x="502920" y="1783080"/>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667512" y="1783080"/>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1.  </a:t>
            </a:r>
            <a:r>
              <a:rPr b="0" i="0" lang="en-US" sz="1250" u="none" cap="none" strike="noStrike">
                <a:solidFill>
                  <a:srgbClr val="102B2D"/>
                </a:solidFill>
                <a:latin typeface="Calibri"/>
                <a:ea typeface="Calibri"/>
                <a:cs typeface="Calibri"/>
                <a:sym typeface="Calibri"/>
              </a:rPr>
              <a:t>If someone talks about passive income,...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61" name="Google Shape;61;p5"/>
          <p:cNvSpPr/>
          <p:nvPr/>
        </p:nvSpPr>
        <p:spPr>
          <a:xfrm>
            <a:off x="502920" y="2441448"/>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667512" y="2441448"/>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2.  </a:t>
            </a:r>
            <a:r>
              <a:rPr b="0" i="0" lang="en-US" sz="1250" u="none" cap="none" strike="noStrike">
                <a:solidFill>
                  <a:srgbClr val="102B2D"/>
                </a:solidFill>
                <a:latin typeface="Calibri"/>
                <a:ea typeface="Calibri"/>
                <a:cs typeface="Calibri"/>
                <a:sym typeface="Calibri"/>
              </a:rPr>
              <a:t>If someone talks about save up,...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63" name="Google Shape;63;p5"/>
          <p:cNvSpPr/>
          <p:nvPr/>
        </p:nvSpPr>
        <p:spPr>
          <a:xfrm>
            <a:off x="502920" y="3099816"/>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p:nvPr/>
        </p:nvSpPr>
        <p:spPr>
          <a:xfrm>
            <a:off x="667512" y="3099816"/>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3.  </a:t>
            </a:r>
            <a:r>
              <a:rPr b="0" i="0" lang="en-US" sz="1250" u="none" cap="none" strike="noStrike">
                <a:solidFill>
                  <a:srgbClr val="102B2D"/>
                </a:solidFill>
                <a:latin typeface="Calibri"/>
                <a:ea typeface="Calibri"/>
                <a:cs typeface="Calibri"/>
                <a:sym typeface="Calibri"/>
              </a:rPr>
              <a:t>If there is take another whack at something,...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65" name="Google Shape;65;p5"/>
          <p:cNvSpPr/>
          <p:nvPr/>
        </p:nvSpPr>
        <p:spPr>
          <a:xfrm>
            <a:off x="502920" y="3758184"/>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a:off x="667512" y="3758184"/>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4.  </a:t>
            </a:r>
            <a:r>
              <a:rPr b="0" i="0" lang="en-US" sz="1250" u="none" cap="none" strike="noStrike">
                <a:solidFill>
                  <a:srgbClr val="102B2D"/>
                </a:solidFill>
                <a:latin typeface="Calibri"/>
                <a:ea typeface="Calibri"/>
                <a:cs typeface="Calibri"/>
                <a:sym typeface="Calibri"/>
              </a:rPr>
              <a:t>If income is passive,...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67" name="Google Shape;67;p5"/>
          <p:cNvSpPr/>
          <p:nvPr/>
        </p:nvSpPr>
        <p:spPr>
          <a:xfrm>
            <a:off x="502920" y="4416552"/>
            <a:ext cx="6675120" cy="512064"/>
          </a:xfrm>
          <a:prstGeom prst="roundRect">
            <a:avLst>
              <a:gd fmla="val 21429"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667512" y="4416552"/>
            <a:ext cx="6364224" cy="51206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5.  </a:t>
            </a:r>
            <a:r>
              <a:rPr b="0" i="0" lang="en-US" sz="1250" u="none" cap="none" strike="noStrike">
                <a:solidFill>
                  <a:srgbClr val="102B2D"/>
                </a:solidFill>
                <a:latin typeface="Calibri"/>
                <a:ea typeface="Calibri"/>
                <a:cs typeface="Calibri"/>
                <a:sym typeface="Calibri"/>
              </a:rPr>
              <a:t>If someone saves up money,... </a:t>
            </a:r>
            <a:r>
              <a:rPr b="0" i="0" lang="en-US" sz="1250" u="none" cap="none" strike="noStrike">
                <a:solidFill>
                  <a:srgbClr val="5C6F73"/>
                </a:solidFill>
                <a:latin typeface="Calibri"/>
                <a:ea typeface="Calibri"/>
                <a:cs typeface="Calibri"/>
                <a:sym typeface="Calibri"/>
              </a:rPr>
              <a:t>_______</a:t>
            </a:r>
            <a:endParaRPr b="0" i="0" sz="1250" u="none" cap="none" strike="noStrike">
              <a:solidFill>
                <a:schemeClr val="dk1"/>
              </a:solidFill>
              <a:latin typeface="Calibri"/>
              <a:ea typeface="Calibri"/>
              <a:cs typeface="Calibri"/>
              <a:sym typeface="Calibri"/>
            </a:endParaRPr>
          </a:p>
        </p:txBody>
      </p:sp>
      <p:sp>
        <p:nvSpPr>
          <p:cNvPr id="69" name="Google Shape;69;p5"/>
          <p:cNvSpPr/>
          <p:nvPr/>
        </p:nvSpPr>
        <p:spPr>
          <a:xfrm>
            <a:off x="7452360" y="1783080"/>
            <a:ext cx="4114800" cy="457200"/>
          </a:xfrm>
          <a:prstGeom prst="roundRect">
            <a:avLst>
              <a:gd fmla="val 24000" name="adj"/>
            </a:avLst>
          </a:prstGeom>
          <a:solidFill>
            <a:srgbClr val="F5FBF8"/>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
          <p:cNvSpPr/>
          <p:nvPr/>
        </p:nvSpPr>
        <p:spPr>
          <a:xfrm>
            <a:off x="7589520" y="1783080"/>
            <a:ext cx="38404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150"/>
              <a:buFont typeface="Calibri"/>
              <a:buNone/>
            </a:pPr>
            <a:r>
              <a:rPr b="1" i="0" lang="en-US" sz="1150" u="none" cap="none" strike="noStrike">
                <a:solidFill>
                  <a:srgbClr val="004B45"/>
                </a:solidFill>
                <a:latin typeface="Calibri"/>
                <a:ea typeface="Calibri"/>
                <a:cs typeface="Calibri"/>
                <a:sym typeface="Calibri"/>
              </a:rPr>
              <a:t>SENTENCE ENDINGS</a:t>
            </a:r>
            <a:endParaRPr b="0" i="0" sz="1150" u="none" cap="none" strike="noStrike">
              <a:solidFill>
                <a:schemeClr val="dk1"/>
              </a:solidFill>
              <a:latin typeface="Calibri"/>
              <a:ea typeface="Calibri"/>
              <a:cs typeface="Calibri"/>
              <a:sym typeface="Calibri"/>
            </a:endParaRPr>
          </a:p>
        </p:txBody>
      </p:sp>
      <p:sp>
        <p:nvSpPr>
          <p:cNvPr id="71" name="Google Shape;71;p5"/>
          <p:cNvSpPr/>
          <p:nvPr/>
        </p:nvSpPr>
        <p:spPr>
          <a:xfrm>
            <a:off x="7452360" y="2350008"/>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p:nvPr/>
        </p:nvSpPr>
        <p:spPr>
          <a:xfrm>
            <a:off x="7616952" y="2350008"/>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money earned with limited ongoing active work</a:t>
            </a:r>
            <a:endParaRPr b="0" i="0" sz="1200" u="none" cap="none" strike="noStrike">
              <a:solidFill>
                <a:schemeClr val="dk1"/>
              </a:solidFill>
              <a:latin typeface="Calibri"/>
              <a:ea typeface="Calibri"/>
              <a:cs typeface="Calibri"/>
              <a:sym typeface="Calibri"/>
            </a:endParaRPr>
          </a:p>
        </p:txBody>
      </p:sp>
      <p:sp>
        <p:nvSpPr>
          <p:cNvPr id="73" name="Google Shape;73;p5"/>
          <p:cNvSpPr/>
          <p:nvPr/>
        </p:nvSpPr>
        <p:spPr>
          <a:xfrm>
            <a:off x="7452360" y="3145536"/>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5"/>
          <p:cNvSpPr/>
          <p:nvPr/>
        </p:nvSpPr>
        <p:spPr>
          <a:xfrm>
            <a:off x="7616952" y="3145536"/>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try something again after an earlier attempt</a:t>
            </a:r>
            <a:endParaRPr b="0" i="0" sz="1200" u="none" cap="none" strike="noStrike">
              <a:solidFill>
                <a:schemeClr val="dk1"/>
              </a:solidFill>
              <a:latin typeface="Calibri"/>
              <a:ea typeface="Calibri"/>
              <a:cs typeface="Calibri"/>
              <a:sym typeface="Calibri"/>
            </a:endParaRPr>
          </a:p>
        </p:txBody>
      </p:sp>
      <p:sp>
        <p:nvSpPr>
          <p:cNvPr id="75" name="Google Shape;75;p5"/>
          <p:cNvSpPr/>
          <p:nvPr/>
        </p:nvSpPr>
        <p:spPr>
          <a:xfrm>
            <a:off x="7452360" y="3941064"/>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7616952" y="3941064"/>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it is earned with limited ongoing active work.</a:t>
            </a:r>
            <a:endParaRPr b="0" i="0" sz="1200" u="none" cap="none" strike="noStrike">
              <a:solidFill>
                <a:schemeClr val="dk1"/>
              </a:solidFill>
              <a:latin typeface="Calibri"/>
              <a:ea typeface="Calibri"/>
              <a:cs typeface="Calibri"/>
              <a:sym typeface="Calibri"/>
            </a:endParaRPr>
          </a:p>
        </p:txBody>
      </p:sp>
      <p:sp>
        <p:nvSpPr>
          <p:cNvPr id="77" name="Google Shape;77;p5"/>
          <p:cNvSpPr/>
          <p:nvPr/>
        </p:nvSpPr>
        <p:spPr>
          <a:xfrm>
            <a:off x="7452360" y="4736592"/>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p:nvPr/>
        </p:nvSpPr>
        <p:spPr>
          <a:xfrm>
            <a:off x="7616952" y="4736592"/>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they gradually collect money for a future purpose.</a:t>
            </a:r>
            <a:endParaRPr b="0" i="0" sz="1200" u="none" cap="none" strike="noStrike">
              <a:solidFill>
                <a:schemeClr val="dk1"/>
              </a:solidFill>
              <a:latin typeface="Calibri"/>
              <a:ea typeface="Calibri"/>
              <a:cs typeface="Calibri"/>
              <a:sym typeface="Calibri"/>
            </a:endParaRPr>
          </a:p>
        </p:txBody>
      </p:sp>
      <p:sp>
        <p:nvSpPr>
          <p:cNvPr id="79" name="Google Shape;79;p5"/>
          <p:cNvSpPr/>
          <p:nvPr/>
        </p:nvSpPr>
        <p:spPr>
          <a:xfrm>
            <a:off x="7452360" y="5532120"/>
            <a:ext cx="4114800" cy="676656"/>
          </a:xfrm>
          <a:prstGeom prst="roundRect">
            <a:avLst>
              <a:gd fmla="val 10811" name="adj"/>
            </a:avLst>
          </a:prstGeom>
          <a:solidFill>
            <a:srgbClr val="FBEFE7"/>
          </a:solidFill>
          <a:ln cap="flat" cmpd="sng" w="12700">
            <a:solidFill>
              <a:srgbClr val="EED0C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5"/>
          <p:cNvSpPr/>
          <p:nvPr/>
        </p:nvSpPr>
        <p:spPr>
          <a:xfrm>
            <a:off x="7616952" y="5532120"/>
            <a:ext cx="3803904" cy="6766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00"/>
              <a:buFont typeface="Calibri"/>
              <a:buNone/>
            </a:pPr>
            <a:r>
              <a:rPr b="1" i="0" lang="en-US" sz="1200" u="none" cap="none" strike="noStrike">
                <a:solidFill>
                  <a:srgbClr val="004B45"/>
                </a:solidFill>
                <a:latin typeface="Calibri"/>
                <a:ea typeface="Calibri"/>
                <a:cs typeface="Calibri"/>
                <a:sym typeface="Calibri"/>
              </a:rPr>
              <a:t>gradually collect money for a future purpose</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82" name="Shape 582"/>
        <p:cNvGrpSpPr/>
        <p:nvPr/>
      </p:nvGrpSpPr>
      <p:grpSpPr>
        <a:xfrm>
          <a:off x="0" y="0"/>
          <a:ext cx="0" cy="0"/>
          <a:chOff x="0" y="0"/>
          <a:chExt cx="0" cy="0"/>
        </a:xfrm>
      </p:grpSpPr>
      <p:sp>
        <p:nvSpPr>
          <p:cNvPr id="583" name="Google Shape;583;p32"/>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84" name="Google Shape;584;p32"/>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85" name="Google Shape;585;p32"/>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586" name="Google Shape;586;p32"/>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Relative Clauses in Context — Answers</a:t>
            </a:r>
            <a:endParaRPr b="0" i="0" sz="2500" u="none" cap="none" strike="noStrike">
              <a:solidFill>
                <a:schemeClr val="dk1"/>
              </a:solidFill>
              <a:latin typeface="Calibri"/>
              <a:ea typeface="Calibri"/>
              <a:cs typeface="Calibri"/>
              <a:sym typeface="Calibri"/>
            </a:endParaRPr>
          </a:p>
        </p:txBody>
      </p:sp>
      <p:sp>
        <p:nvSpPr>
          <p:cNvPr id="587" name="Google Shape;587;p32"/>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29</a:t>
            </a:r>
            <a:endParaRPr b="0" i="0" sz="1200" u="none" cap="none" strike="noStrike">
              <a:solidFill>
                <a:schemeClr val="dk1"/>
              </a:solidFill>
              <a:latin typeface="Calibri"/>
              <a:ea typeface="Calibri"/>
              <a:cs typeface="Calibri"/>
              <a:sym typeface="Calibri"/>
            </a:endParaRPr>
          </a:p>
        </p:txBody>
      </p:sp>
      <p:sp>
        <p:nvSpPr>
          <p:cNvPr id="588" name="Google Shape;588;p32"/>
          <p:cNvSpPr/>
          <p:nvPr/>
        </p:nvSpPr>
        <p:spPr>
          <a:xfrm>
            <a:off x="502920" y="1828800"/>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1.  A good location is a place </a:t>
            </a:r>
            <a:r>
              <a:rPr b="1" i="0" lang="en-US" sz="1400" u="sng" cap="none" strike="noStrike">
                <a:solidFill>
                  <a:srgbClr val="137A55"/>
                </a:solidFill>
                <a:latin typeface="Calibri"/>
                <a:ea typeface="Calibri"/>
                <a:cs typeface="Calibri"/>
                <a:sym typeface="Calibri"/>
              </a:rPr>
              <a:t>where</a:t>
            </a:r>
            <a:r>
              <a:rPr b="0" i="0" lang="en-US" sz="1400" u="none" cap="none" strike="noStrike">
                <a:solidFill>
                  <a:srgbClr val="102B2D"/>
                </a:solidFill>
                <a:latin typeface="Calibri"/>
                <a:ea typeface="Calibri"/>
                <a:cs typeface="Calibri"/>
                <a:sym typeface="Calibri"/>
              </a:rPr>
              <a:t> customers can easily access the machine.</a:t>
            </a:r>
            <a:endParaRPr b="0" i="0" sz="1400" u="none" cap="none" strike="noStrike">
              <a:solidFill>
                <a:schemeClr val="dk1"/>
              </a:solidFill>
              <a:latin typeface="Calibri"/>
              <a:ea typeface="Calibri"/>
              <a:cs typeface="Calibri"/>
              <a:sym typeface="Calibri"/>
            </a:endParaRPr>
          </a:p>
        </p:txBody>
      </p:sp>
      <p:sp>
        <p:nvSpPr>
          <p:cNvPr id="589" name="Google Shape;589;p32"/>
          <p:cNvSpPr/>
          <p:nvPr/>
        </p:nvSpPr>
        <p:spPr>
          <a:xfrm>
            <a:off x="502920" y="2395728"/>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2.  Consumers </a:t>
            </a:r>
            <a:r>
              <a:rPr b="1" i="0" lang="en-US" sz="1400" u="sng" cap="none" strike="noStrike">
                <a:solidFill>
                  <a:srgbClr val="137A55"/>
                </a:solidFill>
                <a:latin typeface="Calibri"/>
                <a:ea typeface="Calibri"/>
                <a:cs typeface="Calibri"/>
                <a:sym typeface="Calibri"/>
              </a:rPr>
              <a:t>who</a:t>
            </a:r>
            <a:r>
              <a:rPr b="0" i="0" lang="en-US" sz="1400" u="none" cap="none" strike="noStrike">
                <a:solidFill>
                  <a:srgbClr val="102B2D"/>
                </a:solidFill>
                <a:latin typeface="Calibri"/>
                <a:ea typeface="Calibri"/>
                <a:cs typeface="Calibri"/>
                <a:sym typeface="Calibri"/>
              </a:rPr>
              <a:t> work late may need snacks and drinks.</a:t>
            </a:r>
            <a:endParaRPr b="0" i="0" sz="1400" u="none" cap="none" strike="noStrike">
              <a:solidFill>
                <a:schemeClr val="dk1"/>
              </a:solidFill>
              <a:latin typeface="Calibri"/>
              <a:ea typeface="Calibri"/>
              <a:cs typeface="Calibri"/>
              <a:sym typeface="Calibri"/>
            </a:endParaRPr>
          </a:p>
        </p:txBody>
      </p:sp>
      <p:sp>
        <p:nvSpPr>
          <p:cNvPr id="590" name="Google Shape;590;p32"/>
          <p:cNvSpPr/>
          <p:nvPr/>
        </p:nvSpPr>
        <p:spPr>
          <a:xfrm>
            <a:off x="502920" y="2962656"/>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3.  Machines </a:t>
            </a:r>
            <a:r>
              <a:rPr b="1" i="0" lang="en-US" sz="1400" u="sng" cap="none" strike="noStrike">
                <a:solidFill>
                  <a:srgbClr val="137A55"/>
                </a:solidFill>
                <a:latin typeface="Calibri"/>
                <a:ea typeface="Calibri"/>
                <a:cs typeface="Calibri"/>
                <a:sym typeface="Calibri"/>
              </a:rPr>
              <a:t>that</a:t>
            </a:r>
            <a:r>
              <a:rPr b="0" i="0" lang="en-US" sz="1400" u="none" cap="none" strike="noStrike">
                <a:solidFill>
                  <a:srgbClr val="102B2D"/>
                </a:solidFill>
                <a:latin typeface="Calibri"/>
                <a:ea typeface="Calibri"/>
                <a:cs typeface="Calibri"/>
                <a:sym typeface="Calibri"/>
              </a:rPr>
              <a:t> are placed in visible areas tend to perform better.</a:t>
            </a:r>
            <a:endParaRPr b="0" i="0" sz="1400" u="none" cap="none" strike="noStrike">
              <a:solidFill>
                <a:schemeClr val="dk1"/>
              </a:solidFill>
              <a:latin typeface="Calibri"/>
              <a:ea typeface="Calibri"/>
              <a:cs typeface="Calibri"/>
              <a:sym typeface="Calibri"/>
            </a:endParaRPr>
          </a:p>
        </p:txBody>
      </p:sp>
      <p:sp>
        <p:nvSpPr>
          <p:cNvPr id="591" name="Google Shape;591;p32"/>
          <p:cNvSpPr/>
          <p:nvPr/>
        </p:nvSpPr>
        <p:spPr>
          <a:xfrm>
            <a:off x="502920" y="3529584"/>
            <a:ext cx="111556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400"/>
              <a:buFont typeface="Calibri"/>
              <a:buNone/>
            </a:pPr>
            <a:r>
              <a:rPr b="0" i="0" lang="en-US" sz="1400" u="none" cap="none" strike="noStrike">
                <a:solidFill>
                  <a:srgbClr val="102B2D"/>
                </a:solidFill>
                <a:latin typeface="Calibri"/>
                <a:ea typeface="Calibri"/>
                <a:cs typeface="Calibri"/>
                <a:sym typeface="Calibri"/>
              </a:rPr>
              <a:t>4.  A business </a:t>
            </a:r>
            <a:r>
              <a:rPr b="1" i="0" lang="en-US" sz="1400" u="sng" cap="none" strike="noStrike">
                <a:solidFill>
                  <a:srgbClr val="137A55"/>
                </a:solidFill>
                <a:latin typeface="Calibri"/>
                <a:ea typeface="Calibri"/>
                <a:cs typeface="Calibri"/>
                <a:sym typeface="Calibri"/>
              </a:rPr>
              <a:t>whose</a:t>
            </a:r>
            <a:r>
              <a:rPr b="0" i="0" lang="en-US" sz="1400" u="none" cap="none" strike="noStrike">
                <a:solidFill>
                  <a:srgbClr val="102B2D"/>
                </a:solidFill>
                <a:latin typeface="Calibri"/>
                <a:ea typeface="Calibri"/>
                <a:cs typeface="Calibri"/>
                <a:sym typeface="Calibri"/>
              </a:rPr>
              <a:t> systems are efficient can grow more smoothly.</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596" name="Shape 596"/>
        <p:cNvGrpSpPr/>
        <p:nvPr/>
      </p:nvGrpSpPr>
      <p:grpSpPr>
        <a:xfrm>
          <a:off x="0" y="0"/>
          <a:ext cx="0" cy="0"/>
          <a:chOff x="0" y="0"/>
          <a:chExt cx="0" cy="0"/>
        </a:xfrm>
      </p:grpSpPr>
      <p:sp>
        <p:nvSpPr>
          <p:cNvPr id="597" name="Google Shape;597;p33"/>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598" name="Google Shape;598;p33"/>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599" name="Google Shape;599;p33"/>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600" name="Google Shape;600;p33"/>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Useful Patterns</a:t>
            </a:r>
            <a:endParaRPr b="0" i="0" sz="2500" u="none" cap="none" strike="noStrike">
              <a:solidFill>
                <a:schemeClr val="dk1"/>
              </a:solidFill>
              <a:latin typeface="Calibri"/>
              <a:ea typeface="Calibri"/>
              <a:cs typeface="Calibri"/>
              <a:sym typeface="Calibri"/>
            </a:endParaRPr>
          </a:p>
        </p:txBody>
      </p:sp>
      <p:sp>
        <p:nvSpPr>
          <p:cNvPr id="601" name="Google Shape;601;p33"/>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30</a:t>
            </a:r>
            <a:endParaRPr b="0" i="0" sz="1200" u="none" cap="none" strike="noStrike">
              <a:solidFill>
                <a:schemeClr val="dk1"/>
              </a:solidFill>
              <a:latin typeface="Calibri"/>
              <a:ea typeface="Calibri"/>
              <a:cs typeface="Calibri"/>
              <a:sym typeface="Calibri"/>
            </a:endParaRPr>
          </a:p>
        </p:txBody>
      </p:sp>
      <p:graphicFrame>
        <p:nvGraphicFramePr>
          <p:cNvPr id="602" name="Google Shape;602;p33"/>
          <p:cNvGraphicFramePr/>
          <p:nvPr/>
        </p:nvGraphicFramePr>
        <p:xfrm>
          <a:off x="502920" y="1783080"/>
          <a:ext cx="3000000" cy="3000000"/>
        </p:xfrm>
        <a:graphic>
          <a:graphicData uri="http://schemas.openxmlformats.org/drawingml/2006/table">
            <a:tbl>
              <a:tblPr>
                <a:noFill/>
                <a:tableStyleId>{EF174DE6-F865-479E-8618-0085E7059F36}</a:tableStyleId>
              </a:tblPr>
              <a:tblGrid>
                <a:gridCol w="2194550"/>
                <a:gridCol w="2926075"/>
                <a:gridCol w="6035050"/>
              </a:tblGrid>
              <a:tr h="165100">
                <a:tc>
                  <a:txBody>
                    <a:bodyPr/>
                    <a:lstStyle/>
                    <a:p>
                      <a:pPr indent="0" lvl="0" marL="0" marR="0" rtl="0" algn="l">
                        <a:spcBef>
                          <a:spcPts val="0"/>
                        </a:spcBef>
                        <a:spcAft>
                          <a:spcPts val="0"/>
                        </a:spcAft>
                        <a:buClr>
                          <a:srgbClr val="FFFFFF"/>
                        </a:buClr>
                        <a:buSzPts val="1300"/>
                        <a:buFont typeface="Calibri"/>
                        <a:buNone/>
                      </a:pPr>
                      <a:r>
                        <a:rPr b="1" lang="en-US" sz="1300" u="none" cap="none" strike="noStrike">
                          <a:solidFill>
                            <a:srgbClr val="FFFFFF"/>
                          </a:solidFill>
                          <a:latin typeface="Calibri"/>
                          <a:ea typeface="Calibri"/>
                          <a:cs typeface="Calibri"/>
                          <a:sym typeface="Calibri"/>
                        </a:rPr>
                        <a:t>Relative pronoun</a:t>
                      </a:r>
                      <a:endParaRPr sz="130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solidFill>
                      <a:srgbClr val="004B45"/>
                    </a:solidFill>
                  </a:tcPr>
                </a:tc>
                <a:tc>
                  <a:txBody>
                    <a:bodyPr/>
                    <a:lstStyle/>
                    <a:p>
                      <a:pPr indent="0" lvl="0" marL="0" marR="0" rtl="0" algn="l">
                        <a:spcBef>
                          <a:spcPts val="0"/>
                        </a:spcBef>
                        <a:spcAft>
                          <a:spcPts val="0"/>
                        </a:spcAft>
                        <a:buClr>
                          <a:srgbClr val="FFFFFF"/>
                        </a:buClr>
                        <a:buSzPts val="1300"/>
                        <a:buFont typeface="Calibri"/>
                        <a:buNone/>
                      </a:pPr>
                      <a:r>
                        <a:rPr b="1" lang="en-US" sz="1300" u="none" cap="none" strike="noStrike">
                          <a:solidFill>
                            <a:srgbClr val="FFFFFF"/>
                          </a:solidFill>
                          <a:latin typeface="Calibri"/>
                          <a:ea typeface="Calibri"/>
                          <a:cs typeface="Calibri"/>
                          <a:sym typeface="Calibri"/>
                        </a:rPr>
                        <a:t>Business use</a:t>
                      </a:r>
                      <a:endParaRPr sz="130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solidFill>
                      <a:srgbClr val="004B45"/>
                    </a:solidFill>
                  </a:tcPr>
                </a:tc>
                <a:tc>
                  <a:txBody>
                    <a:bodyPr/>
                    <a:lstStyle/>
                    <a:p>
                      <a:pPr indent="0" lvl="0" marL="0" marR="0" rtl="0" algn="l">
                        <a:spcBef>
                          <a:spcPts val="0"/>
                        </a:spcBef>
                        <a:spcAft>
                          <a:spcPts val="0"/>
                        </a:spcAft>
                        <a:buClr>
                          <a:srgbClr val="FFFFFF"/>
                        </a:buClr>
                        <a:buSzPts val="1300"/>
                        <a:buFont typeface="Calibri"/>
                        <a:buNone/>
                      </a:pPr>
                      <a:r>
                        <a:rPr b="1" lang="en-US" sz="1300" u="none" cap="none" strike="noStrike">
                          <a:solidFill>
                            <a:srgbClr val="FFFFFF"/>
                          </a:solidFill>
                          <a:latin typeface="Calibri"/>
                          <a:ea typeface="Calibri"/>
                          <a:cs typeface="Calibri"/>
                          <a:sym typeface="Calibri"/>
                        </a:rPr>
                        <a:t>Example</a:t>
                      </a:r>
                      <a:endParaRPr sz="130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solidFill>
                      <a:srgbClr val="004B45"/>
                    </a:solidFill>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who</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customers / people</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Customers who pass the machine daily are more likely to buy.</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that / which</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machines / products / systems</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A machine that accepts card payments may sell more.</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where</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places / locations</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A school is a location where demand can be regular.</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r h="158750">
                <a:tc>
                  <a:txBody>
                    <a:bodyPr/>
                    <a:lstStyle/>
                    <a:p>
                      <a:pPr indent="0" lvl="0" marL="0" marR="0" rtl="0" algn="l">
                        <a:spcBef>
                          <a:spcPts val="0"/>
                        </a:spcBef>
                        <a:spcAft>
                          <a:spcPts val="0"/>
                        </a:spcAft>
                        <a:buClr>
                          <a:srgbClr val="004B45"/>
                        </a:buClr>
                        <a:buSzPts val="1250"/>
                        <a:buFont typeface="Calibri"/>
                        <a:buNone/>
                      </a:pPr>
                      <a:r>
                        <a:rPr b="1" lang="en-US" sz="1250" u="none" cap="none" strike="noStrike">
                          <a:solidFill>
                            <a:srgbClr val="004B45"/>
                          </a:solidFill>
                          <a:latin typeface="Calibri"/>
                          <a:ea typeface="Calibri"/>
                          <a:cs typeface="Calibri"/>
                          <a:sym typeface="Calibri"/>
                        </a:rPr>
                        <a:t>whose</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lang="en-US" sz="1250" u="none" cap="none" strike="noStrike">
                          <a:solidFill>
                            <a:srgbClr val="102B2D"/>
                          </a:solidFill>
                          <a:latin typeface="Calibri"/>
                          <a:ea typeface="Calibri"/>
                          <a:cs typeface="Calibri"/>
                          <a:sym typeface="Calibri"/>
                        </a:rPr>
                        <a:t>ownership / connection</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c>
                  <a:txBody>
                    <a:bodyPr/>
                    <a:lstStyle/>
                    <a:p>
                      <a:pPr indent="0" lvl="0" marL="0" marR="0" rtl="0" algn="l">
                        <a:spcBef>
                          <a:spcPts val="0"/>
                        </a:spcBef>
                        <a:spcAft>
                          <a:spcPts val="0"/>
                        </a:spcAft>
                        <a:buClr>
                          <a:srgbClr val="102B2D"/>
                        </a:buClr>
                        <a:buSzPts val="1250"/>
                        <a:buFont typeface="Calibri"/>
                        <a:buNone/>
                      </a:pPr>
                      <a:r>
                        <a:rPr i="1" lang="en-US" sz="1250" u="none" cap="none" strike="noStrike">
                          <a:solidFill>
                            <a:srgbClr val="102B2D"/>
                          </a:solidFill>
                          <a:latin typeface="Calibri"/>
                          <a:ea typeface="Calibri"/>
                          <a:cs typeface="Calibri"/>
                          <a:sym typeface="Calibri"/>
                        </a:rPr>
                        <a:t>A company whose machines are well-stocked builds trust.</a:t>
                      </a:r>
                      <a:endParaRPr sz="1250" u="none" cap="none" strike="noStrike">
                        <a:latin typeface="Calibri"/>
                        <a:ea typeface="Calibri"/>
                        <a:cs typeface="Calibri"/>
                        <a:sym typeface="Calibri"/>
                      </a:endParaRPr>
                    </a:p>
                  </a:txBody>
                  <a:tcPr marT="76200" marB="76200" marR="76200" marL="76200" anchor="ctr">
                    <a:lnL cap="flat" cmpd="sng" w="12700">
                      <a:solidFill>
                        <a:srgbClr val="D8E6E2"/>
                      </a:solidFill>
                      <a:prstDash val="solid"/>
                      <a:round/>
                      <a:headEnd len="sm" w="sm" type="none"/>
                      <a:tailEnd len="sm" w="sm" type="none"/>
                    </a:lnL>
                    <a:lnR cap="flat" cmpd="sng" w="12700">
                      <a:solidFill>
                        <a:srgbClr val="D8E6E2"/>
                      </a:solidFill>
                      <a:prstDash val="solid"/>
                      <a:round/>
                      <a:headEnd len="sm" w="sm" type="none"/>
                      <a:tailEnd len="sm" w="sm" type="none"/>
                    </a:lnR>
                    <a:lnT cap="flat" cmpd="sng" w="12700">
                      <a:solidFill>
                        <a:srgbClr val="D8E6E2"/>
                      </a:solidFill>
                      <a:prstDash val="solid"/>
                      <a:round/>
                      <a:headEnd len="sm" w="sm" type="none"/>
                      <a:tailEnd len="sm" w="sm" type="none"/>
                    </a:lnT>
                    <a:lnB cap="flat" cmpd="sng" w="12700">
                      <a:solidFill>
                        <a:srgbClr val="D8E6E2"/>
                      </a:solidFill>
                      <a:prstDash val="solid"/>
                      <a:round/>
                      <a:headEnd len="sm" w="sm" type="none"/>
                      <a:tailEnd len="sm" w="sm" type="none"/>
                    </a:lnB>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607" name="Shape 607"/>
        <p:cNvGrpSpPr/>
        <p:nvPr/>
      </p:nvGrpSpPr>
      <p:grpSpPr>
        <a:xfrm>
          <a:off x="0" y="0"/>
          <a:ext cx="0" cy="0"/>
          <a:chOff x="0" y="0"/>
          <a:chExt cx="0" cy="0"/>
        </a:xfrm>
      </p:grpSpPr>
      <p:sp>
        <p:nvSpPr>
          <p:cNvPr id="608" name="Google Shape;608;p34"/>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609" name="Google Shape;609;p34"/>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610" name="Google Shape;610;p34"/>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GRAMMAR</a:t>
            </a:r>
            <a:endParaRPr b="0" i="0" sz="1300" u="none" cap="none" strike="noStrike">
              <a:solidFill>
                <a:schemeClr val="dk1"/>
              </a:solidFill>
              <a:latin typeface="Calibri"/>
              <a:ea typeface="Calibri"/>
              <a:cs typeface="Calibri"/>
              <a:sym typeface="Calibri"/>
            </a:endParaRPr>
          </a:p>
        </p:txBody>
      </p:sp>
      <p:sp>
        <p:nvSpPr>
          <p:cNvPr id="611" name="Google Shape;611;p34"/>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Speaking Task</a:t>
            </a:r>
            <a:endParaRPr b="0" i="0" sz="2500" u="none" cap="none" strike="noStrike">
              <a:solidFill>
                <a:schemeClr val="dk1"/>
              </a:solidFill>
              <a:latin typeface="Calibri"/>
              <a:ea typeface="Calibri"/>
              <a:cs typeface="Calibri"/>
              <a:sym typeface="Calibri"/>
            </a:endParaRPr>
          </a:p>
        </p:txBody>
      </p:sp>
      <p:sp>
        <p:nvSpPr>
          <p:cNvPr id="612" name="Google Shape;612;p34"/>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31</a:t>
            </a:r>
            <a:endParaRPr b="0" i="0" sz="1200" u="none" cap="none" strike="noStrike">
              <a:solidFill>
                <a:schemeClr val="dk1"/>
              </a:solidFill>
              <a:latin typeface="Calibri"/>
              <a:ea typeface="Calibri"/>
              <a:cs typeface="Calibri"/>
              <a:sym typeface="Calibri"/>
            </a:endParaRPr>
          </a:p>
        </p:txBody>
      </p:sp>
      <p:sp>
        <p:nvSpPr>
          <p:cNvPr id="613" name="Google Shape;613;p34"/>
          <p:cNvSpPr/>
          <p:nvPr/>
        </p:nvSpPr>
        <p:spPr>
          <a:xfrm>
            <a:off x="502920" y="2194560"/>
            <a:ext cx="11155680" cy="1645920"/>
          </a:xfrm>
          <a:prstGeom prst="roundRect">
            <a:avLst>
              <a:gd fmla="val 6667" name="adj"/>
            </a:avLst>
          </a:prstGeom>
          <a:solidFill>
            <a:srgbClr val="E8F4E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4"/>
          <p:cNvSpPr/>
          <p:nvPr/>
        </p:nvSpPr>
        <p:spPr>
          <a:xfrm>
            <a:off x="822960" y="2423160"/>
            <a:ext cx="10515600" cy="11887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6F5B"/>
              </a:buClr>
              <a:buSzPts val="1600"/>
              <a:buFont typeface="Calibri"/>
              <a:buNone/>
            </a:pPr>
            <a:r>
              <a:rPr b="1" i="0" lang="en-US" sz="1600" u="none" cap="none" strike="noStrike">
                <a:solidFill>
                  <a:srgbClr val="E46F5B"/>
                </a:solidFill>
                <a:latin typeface="Calibri"/>
                <a:ea typeface="Calibri"/>
                <a:cs typeface="Calibri"/>
                <a:sym typeface="Calibri"/>
              </a:rPr>
              <a:t>Task:  </a:t>
            </a:r>
            <a:r>
              <a:rPr b="0" i="0" lang="en-US" sz="1600" u="none" cap="none" strike="noStrike">
                <a:solidFill>
                  <a:srgbClr val="102B2D"/>
                </a:solidFill>
                <a:latin typeface="Calibri"/>
                <a:ea typeface="Calibri"/>
                <a:cs typeface="Calibri"/>
                <a:sym typeface="Calibri"/>
              </a:rPr>
              <a:t>Explain how to choose a vending machine location using four relative clauses: one with who, one with that/which, one with where and one with whose.</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619" name="Shape 619"/>
        <p:cNvGrpSpPr/>
        <p:nvPr/>
      </p:nvGrpSpPr>
      <p:grpSpPr>
        <a:xfrm>
          <a:off x="0" y="0"/>
          <a:ext cx="0" cy="0"/>
          <a:chOff x="0" y="0"/>
          <a:chExt cx="0" cy="0"/>
        </a:xfrm>
      </p:grpSpPr>
      <p:sp>
        <p:nvSpPr>
          <p:cNvPr id="620" name="Google Shape;620;p35"/>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621" name="Google Shape;621;p35"/>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622" name="Google Shape;622;p35"/>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THOUGHT-PROVOKING QUESTIONS</a:t>
            </a:r>
            <a:endParaRPr b="0" i="0" sz="1300" u="none" cap="none" strike="noStrike">
              <a:solidFill>
                <a:schemeClr val="dk1"/>
              </a:solidFill>
              <a:latin typeface="Calibri"/>
              <a:ea typeface="Calibri"/>
              <a:cs typeface="Calibri"/>
              <a:sym typeface="Calibri"/>
            </a:endParaRPr>
          </a:p>
        </p:txBody>
      </p:sp>
      <p:sp>
        <p:nvSpPr>
          <p:cNvPr id="623" name="Google Shape;623;p35"/>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Talk About It</a:t>
            </a:r>
            <a:endParaRPr b="0" i="0" sz="2500" u="none" cap="none" strike="noStrike">
              <a:solidFill>
                <a:schemeClr val="dk1"/>
              </a:solidFill>
              <a:latin typeface="Calibri"/>
              <a:ea typeface="Calibri"/>
              <a:cs typeface="Calibri"/>
              <a:sym typeface="Calibri"/>
            </a:endParaRPr>
          </a:p>
        </p:txBody>
      </p:sp>
      <p:sp>
        <p:nvSpPr>
          <p:cNvPr id="624" name="Google Shape;624;p35"/>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32</a:t>
            </a:r>
            <a:endParaRPr b="0" i="0" sz="1200" u="none" cap="none" strike="noStrike">
              <a:solidFill>
                <a:schemeClr val="dk1"/>
              </a:solidFill>
              <a:latin typeface="Calibri"/>
              <a:ea typeface="Calibri"/>
              <a:cs typeface="Calibri"/>
              <a:sym typeface="Calibri"/>
            </a:endParaRPr>
          </a:p>
        </p:txBody>
      </p:sp>
      <p:sp>
        <p:nvSpPr>
          <p:cNvPr id="625" name="Google Shape;625;p35"/>
          <p:cNvSpPr/>
          <p:nvPr/>
        </p:nvSpPr>
        <p:spPr>
          <a:xfrm>
            <a:off x="502920" y="1783080"/>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35"/>
          <p:cNvSpPr/>
          <p:nvPr/>
        </p:nvSpPr>
        <p:spPr>
          <a:xfrm>
            <a:off x="704088" y="2020824"/>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5"/>
          <p:cNvSpPr/>
          <p:nvPr/>
        </p:nvSpPr>
        <p:spPr>
          <a:xfrm>
            <a:off x="704088" y="2020824"/>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1</a:t>
            </a:r>
            <a:endParaRPr b="0" i="0" sz="1600" u="none" cap="none" strike="noStrike">
              <a:solidFill>
                <a:schemeClr val="dk1"/>
              </a:solidFill>
              <a:latin typeface="Calibri"/>
              <a:ea typeface="Calibri"/>
              <a:cs typeface="Calibri"/>
              <a:sym typeface="Calibri"/>
            </a:endParaRPr>
          </a:p>
        </p:txBody>
      </p:sp>
      <p:sp>
        <p:nvSpPr>
          <p:cNvPr id="628" name="Google Shape;628;p35"/>
          <p:cNvSpPr/>
          <p:nvPr/>
        </p:nvSpPr>
        <p:spPr>
          <a:xfrm>
            <a:off x="1417320" y="1783080"/>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Is a vending machine business really passive income?</a:t>
            </a:r>
            <a:endParaRPr b="0" i="0" sz="1300" u="none" cap="none" strike="noStrike">
              <a:solidFill>
                <a:schemeClr val="dk1"/>
              </a:solidFill>
              <a:latin typeface="Calibri"/>
              <a:ea typeface="Calibri"/>
              <a:cs typeface="Calibri"/>
              <a:sym typeface="Calibri"/>
            </a:endParaRPr>
          </a:p>
        </p:txBody>
      </p:sp>
      <p:sp>
        <p:nvSpPr>
          <p:cNvPr id="629" name="Google Shape;629;p35"/>
          <p:cNvSpPr/>
          <p:nvPr/>
        </p:nvSpPr>
        <p:spPr>
          <a:xfrm>
            <a:off x="6172200" y="1783080"/>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35"/>
          <p:cNvSpPr/>
          <p:nvPr/>
        </p:nvSpPr>
        <p:spPr>
          <a:xfrm>
            <a:off x="6373368" y="2020824"/>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35"/>
          <p:cNvSpPr/>
          <p:nvPr/>
        </p:nvSpPr>
        <p:spPr>
          <a:xfrm>
            <a:off x="6373368" y="2020824"/>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2</a:t>
            </a:r>
            <a:endParaRPr b="0" i="0" sz="1600" u="none" cap="none" strike="noStrike">
              <a:solidFill>
                <a:schemeClr val="dk1"/>
              </a:solidFill>
              <a:latin typeface="Calibri"/>
              <a:ea typeface="Calibri"/>
              <a:cs typeface="Calibri"/>
              <a:sym typeface="Calibri"/>
            </a:endParaRPr>
          </a:p>
        </p:txBody>
      </p:sp>
      <p:sp>
        <p:nvSpPr>
          <p:cNvPr id="632" name="Google Shape;632;p35"/>
          <p:cNvSpPr/>
          <p:nvPr/>
        </p:nvSpPr>
        <p:spPr>
          <a:xfrm>
            <a:off x="7086600" y="1783080"/>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What makes a vending location profitable?</a:t>
            </a:r>
            <a:endParaRPr b="0" i="0" sz="1300" u="none" cap="none" strike="noStrike">
              <a:solidFill>
                <a:schemeClr val="dk1"/>
              </a:solidFill>
              <a:latin typeface="Calibri"/>
              <a:ea typeface="Calibri"/>
              <a:cs typeface="Calibri"/>
              <a:sym typeface="Calibri"/>
            </a:endParaRPr>
          </a:p>
        </p:txBody>
      </p:sp>
      <p:sp>
        <p:nvSpPr>
          <p:cNvPr id="633" name="Google Shape;633;p35"/>
          <p:cNvSpPr/>
          <p:nvPr/>
        </p:nvSpPr>
        <p:spPr>
          <a:xfrm>
            <a:off x="502920" y="2990088"/>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5"/>
          <p:cNvSpPr/>
          <p:nvPr/>
        </p:nvSpPr>
        <p:spPr>
          <a:xfrm>
            <a:off x="704088" y="3227832"/>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5"/>
          <p:cNvSpPr/>
          <p:nvPr/>
        </p:nvSpPr>
        <p:spPr>
          <a:xfrm>
            <a:off x="704088" y="3227832"/>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3</a:t>
            </a:r>
            <a:endParaRPr b="0" i="0" sz="1600" u="none" cap="none" strike="noStrike">
              <a:solidFill>
                <a:schemeClr val="dk1"/>
              </a:solidFill>
              <a:latin typeface="Calibri"/>
              <a:ea typeface="Calibri"/>
              <a:cs typeface="Calibri"/>
              <a:sym typeface="Calibri"/>
            </a:endParaRPr>
          </a:p>
        </p:txBody>
      </p:sp>
      <p:sp>
        <p:nvSpPr>
          <p:cNvPr id="636" name="Google Shape;636;p35"/>
          <p:cNvSpPr/>
          <p:nvPr/>
        </p:nvSpPr>
        <p:spPr>
          <a:xfrm>
            <a:off x="1417320" y="2990088"/>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Would you rather own many low-earning machines or a few high-earning ones?</a:t>
            </a:r>
            <a:endParaRPr b="0" i="0" sz="1300" u="none" cap="none" strike="noStrike">
              <a:solidFill>
                <a:schemeClr val="dk1"/>
              </a:solidFill>
              <a:latin typeface="Calibri"/>
              <a:ea typeface="Calibri"/>
              <a:cs typeface="Calibri"/>
              <a:sym typeface="Calibri"/>
            </a:endParaRPr>
          </a:p>
        </p:txBody>
      </p:sp>
      <p:sp>
        <p:nvSpPr>
          <p:cNvPr id="637" name="Google Shape;637;p35"/>
          <p:cNvSpPr/>
          <p:nvPr/>
        </p:nvSpPr>
        <p:spPr>
          <a:xfrm>
            <a:off x="6172200" y="2990088"/>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5"/>
          <p:cNvSpPr/>
          <p:nvPr/>
        </p:nvSpPr>
        <p:spPr>
          <a:xfrm>
            <a:off x="6373368" y="3227832"/>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5"/>
          <p:cNvSpPr/>
          <p:nvPr/>
        </p:nvSpPr>
        <p:spPr>
          <a:xfrm>
            <a:off x="6373368" y="3227832"/>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4</a:t>
            </a:r>
            <a:endParaRPr b="0" i="0" sz="1600" u="none" cap="none" strike="noStrike">
              <a:solidFill>
                <a:schemeClr val="dk1"/>
              </a:solidFill>
              <a:latin typeface="Calibri"/>
              <a:ea typeface="Calibri"/>
              <a:cs typeface="Calibri"/>
              <a:sym typeface="Calibri"/>
            </a:endParaRPr>
          </a:p>
        </p:txBody>
      </p:sp>
      <p:sp>
        <p:nvSpPr>
          <p:cNvPr id="640" name="Google Shape;640;p35"/>
          <p:cNvSpPr/>
          <p:nvPr/>
        </p:nvSpPr>
        <p:spPr>
          <a:xfrm>
            <a:off x="7086600" y="2990088"/>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How important is understanding the consumer in this business?</a:t>
            </a:r>
            <a:endParaRPr b="0" i="0" sz="1300" u="none" cap="none" strike="noStrike">
              <a:solidFill>
                <a:schemeClr val="dk1"/>
              </a:solidFill>
              <a:latin typeface="Calibri"/>
              <a:ea typeface="Calibri"/>
              <a:cs typeface="Calibri"/>
              <a:sym typeface="Calibri"/>
            </a:endParaRPr>
          </a:p>
        </p:txBody>
      </p:sp>
      <p:sp>
        <p:nvSpPr>
          <p:cNvPr id="641" name="Google Shape;641;p35"/>
          <p:cNvSpPr/>
          <p:nvPr/>
        </p:nvSpPr>
        <p:spPr>
          <a:xfrm>
            <a:off x="502920" y="4197096"/>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5"/>
          <p:cNvSpPr/>
          <p:nvPr/>
        </p:nvSpPr>
        <p:spPr>
          <a:xfrm>
            <a:off x="704088" y="4434840"/>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5"/>
          <p:cNvSpPr/>
          <p:nvPr/>
        </p:nvSpPr>
        <p:spPr>
          <a:xfrm>
            <a:off x="704088" y="4434840"/>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5</a:t>
            </a:r>
            <a:endParaRPr b="0" i="0" sz="1600" u="none" cap="none" strike="noStrike">
              <a:solidFill>
                <a:schemeClr val="dk1"/>
              </a:solidFill>
              <a:latin typeface="Calibri"/>
              <a:ea typeface="Calibri"/>
              <a:cs typeface="Calibri"/>
              <a:sym typeface="Calibri"/>
            </a:endParaRPr>
          </a:p>
        </p:txBody>
      </p:sp>
      <p:sp>
        <p:nvSpPr>
          <p:cNvPr id="644" name="Google Shape;644;p35"/>
          <p:cNvSpPr/>
          <p:nvPr/>
        </p:nvSpPr>
        <p:spPr>
          <a:xfrm>
            <a:off x="1417320" y="4197096"/>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Should businesses pay commission to get better locations?</a:t>
            </a:r>
            <a:endParaRPr b="0" i="0" sz="1300" u="none" cap="none" strike="noStrike">
              <a:solidFill>
                <a:schemeClr val="dk1"/>
              </a:solidFill>
              <a:latin typeface="Calibri"/>
              <a:ea typeface="Calibri"/>
              <a:cs typeface="Calibri"/>
              <a:sym typeface="Calibri"/>
            </a:endParaRPr>
          </a:p>
        </p:txBody>
      </p:sp>
      <p:sp>
        <p:nvSpPr>
          <p:cNvPr id="645" name="Google Shape;645;p35"/>
          <p:cNvSpPr/>
          <p:nvPr/>
        </p:nvSpPr>
        <p:spPr>
          <a:xfrm>
            <a:off x="6172200" y="4197096"/>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5"/>
          <p:cNvSpPr/>
          <p:nvPr/>
        </p:nvSpPr>
        <p:spPr>
          <a:xfrm>
            <a:off x="6373368" y="4434840"/>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5"/>
          <p:cNvSpPr/>
          <p:nvPr/>
        </p:nvSpPr>
        <p:spPr>
          <a:xfrm>
            <a:off x="6373368" y="4434840"/>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6</a:t>
            </a:r>
            <a:endParaRPr b="0" i="0" sz="1600" u="none" cap="none" strike="noStrike">
              <a:solidFill>
                <a:schemeClr val="dk1"/>
              </a:solidFill>
              <a:latin typeface="Calibri"/>
              <a:ea typeface="Calibri"/>
              <a:cs typeface="Calibri"/>
              <a:sym typeface="Calibri"/>
            </a:endParaRPr>
          </a:p>
        </p:txBody>
      </p:sp>
      <p:sp>
        <p:nvSpPr>
          <p:cNvPr id="648" name="Google Shape;648;p35"/>
          <p:cNvSpPr/>
          <p:nvPr/>
        </p:nvSpPr>
        <p:spPr>
          <a:xfrm>
            <a:off x="7086600" y="4197096"/>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What are the risks of buying second-hand machines?</a:t>
            </a:r>
            <a:endParaRPr b="0" i="0" sz="1300" u="none" cap="none" strike="noStrike">
              <a:solidFill>
                <a:schemeClr val="dk1"/>
              </a:solidFill>
              <a:latin typeface="Calibri"/>
              <a:ea typeface="Calibri"/>
              <a:cs typeface="Calibri"/>
              <a:sym typeface="Calibri"/>
            </a:endParaRPr>
          </a:p>
        </p:txBody>
      </p:sp>
      <p:sp>
        <p:nvSpPr>
          <p:cNvPr id="649" name="Google Shape;649;p35"/>
          <p:cNvSpPr/>
          <p:nvPr/>
        </p:nvSpPr>
        <p:spPr>
          <a:xfrm>
            <a:off x="502920" y="5404104"/>
            <a:ext cx="5532120" cy="1060704"/>
          </a:xfrm>
          <a:prstGeom prst="roundRect">
            <a:avLst>
              <a:gd fmla="val 10345"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5"/>
          <p:cNvSpPr/>
          <p:nvPr/>
        </p:nvSpPr>
        <p:spPr>
          <a:xfrm>
            <a:off x="704088" y="5641848"/>
            <a:ext cx="548640" cy="54864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5"/>
          <p:cNvSpPr/>
          <p:nvPr/>
        </p:nvSpPr>
        <p:spPr>
          <a:xfrm>
            <a:off x="704088" y="5641848"/>
            <a:ext cx="548640"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7</a:t>
            </a:r>
            <a:endParaRPr b="0" i="0" sz="1600" u="none" cap="none" strike="noStrike">
              <a:solidFill>
                <a:schemeClr val="dk1"/>
              </a:solidFill>
              <a:latin typeface="Calibri"/>
              <a:ea typeface="Calibri"/>
              <a:cs typeface="Calibri"/>
              <a:sym typeface="Calibri"/>
            </a:endParaRPr>
          </a:p>
        </p:txBody>
      </p:sp>
      <p:sp>
        <p:nvSpPr>
          <p:cNvPr id="652" name="Google Shape;652;p35"/>
          <p:cNvSpPr/>
          <p:nvPr/>
        </p:nvSpPr>
        <p:spPr>
          <a:xfrm>
            <a:off x="1417320" y="5404104"/>
            <a:ext cx="4480560" cy="10607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00"/>
              <a:buFont typeface="Calibri"/>
              <a:buNone/>
            </a:pPr>
            <a:r>
              <a:rPr b="0" i="0" lang="en-US" sz="1300" u="none" cap="none" strike="noStrike">
                <a:solidFill>
                  <a:srgbClr val="102B2D"/>
                </a:solidFill>
                <a:latin typeface="Calibri"/>
                <a:ea typeface="Calibri"/>
                <a:cs typeface="Calibri"/>
                <a:sym typeface="Calibri"/>
              </a:rPr>
              <a:t>Could this business model work in your city?</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657" name="Shape 657"/>
        <p:cNvGrpSpPr/>
        <p:nvPr/>
      </p:nvGrpSpPr>
      <p:grpSpPr>
        <a:xfrm>
          <a:off x="0" y="0"/>
          <a:ext cx="0" cy="0"/>
          <a:chOff x="0" y="0"/>
          <a:chExt cx="0" cy="0"/>
        </a:xfrm>
      </p:grpSpPr>
      <p:sp>
        <p:nvSpPr>
          <p:cNvPr id="658" name="Google Shape;658;p36"/>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659" name="Google Shape;659;p36"/>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660" name="Google Shape;660;p36"/>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ROLE PLAY</a:t>
            </a:r>
            <a:endParaRPr b="0" i="0" sz="1300" u="none" cap="none" strike="noStrike">
              <a:solidFill>
                <a:schemeClr val="dk1"/>
              </a:solidFill>
              <a:latin typeface="Calibri"/>
              <a:ea typeface="Calibri"/>
              <a:cs typeface="Calibri"/>
              <a:sym typeface="Calibri"/>
            </a:endParaRPr>
          </a:p>
        </p:txBody>
      </p:sp>
      <p:sp>
        <p:nvSpPr>
          <p:cNvPr id="661" name="Google Shape;661;p36"/>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Useful Negotiation Language</a:t>
            </a:r>
            <a:endParaRPr b="0" i="0" sz="2500" u="none" cap="none" strike="noStrike">
              <a:solidFill>
                <a:schemeClr val="dk1"/>
              </a:solidFill>
              <a:latin typeface="Calibri"/>
              <a:ea typeface="Calibri"/>
              <a:cs typeface="Calibri"/>
              <a:sym typeface="Calibri"/>
            </a:endParaRPr>
          </a:p>
        </p:txBody>
      </p:sp>
      <p:sp>
        <p:nvSpPr>
          <p:cNvPr id="662" name="Google Shape;662;p36"/>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33</a:t>
            </a:r>
            <a:endParaRPr b="0" i="0" sz="1200" u="none" cap="none" strike="noStrike">
              <a:solidFill>
                <a:schemeClr val="dk1"/>
              </a:solidFill>
              <a:latin typeface="Calibri"/>
              <a:ea typeface="Calibri"/>
              <a:cs typeface="Calibri"/>
              <a:sym typeface="Calibri"/>
            </a:endParaRPr>
          </a:p>
        </p:txBody>
      </p:sp>
      <p:sp>
        <p:nvSpPr>
          <p:cNvPr id="663" name="Google Shape;663;p36"/>
          <p:cNvSpPr/>
          <p:nvPr/>
        </p:nvSpPr>
        <p:spPr>
          <a:xfrm>
            <a:off x="502920" y="1783080"/>
            <a:ext cx="5394960" cy="4023360"/>
          </a:xfrm>
          <a:prstGeom prst="roundRect">
            <a:avLst>
              <a:gd fmla="val 2727" name="adj"/>
            </a:avLst>
          </a:prstGeom>
          <a:solidFill>
            <a:srgbClr val="F5FBF8"/>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36"/>
          <p:cNvSpPr/>
          <p:nvPr/>
        </p:nvSpPr>
        <p:spPr>
          <a:xfrm>
            <a:off x="777240" y="2011680"/>
            <a:ext cx="4846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700"/>
              <a:buFont typeface="Cambria"/>
              <a:buNone/>
            </a:pPr>
            <a:r>
              <a:rPr b="1" i="0" lang="en-US" sz="1700" u="none" cap="none" strike="noStrike">
                <a:solidFill>
                  <a:srgbClr val="004B45"/>
                </a:solidFill>
                <a:latin typeface="Cambria"/>
                <a:ea typeface="Cambria"/>
                <a:cs typeface="Cambria"/>
                <a:sym typeface="Cambria"/>
              </a:rPr>
              <a:t>Vending Operator</a:t>
            </a:r>
            <a:endParaRPr b="0" i="0" sz="1700" u="none" cap="none" strike="noStrike">
              <a:solidFill>
                <a:schemeClr val="dk1"/>
              </a:solidFill>
              <a:latin typeface="Calibri"/>
              <a:ea typeface="Calibri"/>
              <a:cs typeface="Calibri"/>
              <a:sym typeface="Calibri"/>
            </a:endParaRPr>
          </a:p>
        </p:txBody>
      </p:sp>
      <p:sp>
        <p:nvSpPr>
          <p:cNvPr id="665" name="Google Shape;665;p36"/>
          <p:cNvSpPr/>
          <p:nvPr/>
        </p:nvSpPr>
        <p:spPr>
          <a:xfrm>
            <a:off x="777240" y="2468880"/>
            <a:ext cx="4846320" cy="1645920"/>
          </a:xfrm>
          <a:prstGeom prst="rect">
            <a:avLst/>
          </a:prstGeom>
          <a:noFill/>
          <a:ln>
            <a:noFill/>
          </a:ln>
        </p:spPr>
        <p:txBody>
          <a:bodyPr anchorCtr="0" anchor="ctr" bIns="0" lIns="0" spcFirstLastPara="1" rIns="0" wrap="square" tIns="0">
            <a:noAutofit/>
          </a:bodyPr>
          <a:lstStyle/>
          <a:p>
            <a:pPr indent="0" lvl="0" marL="0" marR="0" rtl="0" algn="l">
              <a:lnSpc>
                <a:spcPct val="150000"/>
              </a:lnSpc>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We provide the machine and restocking.</a:t>
            </a:r>
            <a:endParaRPr b="0" i="0" sz="135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Your customers will have convenient access.</a:t>
            </a:r>
            <a:endParaRPr b="0" i="0" sz="135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We can customise the products.</a:t>
            </a:r>
            <a:endParaRPr b="0" i="0" sz="1350" u="none" cap="none" strike="noStrike">
              <a:solidFill>
                <a:schemeClr val="dk1"/>
              </a:solidFill>
              <a:latin typeface="Calibri"/>
              <a:ea typeface="Calibri"/>
              <a:cs typeface="Calibri"/>
              <a:sym typeface="Calibri"/>
            </a:endParaRPr>
          </a:p>
        </p:txBody>
      </p:sp>
      <p:sp>
        <p:nvSpPr>
          <p:cNvPr id="666" name="Google Shape;666;p36"/>
          <p:cNvSpPr/>
          <p:nvPr/>
        </p:nvSpPr>
        <p:spPr>
          <a:xfrm>
            <a:off x="6172200" y="1783080"/>
            <a:ext cx="5394960" cy="4023360"/>
          </a:xfrm>
          <a:prstGeom prst="roundRect">
            <a:avLst>
              <a:gd fmla="val 2727" name="adj"/>
            </a:avLst>
          </a:prstGeom>
          <a:solidFill>
            <a:srgbClr val="F5FBF8"/>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36"/>
          <p:cNvSpPr/>
          <p:nvPr/>
        </p:nvSpPr>
        <p:spPr>
          <a:xfrm>
            <a:off x="6446520" y="2011680"/>
            <a:ext cx="4846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700"/>
              <a:buFont typeface="Cambria"/>
              <a:buNone/>
            </a:pPr>
            <a:r>
              <a:rPr b="1" i="0" lang="en-US" sz="1700" u="none" cap="none" strike="noStrike">
                <a:solidFill>
                  <a:srgbClr val="004B45"/>
                </a:solidFill>
                <a:latin typeface="Cambria"/>
                <a:ea typeface="Cambria"/>
                <a:cs typeface="Cambria"/>
                <a:sym typeface="Cambria"/>
              </a:rPr>
              <a:t>Location Manager</a:t>
            </a:r>
            <a:endParaRPr b="0" i="0" sz="1700" u="none" cap="none" strike="noStrike">
              <a:solidFill>
                <a:schemeClr val="dk1"/>
              </a:solidFill>
              <a:latin typeface="Calibri"/>
              <a:ea typeface="Calibri"/>
              <a:cs typeface="Calibri"/>
              <a:sym typeface="Calibri"/>
            </a:endParaRPr>
          </a:p>
        </p:txBody>
      </p:sp>
      <p:sp>
        <p:nvSpPr>
          <p:cNvPr id="668" name="Google Shape;668;p36"/>
          <p:cNvSpPr/>
          <p:nvPr/>
        </p:nvSpPr>
        <p:spPr>
          <a:xfrm>
            <a:off x="6446520" y="2468880"/>
            <a:ext cx="4846320" cy="1645920"/>
          </a:xfrm>
          <a:prstGeom prst="rect">
            <a:avLst/>
          </a:prstGeom>
          <a:noFill/>
          <a:ln>
            <a:noFill/>
          </a:ln>
        </p:spPr>
        <p:txBody>
          <a:bodyPr anchorCtr="0" anchor="ctr" bIns="0" lIns="0" spcFirstLastPara="1" rIns="0" wrap="square" tIns="0">
            <a:noAutofit/>
          </a:bodyPr>
          <a:lstStyle/>
          <a:p>
            <a:pPr indent="0" lvl="0" marL="0" marR="0" rtl="0" algn="l">
              <a:lnSpc>
                <a:spcPct val="150000"/>
              </a:lnSpc>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What commission do you offer?</a:t>
            </a:r>
            <a:endParaRPr b="0" i="0" sz="135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How often will you service the machine?</a:t>
            </a:r>
            <a:endParaRPr b="0" i="0" sz="135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Where would it be placed?</a:t>
            </a:r>
            <a:endParaRPr b="0" i="0" sz="1350" u="none" cap="none" strike="noStrike">
              <a:solidFill>
                <a:schemeClr val="dk1"/>
              </a:solidFill>
              <a:latin typeface="Calibri"/>
              <a:ea typeface="Calibri"/>
              <a:cs typeface="Calibri"/>
              <a:sym typeface="Calibri"/>
            </a:endParaRPr>
          </a:p>
        </p:txBody>
      </p:sp>
      <p:sp>
        <p:nvSpPr>
          <p:cNvPr id="669" name="Google Shape;669;p36"/>
          <p:cNvSpPr/>
          <p:nvPr/>
        </p:nvSpPr>
        <p:spPr>
          <a:xfrm>
            <a:off x="502920" y="5074920"/>
            <a:ext cx="11064240" cy="640080"/>
          </a:xfrm>
          <a:prstGeom prst="roundRect">
            <a:avLst>
              <a:gd fmla="val 14286" name="adj"/>
            </a:avLst>
          </a:prstGeom>
          <a:solidFill>
            <a:srgbClr val="004B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36"/>
          <p:cNvSpPr/>
          <p:nvPr/>
        </p:nvSpPr>
        <p:spPr>
          <a:xfrm>
            <a:off x="731520" y="5074920"/>
            <a:ext cx="1060704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9B995"/>
              </a:buClr>
              <a:buSzPts val="1250"/>
              <a:buFont typeface="Calibri"/>
              <a:buNone/>
            </a:pPr>
            <a:r>
              <a:rPr b="1" i="0" lang="en-US" sz="1250" u="none" cap="none" strike="noStrike">
                <a:solidFill>
                  <a:srgbClr val="F9B995"/>
                </a:solidFill>
                <a:latin typeface="Calibri"/>
                <a:ea typeface="Calibri"/>
                <a:cs typeface="Calibri"/>
                <a:sym typeface="Calibri"/>
              </a:rPr>
              <a:t>Useful phrases:  </a:t>
            </a:r>
            <a:r>
              <a:rPr b="0" i="0" lang="en-US" sz="1250" u="none" cap="none" strike="noStrike">
                <a:solidFill>
                  <a:srgbClr val="FFFFFF"/>
                </a:solidFill>
                <a:latin typeface="Calibri"/>
                <a:ea typeface="Calibri"/>
                <a:cs typeface="Calibri"/>
                <a:sym typeface="Calibri"/>
              </a:rPr>
              <a:t>The main benefit is... / We could agree on... / To make this work, we need... / Does that mean that...? / How reliable is...? / Could this help...?</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675" name="Shape 675"/>
        <p:cNvGrpSpPr/>
        <p:nvPr/>
      </p:nvGrpSpPr>
      <p:grpSpPr>
        <a:xfrm>
          <a:off x="0" y="0"/>
          <a:ext cx="0" cy="0"/>
          <a:chOff x="0" y="0"/>
          <a:chExt cx="0" cy="0"/>
        </a:xfrm>
      </p:grpSpPr>
      <p:sp>
        <p:nvSpPr>
          <p:cNvPr id="676" name="Google Shape;676;p37"/>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677" name="Google Shape;677;p37"/>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678" name="Google Shape;678;p37"/>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ROLE PLAY</a:t>
            </a:r>
            <a:endParaRPr b="0" i="0" sz="1300" u="none" cap="none" strike="noStrike">
              <a:solidFill>
                <a:schemeClr val="dk1"/>
              </a:solidFill>
              <a:latin typeface="Calibri"/>
              <a:ea typeface="Calibri"/>
              <a:cs typeface="Calibri"/>
              <a:sym typeface="Calibri"/>
            </a:endParaRPr>
          </a:p>
        </p:txBody>
      </p:sp>
      <p:sp>
        <p:nvSpPr>
          <p:cNvPr id="679" name="Google Shape;679;p37"/>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A Vending Machine Deal</a:t>
            </a:r>
            <a:endParaRPr b="0" i="0" sz="2500" u="none" cap="none" strike="noStrike">
              <a:solidFill>
                <a:schemeClr val="dk1"/>
              </a:solidFill>
              <a:latin typeface="Calibri"/>
              <a:ea typeface="Calibri"/>
              <a:cs typeface="Calibri"/>
              <a:sym typeface="Calibri"/>
            </a:endParaRPr>
          </a:p>
        </p:txBody>
      </p:sp>
      <p:sp>
        <p:nvSpPr>
          <p:cNvPr id="680" name="Google Shape;680;p37"/>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34</a:t>
            </a:r>
            <a:endParaRPr b="0" i="0" sz="1200" u="none" cap="none" strike="noStrike">
              <a:solidFill>
                <a:schemeClr val="dk1"/>
              </a:solidFill>
              <a:latin typeface="Calibri"/>
              <a:ea typeface="Calibri"/>
              <a:cs typeface="Calibri"/>
              <a:sym typeface="Calibri"/>
            </a:endParaRPr>
          </a:p>
        </p:txBody>
      </p:sp>
      <p:sp>
        <p:nvSpPr>
          <p:cNvPr id="681" name="Google Shape;681;p37"/>
          <p:cNvSpPr/>
          <p:nvPr/>
        </p:nvSpPr>
        <p:spPr>
          <a:xfrm>
            <a:off x="502920" y="1783080"/>
            <a:ext cx="11155680" cy="777240"/>
          </a:xfrm>
          <a:prstGeom prst="roundRect">
            <a:avLst>
              <a:gd fmla="val 14118" name="adj"/>
            </a:avLst>
          </a:prstGeom>
          <a:solidFill>
            <a:srgbClr val="E8F4E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7"/>
          <p:cNvSpPr/>
          <p:nvPr/>
        </p:nvSpPr>
        <p:spPr>
          <a:xfrm>
            <a:off x="777240" y="1783080"/>
            <a:ext cx="106070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450"/>
              <a:buFont typeface="Calibri"/>
              <a:buNone/>
            </a:pPr>
            <a:r>
              <a:rPr b="1" i="0" lang="en-US" sz="1450" u="none" cap="none" strike="noStrike">
                <a:solidFill>
                  <a:srgbClr val="004B45"/>
                </a:solidFill>
                <a:latin typeface="Calibri"/>
                <a:ea typeface="Calibri"/>
                <a:cs typeface="Calibri"/>
                <a:sym typeface="Calibri"/>
              </a:rPr>
              <a:t>Situation:  </a:t>
            </a:r>
            <a:r>
              <a:rPr b="0" i="0" lang="en-US" sz="1450" u="none" cap="none" strike="noStrike">
                <a:solidFill>
                  <a:srgbClr val="102B2D"/>
                </a:solidFill>
                <a:latin typeface="Calibri"/>
                <a:ea typeface="Calibri"/>
                <a:cs typeface="Calibri"/>
                <a:sym typeface="Calibri"/>
              </a:rPr>
              <a:t>A vending machine entrepreneur wants to place a machine inside a busy office building.</a:t>
            </a:r>
            <a:endParaRPr b="0" i="0" sz="1450" u="none" cap="none" strike="noStrike">
              <a:solidFill>
                <a:schemeClr val="dk1"/>
              </a:solidFill>
              <a:latin typeface="Calibri"/>
              <a:ea typeface="Calibri"/>
              <a:cs typeface="Calibri"/>
              <a:sym typeface="Calibri"/>
            </a:endParaRPr>
          </a:p>
        </p:txBody>
      </p:sp>
      <p:sp>
        <p:nvSpPr>
          <p:cNvPr id="683" name="Google Shape;683;p37"/>
          <p:cNvSpPr/>
          <p:nvPr/>
        </p:nvSpPr>
        <p:spPr>
          <a:xfrm>
            <a:off x="502920" y="2697480"/>
            <a:ext cx="5394960" cy="1874520"/>
          </a:xfrm>
          <a:prstGeom prst="roundRect">
            <a:avLst>
              <a:gd fmla="val 5854"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7"/>
          <p:cNvSpPr/>
          <p:nvPr/>
        </p:nvSpPr>
        <p:spPr>
          <a:xfrm>
            <a:off x="777240" y="2880360"/>
            <a:ext cx="4846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Student A — Vending Business Owner</a:t>
            </a:r>
            <a:endParaRPr b="0" i="0" sz="1400" u="none" cap="none" strike="noStrike">
              <a:solidFill>
                <a:schemeClr val="dk1"/>
              </a:solidFill>
              <a:latin typeface="Calibri"/>
              <a:ea typeface="Calibri"/>
              <a:cs typeface="Calibri"/>
              <a:sym typeface="Calibri"/>
            </a:endParaRPr>
          </a:p>
        </p:txBody>
      </p:sp>
      <p:sp>
        <p:nvSpPr>
          <p:cNvPr id="685" name="Google Shape;685;p37"/>
          <p:cNvSpPr/>
          <p:nvPr/>
        </p:nvSpPr>
        <p:spPr>
          <a:xfrm>
            <a:off x="777240" y="3291840"/>
            <a:ext cx="4846320" cy="11887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Explain the service, the product mix, maintenance and why the location will benefit.</a:t>
            </a:r>
            <a:endParaRPr b="0" i="0" sz="1350" u="none" cap="none" strike="noStrike">
              <a:solidFill>
                <a:schemeClr val="dk1"/>
              </a:solidFill>
              <a:latin typeface="Calibri"/>
              <a:ea typeface="Calibri"/>
              <a:cs typeface="Calibri"/>
              <a:sym typeface="Calibri"/>
            </a:endParaRPr>
          </a:p>
        </p:txBody>
      </p:sp>
      <p:sp>
        <p:nvSpPr>
          <p:cNvPr id="686" name="Google Shape;686;p37"/>
          <p:cNvSpPr/>
          <p:nvPr/>
        </p:nvSpPr>
        <p:spPr>
          <a:xfrm>
            <a:off x="6172200" y="2697480"/>
            <a:ext cx="5394960" cy="1874520"/>
          </a:xfrm>
          <a:prstGeom prst="roundRect">
            <a:avLst>
              <a:gd fmla="val 5854" name="adj"/>
            </a:avLst>
          </a:prstGeom>
          <a:solidFill>
            <a:srgbClr val="FFFFFF"/>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37"/>
          <p:cNvSpPr/>
          <p:nvPr/>
        </p:nvSpPr>
        <p:spPr>
          <a:xfrm>
            <a:off x="6446520" y="2880360"/>
            <a:ext cx="48463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Student B — Building Manager</a:t>
            </a:r>
            <a:endParaRPr b="0" i="0" sz="1400" u="none" cap="none" strike="noStrike">
              <a:solidFill>
                <a:schemeClr val="dk1"/>
              </a:solidFill>
              <a:latin typeface="Calibri"/>
              <a:ea typeface="Calibri"/>
              <a:cs typeface="Calibri"/>
              <a:sym typeface="Calibri"/>
            </a:endParaRPr>
          </a:p>
        </p:txBody>
      </p:sp>
      <p:sp>
        <p:nvSpPr>
          <p:cNvPr id="688" name="Google Shape;688;p37"/>
          <p:cNvSpPr/>
          <p:nvPr/>
        </p:nvSpPr>
        <p:spPr>
          <a:xfrm>
            <a:off x="6446520" y="3291840"/>
            <a:ext cx="4846320" cy="11887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Ask about commission, reliability, product choice, placement and customer complaints.</a:t>
            </a:r>
            <a:endParaRPr b="0" i="0" sz="1350" u="none" cap="none" strike="noStrike">
              <a:solidFill>
                <a:schemeClr val="dk1"/>
              </a:solidFill>
              <a:latin typeface="Calibri"/>
              <a:ea typeface="Calibri"/>
              <a:cs typeface="Calibri"/>
              <a:sym typeface="Calibri"/>
            </a:endParaRPr>
          </a:p>
        </p:txBody>
      </p:sp>
      <p:sp>
        <p:nvSpPr>
          <p:cNvPr id="689" name="Google Shape;689;p37"/>
          <p:cNvSpPr/>
          <p:nvPr/>
        </p:nvSpPr>
        <p:spPr>
          <a:xfrm>
            <a:off x="502920" y="4846320"/>
            <a:ext cx="11155680" cy="777240"/>
          </a:xfrm>
          <a:prstGeom prst="roundRect">
            <a:avLst>
              <a:gd fmla="val 11765"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7"/>
          <p:cNvSpPr/>
          <p:nvPr/>
        </p:nvSpPr>
        <p:spPr>
          <a:xfrm>
            <a:off x="777240" y="4846320"/>
            <a:ext cx="106070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450"/>
              <a:buFont typeface="Calibri"/>
              <a:buNone/>
            </a:pPr>
            <a:r>
              <a:rPr b="1" i="0" lang="en-US" sz="1450" u="none" cap="none" strike="noStrike">
                <a:solidFill>
                  <a:srgbClr val="E46F5B"/>
                </a:solidFill>
                <a:latin typeface="Calibri"/>
                <a:ea typeface="Calibri"/>
                <a:cs typeface="Calibri"/>
                <a:sym typeface="Calibri"/>
              </a:rPr>
              <a:t>Task:  </a:t>
            </a:r>
            <a:r>
              <a:rPr b="0" i="0" lang="en-US" sz="1450" u="none" cap="none" strike="noStrike">
                <a:solidFill>
                  <a:srgbClr val="102B2D"/>
                </a:solidFill>
                <a:latin typeface="Calibri"/>
                <a:ea typeface="Calibri"/>
                <a:cs typeface="Calibri"/>
                <a:sym typeface="Calibri"/>
              </a:rPr>
              <a:t>Agree on the location, product type, service schedule and commission if needed.</a:t>
            </a:r>
            <a:endParaRPr b="0" i="0" sz="1450" u="none" cap="none" strike="noStrike">
              <a:solidFill>
                <a:schemeClr val="dk1"/>
              </a:solidFill>
              <a:latin typeface="Calibri"/>
              <a:ea typeface="Calibri"/>
              <a:cs typeface="Calibri"/>
              <a:sym typeface="Calibri"/>
            </a:endParaRPr>
          </a:p>
        </p:txBody>
      </p:sp>
      <p:sp>
        <p:nvSpPr>
          <p:cNvPr id="691" name="Google Shape;691;p37"/>
          <p:cNvSpPr/>
          <p:nvPr/>
        </p:nvSpPr>
        <p:spPr>
          <a:xfrm>
            <a:off x="502920" y="6309360"/>
            <a:ext cx="106070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C6F73"/>
              </a:buClr>
              <a:buSzPts val="1150"/>
              <a:buFont typeface="Calibri"/>
              <a:buNone/>
            </a:pPr>
            <a:r>
              <a:rPr b="0" i="1" lang="en-US" sz="1150" u="none" cap="none" strike="noStrike">
                <a:solidFill>
                  <a:srgbClr val="5C6F73"/>
                </a:solidFill>
                <a:latin typeface="Calibri"/>
                <a:ea typeface="Calibri"/>
                <a:cs typeface="Calibri"/>
                <a:sym typeface="Calibri"/>
              </a:rPr>
              <a:t>ASTER LANGUAGE ACADEMY   Learn clearly. Speak confidently.</a:t>
            </a:r>
            <a:endParaRPr b="0" i="0" sz="115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6" name="Shape 696"/>
        <p:cNvGrpSpPr/>
        <p:nvPr/>
      </p:nvGrpSpPr>
      <p:grpSpPr>
        <a:xfrm>
          <a:off x="0" y="0"/>
          <a:ext cx="0" cy="0"/>
          <a:chOff x="0" y="0"/>
          <a:chExt cx="0" cy="0"/>
        </a:xfrm>
      </p:grpSpPr>
      <p:sp>
        <p:nvSpPr>
          <p:cNvPr id="697" name="Google Shape;697;p38"/>
          <p:cNvSpPr/>
          <p:nvPr/>
        </p:nvSpPr>
        <p:spPr>
          <a:xfrm>
            <a:off x="10241280" y="-1463040"/>
            <a:ext cx="4206300" cy="4206300"/>
          </a:xfrm>
          <a:prstGeom prst="ellipse">
            <a:avLst/>
          </a:prstGeom>
          <a:solidFill>
            <a:srgbClr val="0A6B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38"/>
          <p:cNvSpPr/>
          <p:nvPr/>
        </p:nvSpPr>
        <p:spPr>
          <a:xfrm>
            <a:off x="10607040" y="5577840"/>
            <a:ext cx="2926200" cy="2926200"/>
          </a:xfrm>
          <a:prstGeom prst="ellipse">
            <a:avLst/>
          </a:prstGeom>
          <a:solidFill>
            <a:srgbClr val="E46F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38"/>
          <p:cNvSpPr/>
          <p:nvPr/>
        </p:nvSpPr>
        <p:spPr>
          <a:xfrm>
            <a:off x="594340" y="3680525"/>
            <a:ext cx="105156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400"/>
              <a:buFont typeface="Cambria"/>
              <a:buNone/>
            </a:pPr>
            <a:r>
              <a:rPr b="1" lang="en-US" sz="4400">
                <a:solidFill>
                  <a:srgbClr val="137A55"/>
                </a:solidFill>
                <a:latin typeface="Cambria"/>
                <a:ea typeface="Cambria"/>
                <a:cs typeface="Cambria"/>
                <a:sym typeface="Cambria"/>
              </a:rPr>
              <a:t>See you in the </a:t>
            </a:r>
            <a:r>
              <a:rPr b="1" lang="en-US" sz="4400">
                <a:solidFill>
                  <a:srgbClr val="137A55"/>
                </a:solidFill>
                <a:latin typeface="Cambria"/>
                <a:ea typeface="Cambria"/>
                <a:cs typeface="Cambria"/>
                <a:sym typeface="Cambria"/>
              </a:rPr>
              <a:t>next</a:t>
            </a:r>
            <a:r>
              <a:rPr b="1" lang="en-US" sz="4400">
                <a:solidFill>
                  <a:srgbClr val="137A55"/>
                </a:solidFill>
                <a:latin typeface="Cambria"/>
                <a:ea typeface="Cambria"/>
                <a:cs typeface="Cambria"/>
                <a:sym typeface="Cambria"/>
              </a:rPr>
              <a:t> lesson!</a:t>
            </a:r>
            <a:endParaRPr b="0" i="0" sz="4400" u="none" cap="none" strike="noStrike">
              <a:solidFill>
                <a:srgbClr val="137A55"/>
              </a:solidFill>
              <a:latin typeface="Calibri"/>
              <a:ea typeface="Calibri"/>
              <a:cs typeface="Calibri"/>
              <a:sym typeface="Calibri"/>
            </a:endParaRPr>
          </a:p>
        </p:txBody>
      </p:sp>
      <p:pic>
        <p:nvPicPr>
          <p:cNvPr id="700" name="Google Shape;700;p38" title="aster_language_academy_no_green_border.png"/>
          <p:cNvPicPr preferRelativeResize="0"/>
          <p:nvPr/>
        </p:nvPicPr>
        <p:blipFill>
          <a:blip r:embed="rId3">
            <a:alphaModFix/>
          </a:blip>
          <a:stretch>
            <a:fillRect/>
          </a:stretch>
        </p:blipFill>
        <p:spPr>
          <a:xfrm>
            <a:off x="256000" y="232400"/>
            <a:ext cx="2248937" cy="251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85" name="Shape 85"/>
        <p:cNvGrpSpPr/>
        <p:nvPr/>
      </p:nvGrpSpPr>
      <p:grpSpPr>
        <a:xfrm>
          <a:off x="0" y="0"/>
          <a:ext cx="0" cy="0"/>
          <a:chOff x="0" y="0"/>
          <a:chExt cx="0" cy="0"/>
        </a:xfrm>
      </p:grpSpPr>
      <p:sp>
        <p:nvSpPr>
          <p:cNvPr id="86" name="Google Shape;86;p6"/>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87" name="Google Shape;87;p6"/>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88" name="Google Shape;88;p6"/>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PREP — PART 1</a:t>
            </a:r>
            <a:endParaRPr b="0" i="0" sz="1300" u="none" cap="none" strike="noStrike">
              <a:solidFill>
                <a:schemeClr val="dk1"/>
              </a:solidFill>
              <a:latin typeface="Calibri"/>
              <a:ea typeface="Calibri"/>
              <a:cs typeface="Calibri"/>
              <a:sym typeface="Calibri"/>
            </a:endParaRPr>
          </a:p>
        </p:txBody>
      </p:sp>
      <p:sp>
        <p:nvSpPr>
          <p:cNvPr id="89" name="Google Shape;89;p6"/>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Vocabulary Matching — Answers</a:t>
            </a:r>
            <a:endParaRPr b="0" i="0" sz="2500" u="none" cap="none" strike="noStrike">
              <a:solidFill>
                <a:schemeClr val="dk1"/>
              </a:solidFill>
              <a:latin typeface="Calibri"/>
              <a:ea typeface="Calibri"/>
              <a:cs typeface="Calibri"/>
              <a:sym typeface="Calibri"/>
            </a:endParaRPr>
          </a:p>
        </p:txBody>
      </p:sp>
      <p:sp>
        <p:nvSpPr>
          <p:cNvPr id="90" name="Google Shape;90;p6"/>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3</a:t>
            </a:r>
            <a:endParaRPr b="0" i="0" sz="1200" u="none" cap="none" strike="noStrike">
              <a:solidFill>
                <a:schemeClr val="dk1"/>
              </a:solidFill>
              <a:latin typeface="Calibri"/>
              <a:ea typeface="Calibri"/>
              <a:cs typeface="Calibri"/>
              <a:sym typeface="Calibri"/>
            </a:endParaRPr>
          </a:p>
        </p:txBody>
      </p:sp>
      <p:sp>
        <p:nvSpPr>
          <p:cNvPr id="91" name="Google Shape;91;p6"/>
          <p:cNvSpPr/>
          <p:nvPr/>
        </p:nvSpPr>
        <p:spPr>
          <a:xfrm>
            <a:off x="502920" y="1783080"/>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6"/>
          <p:cNvSpPr/>
          <p:nvPr/>
        </p:nvSpPr>
        <p:spPr>
          <a:xfrm>
            <a:off x="667512" y="1783080"/>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1.  </a:t>
            </a:r>
            <a:r>
              <a:rPr b="0" i="0" lang="en-US" sz="1250" u="none" cap="none" strike="noStrike">
                <a:solidFill>
                  <a:srgbClr val="102B2D"/>
                </a:solidFill>
                <a:latin typeface="Calibri"/>
                <a:ea typeface="Calibri"/>
                <a:cs typeface="Calibri"/>
                <a:sym typeface="Calibri"/>
              </a:rPr>
              <a:t>If someone talks about passive income,... </a:t>
            </a:r>
            <a:r>
              <a:rPr b="1" i="0" lang="en-US" sz="1250" u="none" cap="none" strike="noStrike">
                <a:solidFill>
                  <a:srgbClr val="137A55"/>
                </a:solidFill>
                <a:latin typeface="Calibri"/>
                <a:ea typeface="Calibri"/>
                <a:cs typeface="Calibri"/>
                <a:sym typeface="Calibri"/>
              </a:rPr>
              <a:t>money earned with limited ongoing active work</a:t>
            </a:r>
            <a:endParaRPr b="0" i="0" sz="1250" u="none" cap="none" strike="noStrike">
              <a:solidFill>
                <a:schemeClr val="dk1"/>
              </a:solidFill>
              <a:latin typeface="Calibri"/>
              <a:ea typeface="Calibri"/>
              <a:cs typeface="Calibri"/>
              <a:sym typeface="Calibri"/>
            </a:endParaRPr>
          </a:p>
        </p:txBody>
      </p:sp>
      <p:sp>
        <p:nvSpPr>
          <p:cNvPr id="93" name="Google Shape;93;p6"/>
          <p:cNvSpPr/>
          <p:nvPr/>
        </p:nvSpPr>
        <p:spPr>
          <a:xfrm>
            <a:off x="502920" y="2679192"/>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6"/>
          <p:cNvSpPr/>
          <p:nvPr/>
        </p:nvSpPr>
        <p:spPr>
          <a:xfrm>
            <a:off x="667512" y="2679192"/>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2.  </a:t>
            </a:r>
            <a:r>
              <a:rPr b="0" i="0" lang="en-US" sz="1250" u="none" cap="none" strike="noStrike">
                <a:solidFill>
                  <a:srgbClr val="102B2D"/>
                </a:solidFill>
                <a:latin typeface="Calibri"/>
                <a:ea typeface="Calibri"/>
                <a:cs typeface="Calibri"/>
                <a:sym typeface="Calibri"/>
              </a:rPr>
              <a:t>If someone talks about save up,... </a:t>
            </a:r>
            <a:r>
              <a:rPr b="1" i="0" lang="en-US" sz="1250" u="none" cap="none" strike="noStrike">
                <a:solidFill>
                  <a:srgbClr val="137A55"/>
                </a:solidFill>
                <a:latin typeface="Calibri"/>
                <a:ea typeface="Calibri"/>
                <a:cs typeface="Calibri"/>
                <a:sym typeface="Calibri"/>
              </a:rPr>
              <a:t>gradually collect money for a future purpose</a:t>
            </a:r>
            <a:endParaRPr b="0" i="0" sz="1250" u="none" cap="none" strike="noStrike">
              <a:solidFill>
                <a:schemeClr val="dk1"/>
              </a:solidFill>
              <a:latin typeface="Calibri"/>
              <a:ea typeface="Calibri"/>
              <a:cs typeface="Calibri"/>
              <a:sym typeface="Calibri"/>
            </a:endParaRPr>
          </a:p>
        </p:txBody>
      </p:sp>
      <p:sp>
        <p:nvSpPr>
          <p:cNvPr id="95" name="Google Shape;95;p6"/>
          <p:cNvSpPr/>
          <p:nvPr/>
        </p:nvSpPr>
        <p:spPr>
          <a:xfrm>
            <a:off x="502920" y="3575304"/>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6"/>
          <p:cNvSpPr/>
          <p:nvPr/>
        </p:nvSpPr>
        <p:spPr>
          <a:xfrm>
            <a:off x="667512" y="3575304"/>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3.  </a:t>
            </a:r>
            <a:r>
              <a:rPr b="0" i="0" lang="en-US" sz="1250" u="none" cap="none" strike="noStrike">
                <a:solidFill>
                  <a:srgbClr val="102B2D"/>
                </a:solidFill>
                <a:latin typeface="Calibri"/>
                <a:ea typeface="Calibri"/>
                <a:cs typeface="Calibri"/>
                <a:sym typeface="Calibri"/>
              </a:rPr>
              <a:t>If there is take another whack at something,... </a:t>
            </a:r>
            <a:r>
              <a:rPr b="1" i="0" lang="en-US" sz="1250" u="none" cap="none" strike="noStrike">
                <a:solidFill>
                  <a:srgbClr val="137A55"/>
                </a:solidFill>
                <a:latin typeface="Calibri"/>
                <a:ea typeface="Calibri"/>
                <a:cs typeface="Calibri"/>
                <a:sym typeface="Calibri"/>
              </a:rPr>
              <a:t>try something again after an earlier attempt</a:t>
            </a:r>
            <a:endParaRPr b="0" i="0" sz="1250" u="none" cap="none" strike="noStrike">
              <a:solidFill>
                <a:schemeClr val="dk1"/>
              </a:solidFill>
              <a:latin typeface="Calibri"/>
              <a:ea typeface="Calibri"/>
              <a:cs typeface="Calibri"/>
              <a:sym typeface="Calibri"/>
            </a:endParaRPr>
          </a:p>
        </p:txBody>
      </p:sp>
      <p:sp>
        <p:nvSpPr>
          <p:cNvPr id="97" name="Google Shape;97;p6"/>
          <p:cNvSpPr/>
          <p:nvPr/>
        </p:nvSpPr>
        <p:spPr>
          <a:xfrm>
            <a:off x="502920" y="4471416"/>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6"/>
          <p:cNvSpPr/>
          <p:nvPr/>
        </p:nvSpPr>
        <p:spPr>
          <a:xfrm>
            <a:off x="667512" y="4471416"/>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4.  </a:t>
            </a:r>
            <a:r>
              <a:rPr b="0" i="0" lang="en-US" sz="1250" u="none" cap="none" strike="noStrike">
                <a:solidFill>
                  <a:srgbClr val="102B2D"/>
                </a:solidFill>
                <a:latin typeface="Calibri"/>
                <a:ea typeface="Calibri"/>
                <a:cs typeface="Calibri"/>
                <a:sym typeface="Calibri"/>
              </a:rPr>
              <a:t>If income is passive,... </a:t>
            </a:r>
            <a:r>
              <a:rPr b="1" i="0" lang="en-US" sz="1250" u="none" cap="none" strike="noStrike">
                <a:solidFill>
                  <a:srgbClr val="137A55"/>
                </a:solidFill>
                <a:latin typeface="Calibri"/>
                <a:ea typeface="Calibri"/>
                <a:cs typeface="Calibri"/>
                <a:sym typeface="Calibri"/>
              </a:rPr>
              <a:t>it is earned with limited ongoing active work.</a:t>
            </a:r>
            <a:endParaRPr b="0" i="0" sz="1250" u="none" cap="none" strike="noStrike">
              <a:solidFill>
                <a:schemeClr val="dk1"/>
              </a:solidFill>
              <a:latin typeface="Calibri"/>
              <a:ea typeface="Calibri"/>
              <a:cs typeface="Calibri"/>
              <a:sym typeface="Calibri"/>
            </a:endParaRPr>
          </a:p>
        </p:txBody>
      </p:sp>
      <p:sp>
        <p:nvSpPr>
          <p:cNvPr id="99" name="Google Shape;99;p6"/>
          <p:cNvSpPr/>
          <p:nvPr/>
        </p:nvSpPr>
        <p:spPr>
          <a:xfrm>
            <a:off x="502920" y="5367528"/>
            <a:ext cx="10241280" cy="749808"/>
          </a:xfrm>
          <a:prstGeom prst="roundRect">
            <a:avLst>
              <a:gd fmla="val 14634" name="adj"/>
            </a:avLst>
          </a:prstGeom>
          <a:solidFill>
            <a:srgbClr val="FBFDFA"/>
          </a:solidFill>
          <a:ln cap="flat" cmpd="sng" w="12700">
            <a:solidFill>
              <a:srgbClr val="D8E6E2"/>
            </a:solidFill>
            <a:prstDash val="solid"/>
            <a:round/>
            <a:headEnd len="sm" w="sm" type="none"/>
            <a:tailEnd len="sm" w="sm" type="none"/>
          </a:ln>
          <a:effectLst>
            <a:outerShdw blurRad="101600" rotWithShape="0" algn="bl" dir="5400000" dist="25400">
              <a:srgbClr val="004B45">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6"/>
          <p:cNvSpPr/>
          <p:nvPr/>
        </p:nvSpPr>
        <p:spPr>
          <a:xfrm>
            <a:off x="667512" y="5367528"/>
            <a:ext cx="9930384" cy="7498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4B45"/>
              </a:buClr>
              <a:buSzPts val="1250"/>
              <a:buFont typeface="Calibri"/>
              <a:buNone/>
            </a:pPr>
            <a:r>
              <a:rPr b="1" i="0" lang="en-US" sz="1250" u="none" cap="none" strike="noStrike">
                <a:solidFill>
                  <a:srgbClr val="004B45"/>
                </a:solidFill>
                <a:latin typeface="Calibri"/>
                <a:ea typeface="Calibri"/>
                <a:cs typeface="Calibri"/>
                <a:sym typeface="Calibri"/>
              </a:rPr>
              <a:t>5.  </a:t>
            </a:r>
            <a:r>
              <a:rPr b="0" i="0" lang="en-US" sz="1250" u="none" cap="none" strike="noStrike">
                <a:solidFill>
                  <a:srgbClr val="102B2D"/>
                </a:solidFill>
                <a:latin typeface="Calibri"/>
                <a:ea typeface="Calibri"/>
                <a:cs typeface="Calibri"/>
                <a:sym typeface="Calibri"/>
              </a:rPr>
              <a:t>If someone saves up money,... </a:t>
            </a:r>
            <a:r>
              <a:rPr b="1" i="0" lang="en-US" sz="1250" u="none" cap="none" strike="noStrike">
                <a:solidFill>
                  <a:srgbClr val="137A55"/>
                </a:solidFill>
                <a:latin typeface="Calibri"/>
                <a:ea typeface="Calibri"/>
                <a:cs typeface="Calibri"/>
                <a:sym typeface="Calibri"/>
              </a:rPr>
              <a:t>they gradually collect money for a future purpose.</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105" name="Shape 105"/>
        <p:cNvGrpSpPr/>
        <p:nvPr/>
      </p:nvGrpSpPr>
      <p:grpSpPr>
        <a:xfrm>
          <a:off x="0" y="0"/>
          <a:ext cx="0" cy="0"/>
          <a:chOff x="0" y="0"/>
          <a:chExt cx="0" cy="0"/>
        </a:xfrm>
      </p:grpSpPr>
      <p:sp>
        <p:nvSpPr>
          <p:cNvPr id="106" name="Google Shape;106;p7"/>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107" name="Google Shape;107;p7"/>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108" name="Google Shape;108;p7"/>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WATCH THE VIDEO</a:t>
            </a:r>
            <a:endParaRPr b="0" i="0" sz="1300" u="none" cap="none" strike="noStrike">
              <a:solidFill>
                <a:schemeClr val="dk1"/>
              </a:solidFill>
              <a:latin typeface="Calibri"/>
              <a:ea typeface="Calibri"/>
              <a:cs typeface="Calibri"/>
              <a:sym typeface="Calibri"/>
            </a:endParaRPr>
          </a:p>
        </p:txBody>
      </p:sp>
      <p:sp>
        <p:nvSpPr>
          <p:cNvPr id="109" name="Google Shape;109;p7"/>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Watch Part 1</a:t>
            </a:r>
            <a:endParaRPr b="0" i="0" sz="2500" u="none" cap="none" strike="noStrike">
              <a:solidFill>
                <a:schemeClr val="dk1"/>
              </a:solidFill>
              <a:latin typeface="Calibri"/>
              <a:ea typeface="Calibri"/>
              <a:cs typeface="Calibri"/>
              <a:sym typeface="Calibri"/>
            </a:endParaRPr>
          </a:p>
        </p:txBody>
      </p:sp>
      <p:sp>
        <p:nvSpPr>
          <p:cNvPr id="110" name="Google Shape;110;p7"/>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4</a:t>
            </a:r>
            <a:endParaRPr b="0" i="0" sz="1200" u="none" cap="none" strike="noStrike">
              <a:solidFill>
                <a:schemeClr val="dk1"/>
              </a:solidFill>
              <a:latin typeface="Calibri"/>
              <a:ea typeface="Calibri"/>
              <a:cs typeface="Calibri"/>
              <a:sym typeface="Calibri"/>
            </a:endParaRPr>
          </a:p>
        </p:txBody>
      </p:sp>
      <p:sp>
        <p:nvSpPr>
          <p:cNvPr id="111" name="Google Shape;111;p7"/>
          <p:cNvSpPr/>
          <p:nvPr/>
        </p:nvSpPr>
        <p:spPr>
          <a:xfrm>
            <a:off x="868678" y="5910270"/>
            <a:ext cx="10607100" cy="41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B45"/>
              </a:buClr>
              <a:buSzPts val="1500"/>
              <a:buFont typeface="Calibri"/>
              <a:buNone/>
            </a:pPr>
            <a:r>
              <a:rPr b="1" i="0" lang="en-US" sz="1500" u="none" cap="none" strike="noStrike">
                <a:solidFill>
                  <a:srgbClr val="004B45"/>
                </a:solidFill>
                <a:latin typeface="Calibri"/>
                <a:ea typeface="Calibri"/>
                <a:cs typeface="Calibri"/>
                <a:sym typeface="Calibri"/>
              </a:rPr>
              <a:t>Watch on YouTube</a:t>
            </a:r>
            <a:endParaRPr b="0" i="0" sz="1500" u="none" cap="none" strike="noStrike">
              <a:solidFill>
                <a:schemeClr val="dk1"/>
              </a:solidFill>
              <a:latin typeface="Calibri"/>
              <a:ea typeface="Calibri"/>
              <a:cs typeface="Calibri"/>
              <a:sym typeface="Calibri"/>
            </a:endParaRPr>
          </a:p>
        </p:txBody>
      </p:sp>
      <p:sp>
        <p:nvSpPr>
          <p:cNvPr id="112" name="Google Shape;112;p7"/>
          <p:cNvSpPr/>
          <p:nvPr/>
        </p:nvSpPr>
        <p:spPr>
          <a:xfrm>
            <a:off x="868678" y="6367470"/>
            <a:ext cx="10607100" cy="27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F73"/>
              </a:buClr>
              <a:buSzPts val="1250"/>
              <a:buFont typeface="Calibri"/>
              <a:buNone/>
            </a:pPr>
            <a:r>
              <a:rPr b="0" i="1" lang="en-US" sz="1250" u="none" cap="none" strike="noStrike">
                <a:solidFill>
                  <a:srgbClr val="5C6F73"/>
                </a:solidFill>
                <a:latin typeface="Calibri"/>
                <a:ea typeface="Calibri"/>
                <a:cs typeface="Calibri"/>
                <a:sym typeface="Calibri"/>
              </a:rPr>
              <a:t>0:00 – about 1:53   Getting into vending, the first mistake, candy machines and the first profitable location.</a:t>
            </a:r>
            <a:endParaRPr b="0" i="0" sz="1250" u="none" cap="none" strike="noStrike">
              <a:solidFill>
                <a:schemeClr val="dk1"/>
              </a:solidFill>
              <a:latin typeface="Calibri"/>
              <a:ea typeface="Calibri"/>
              <a:cs typeface="Calibri"/>
              <a:sym typeface="Calibri"/>
            </a:endParaRPr>
          </a:p>
        </p:txBody>
      </p:sp>
      <p:pic>
        <p:nvPicPr>
          <p:cNvPr descr="@thevendingbizz3761  entered the vending machine business hoping to earn passive income — now it’s helping him invest in his family’s future&#10;IG: @the_vending_bizz&#10;Tiktok: @vendingbizz.official&#10;&#10;0:00 Intro&#10;0:39 Establish&#10;1:49 Invest&#10;3:33 Influence&#10;&#10;» Sign up for our newsletter KnowThis to get the biggest stories of the day delivered straight to your inbox: https://go.nowth.is/knowthis_youtube&#10;» Subscribe to NowThis: http://go.nowth.is/News_Subscribe&#10;&#10;For more local business news, subscribe to NowThis News.&#10;&#10;#VendingMachines #SmallBusiness #BusinessOwner #vendingmachinebusiness #NowThis&#10;&#10;Connect with NowThis&#10;» Like us on Facebook: http://go.nowth.is/News_Facebook&#10;» Tweet us on Twitter: http://go.nowth.is/News_Twitter&#10;» Follow us on Instagram: http://go.nowth.is/News_Instagram&#10;» Find us on Snapchat Discover: http://go.nowth.is/News_Snapchat&#10;&#10;NowThis is your premier news outlet providing you with all the videos you need to stay up to date on all the latest in trending news. From entertainment to politics, to viral videos and breaking news stories, we’re delivering all you need to know straight to your social feeds. We live where you live.&#10;&#10;http://www.youtube.com/nowthisnews&#10;@nowthisnews" id="113" name="Google Shape;113;p7" title="How To Make Passive Income From Vending Machine Business (Tips from The Vending Bizz)">
            <a:hlinkClick r:id="rId4"/>
          </p:cNvPr>
          <p:cNvPicPr preferRelativeResize="0"/>
          <p:nvPr/>
        </p:nvPicPr>
        <p:blipFill>
          <a:blip r:embed="rId5">
            <a:alphaModFix/>
          </a:blip>
          <a:stretch>
            <a:fillRect/>
          </a:stretch>
        </p:blipFill>
        <p:spPr>
          <a:xfrm>
            <a:off x="2292950" y="1525438"/>
            <a:ext cx="7603051" cy="4276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118" name="Shape 118"/>
        <p:cNvGrpSpPr/>
        <p:nvPr/>
      </p:nvGrpSpPr>
      <p:grpSpPr>
        <a:xfrm>
          <a:off x="0" y="0"/>
          <a:ext cx="0" cy="0"/>
          <a:chOff x="0" y="0"/>
          <a:chExt cx="0" cy="0"/>
        </a:xfrm>
      </p:grpSpPr>
      <p:sp>
        <p:nvSpPr>
          <p:cNvPr id="119" name="Google Shape;119;p8"/>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120" name="Google Shape;120;p8"/>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121" name="Google Shape;121;p8"/>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1</a:t>
            </a:r>
            <a:endParaRPr b="0" i="0" sz="1300" u="none" cap="none" strike="noStrike">
              <a:solidFill>
                <a:schemeClr val="dk1"/>
              </a:solidFill>
              <a:latin typeface="Calibri"/>
              <a:ea typeface="Calibri"/>
              <a:cs typeface="Calibri"/>
              <a:sym typeface="Calibri"/>
            </a:endParaRPr>
          </a:p>
        </p:txBody>
      </p:sp>
      <p:sp>
        <p:nvSpPr>
          <p:cNvPr id="122" name="Google Shape;122;p8"/>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a:t>
            </a:r>
            <a:endParaRPr b="0" i="0" sz="2500" u="none" cap="none" strike="noStrike">
              <a:solidFill>
                <a:schemeClr val="dk1"/>
              </a:solidFill>
              <a:latin typeface="Calibri"/>
              <a:ea typeface="Calibri"/>
              <a:cs typeface="Calibri"/>
              <a:sym typeface="Calibri"/>
            </a:endParaRPr>
          </a:p>
        </p:txBody>
      </p:sp>
      <p:sp>
        <p:nvSpPr>
          <p:cNvPr id="123" name="Google Shape;123;p8"/>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5</a:t>
            </a:r>
            <a:endParaRPr b="0" i="0" sz="1200" u="none" cap="none" strike="noStrike">
              <a:solidFill>
                <a:schemeClr val="dk1"/>
              </a:solidFill>
              <a:latin typeface="Calibri"/>
              <a:ea typeface="Calibri"/>
              <a:cs typeface="Calibri"/>
              <a:sym typeface="Calibri"/>
            </a:endParaRPr>
          </a:p>
        </p:txBody>
      </p:sp>
      <p:sp>
        <p:nvSpPr>
          <p:cNvPr id="124" name="Google Shape;124;p8"/>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1. Why did he first get into the vending machine business?</a:t>
            </a:r>
            <a:endParaRPr b="0" i="0" sz="1400" u="none" cap="none" strike="noStrike">
              <a:solidFill>
                <a:schemeClr val="dk1"/>
              </a:solidFill>
              <a:latin typeface="Calibri"/>
              <a:ea typeface="Calibri"/>
              <a:cs typeface="Calibri"/>
              <a:sym typeface="Calibri"/>
            </a:endParaRPr>
          </a:p>
        </p:txBody>
      </p:sp>
      <p:sp>
        <p:nvSpPr>
          <p:cNvPr id="125" name="Google Shape;125;p8"/>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He wanted to stop using machines</a:t>
            </a:r>
            <a:endParaRPr b="0" i="0" sz="1350" u="none" cap="none" strike="noStrike">
              <a:solidFill>
                <a:schemeClr val="dk1"/>
              </a:solidFill>
              <a:latin typeface="Calibri"/>
              <a:ea typeface="Calibri"/>
              <a:cs typeface="Calibri"/>
              <a:sym typeface="Calibri"/>
            </a:endParaRPr>
          </a:p>
        </p:txBody>
      </p:sp>
      <p:sp>
        <p:nvSpPr>
          <p:cNvPr id="126" name="Google Shape;126;p8"/>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He already owned a hotel</a:t>
            </a:r>
            <a:endParaRPr b="0" i="0" sz="1350" u="none" cap="none" strike="noStrike">
              <a:solidFill>
                <a:schemeClr val="dk1"/>
              </a:solidFill>
              <a:latin typeface="Calibri"/>
              <a:ea typeface="Calibri"/>
              <a:cs typeface="Calibri"/>
              <a:sym typeface="Calibri"/>
            </a:endParaRPr>
          </a:p>
        </p:txBody>
      </p:sp>
      <p:sp>
        <p:nvSpPr>
          <p:cNvPr id="127" name="Google Shape;127;p8"/>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It seemed passive enough to do while working</a:t>
            </a:r>
            <a:endParaRPr b="0" i="0" sz="1350" u="none" cap="none" strike="noStrike">
              <a:solidFill>
                <a:schemeClr val="dk1"/>
              </a:solidFill>
              <a:latin typeface="Calibri"/>
              <a:ea typeface="Calibri"/>
              <a:cs typeface="Calibri"/>
              <a:sym typeface="Calibri"/>
            </a:endParaRPr>
          </a:p>
        </p:txBody>
      </p:sp>
      <p:sp>
        <p:nvSpPr>
          <p:cNvPr id="128" name="Google Shape;128;p8"/>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2. What happened with the first machine he bought?</a:t>
            </a:r>
            <a:endParaRPr b="0" i="0" sz="1400" u="none" cap="none" strike="noStrike">
              <a:solidFill>
                <a:schemeClr val="dk1"/>
              </a:solidFill>
              <a:latin typeface="Calibri"/>
              <a:ea typeface="Calibri"/>
              <a:cs typeface="Calibri"/>
              <a:sym typeface="Calibri"/>
            </a:endParaRPr>
          </a:p>
        </p:txBody>
      </p:sp>
      <p:sp>
        <p:nvSpPr>
          <p:cNvPr id="129" name="Google Shape;129;p8"/>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It made $10,000 immediately</a:t>
            </a:r>
            <a:endParaRPr b="0" i="0" sz="1350" u="none" cap="none" strike="noStrike">
              <a:solidFill>
                <a:schemeClr val="dk1"/>
              </a:solidFill>
              <a:latin typeface="Calibri"/>
              <a:ea typeface="Calibri"/>
              <a:cs typeface="Calibri"/>
              <a:sym typeface="Calibri"/>
            </a:endParaRPr>
          </a:p>
        </p:txBody>
      </p:sp>
      <p:sp>
        <p:nvSpPr>
          <p:cNvPr id="130" name="Google Shape;130;p8"/>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It was stolen from the building</a:t>
            </a:r>
            <a:endParaRPr b="0" i="0" sz="1350" u="none" cap="none" strike="noStrike">
              <a:solidFill>
                <a:schemeClr val="dk1"/>
              </a:solidFill>
              <a:latin typeface="Calibri"/>
              <a:ea typeface="Calibri"/>
              <a:cs typeface="Calibri"/>
              <a:sym typeface="Calibri"/>
            </a:endParaRPr>
          </a:p>
        </p:txBody>
      </p:sp>
      <p:sp>
        <p:nvSpPr>
          <p:cNvPr id="131" name="Google Shape;131;p8"/>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It did not fit in the hotel location</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136" name="Shape 136"/>
        <p:cNvGrpSpPr/>
        <p:nvPr/>
      </p:nvGrpSpPr>
      <p:grpSpPr>
        <a:xfrm>
          <a:off x="0" y="0"/>
          <a:ext cx="0" cy="0"/>
          <a:chOff x="0" y="0"/>
          <a:chExt cx="0" cy="0"/>
        </a:xfrm>
      </p:grpSpPr>
      <p:sp>
        <p:nvSpPr>
          <p:cNvPr id="137" name="Google Shape;137;p9"/>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138" name="Google Shape;138;p9"/>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139" name="Google Shape;139;p9"/>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1</a:t>
            </a:r>
            <a:endParaRPr b="0" i="0" sz="1300" u="none" cap="none" strike="noStrike">
              <a:solidFill>
                <a:schemeClr val="dk1"/>
              </a:solidFill>
              <a:latin typeface="Calibri"/>
              <a:ea typeface="Calibri"/>
              <a:cs typeface="Calibri"/>
              <a:sym typeface="Calibri"/>
            </a:endParaRPr>
          </a:p>
        </p:txBody>
      </p:sp>
      <p:sp>
        <p:nvSpPr>
          <p:cNvPr id="140" name="Google Shape;140;p9"/>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 — Answers</a:t>
            </a:r>
            <a:endParaRPr b="0" i="0" sz="2500" u="none" cap="none" strike="noStrike">
              <a:solidFill>
                <a:schemeClr val="dk1"/>
              </a:solidFill>
              <a:latin typeface="Calibri"/>
              <a:ea typeface="Calibri"/>
              <a:cs typeface="Calibri"/>
              <a:sym typeface="Calibri"/>
            </a:endParaRPr>
          </a:p>
        </p:txBody>
      </p:sp>
      <p:sp>
        <p:nvSpPr>
          <p:cNvPr id="141" name="Google Shape;141;p9"/>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6</a:t>
            </a:r>
            <a:endParaRPr b="0" i="0" sz="1200" u="none" cap="none" strike="noStrike">
              <a:solidFill>
                <a:schemeClr val="dk1"/>
              </a:solidFill>
              <a:latin typeface="Calibri"/>
              <a:ea typeface="Calibri"/>
              <a:cs typeface="Calibri"/>
              <a:sym typeface="Calibri"/>
            </a:endParaRPr>
          </a:p>
        </p:txBody>
      </p:sp>
      <p:sp>
        <p:nvSpPr>
          <p:cNvPr id="142" name="Google Shape;142;p9"/>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1. Why did he first get into the vending machine business?</a:t>
            </a:r>
            <a:endParaRPr b="0" i="0" sz="1400" u="none" cap="none" strike="noStrike">
              <a:solidFill>
                <a:schemeClr val="dk1"/>
              </a:solidFill>
              <a:latin typeface="Calibri"/>
              <a:ea typeface="Calibri"/>
              <a:cs typeface="Calibri"/>
              <a:sym typeface="Calibri"/>
            </a:endParaRPr>
          </a:p>
        </p:txBody>
      </p:sp>
      <p:sp>
        <p:nvSpPr>
          <p:cNvPr id="143" name="Google Shape;143;p9"/>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He wanted to stop using machines</a:t>
            </a:r>
            <a:endParaRPr b="0" i="0" sz="1350" u="none" cap="none" strike="noStrike">
              <a:solidFill>
                <a:schemeClr val="dk1"/>
              </a:solidFill>
              <a:latin typeface="Calibri"/>
              <a:ea typeface="Calibri"/>
              <a:cs typeface="Calibri"/>
              <a:sym typeface="Calibri"/>
            </a:endParaRPr>
          </a:p>
        </p:txBody>
      </p:sp>
      <p:sp>
        <p:nvSpPr>
          <p:cNvPr id="144" name="Google Shape;144;p9"/>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He already owned a hotel</a:t>
            </a:r>
            <a:endParaRPr b="0" i="0" sz="1350" u="none" cap="none" strike="noStrike">
              <a:solidFill>
                <a:schemeClr val="dk1"/>
              </a:solidFill>
              <a:latin typeface="Calibri"/>
              <a:ea typeface="Calibri"/>
              <a:cs typeface="Calibri"/>
              <a:sym typeface="Calibri"/>
            </a:endParaRPr>
          </a:p>
        </p:txBody>
      </p:sp>
      <p:sp>
        <p:nvSpPr>
          <p:cNvPr id="145" name="Google Shape;145;p9"/>
          <p:cNvSpPr/>
          <p:nvPr/>
        </p:nvSpPr>
        <p:spPr>
          <a:xfrm>
            <a:off x="731520" y="3200400"/>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9"/>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c)  It seemed passive enough to do while working</a:t>
            </a:r>
            <a:endParaRPr b="0" i="0" sz="1350" u="none" cap="none" strike="noStrike">
              <a:solidFill>
                <a:schemeClr val="dk1"/>
              </a:solidFill>
              <a:latin typeface="Calibri"/>
              <a:ea typeface="Calibri"/>
              <a:cs typeface="Calibri"/>
              <a:sym typeface="Calibri"/>
            </a:endParaRPr>
          </a:p>
        </p:txBody>
      </p:sp>
      <p:sp>
        <p:nvSpPr>
          <p:cNvPr id="147" name="Google Shape;147;p9"/>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2. What happened with the first machine he bought?</a:t>
            </a:r>
            <a:endParaRPr b="0" i="0" sz="1400" u="none" cap="none" strike="noStrike">
              <a:solidFill>
                <a:schemeClr val="dk1"/>
              </a:solidFill>
              <a:latin typeface="Calibri"/>
              <a:ea typeface="Calibri"/>
              <a:cs typeface="Calibri"/>
              <a:sym typeface="Calibri"/>
            </a:endParaRPr>
          </a:p>
        </p:txBody>
      </p:sp>
      <p:sp>
        <p:nvSpPr>
          <p:cNvPr id="148" name="Google Shape;148;p9"/>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It made $10,000 immediately</a:t>
            </a:r>
            <a:endParaRPr b="0" i="0" sz="1350" u="none" cap="none" strike="noStrike">
              <a:solidFill>
                <a:schemeClr val="dk1"/>
              </a:solidFill>
              <a:latin typeface="Calibri"/>
              <a:ea typeface="Calibri"/>
              <a:cs typeface="Calibri"/>
              <a:sym typeface="Calibri"/>
            </a:endParaRPr>
          </a:p>
        </p:txBody>
      </p:sp>
      <p:sp>
        <p:nvSpPr>
          <p:cNvPr id="149" name="Google Shape;149;p9"/>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It was stolen from the building</a:t>
            </a:r>
            <a:endParaRPr b="0" i="0" sz="1350" u="none" cap="none" strike="noStrike">
              <a:solidFill>
                <a:schemeClr val="dk1"/>
              </a:solidFill>
              <a:latin typeface="Calibri"/>
              <a:ea typeface="Calibri"/>
              <a:cs typeface="Calibri"/>
              <a:sym typeface="Calibri"/>
            </a:endParaRPr>
          </a:p>
        </p:txBody>
      </p:sp>
      <p:sp>
        <p:nvSpPr>
          <p:cNvPr id="150" name="Google Shape;150;p9"/>
          <p:cNvSpPr/>
          <p:nvPr/>
        </p:nvSpPr>
        <p:spPr>
          <a:xfrm>
            <a:off x="731520" y="5303520"/>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9"/>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c)  It did not fit in the hotel location</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156" name="Shape 156"/>
        <p:cNvGrpSpPr/>
        <p:nvPr/>
      </p:nvGrpSpPr>
      <p:grpSpPr>
        <a:xfrm>
          <a:off x="0" y="0"/>
          <a:ext cx="0" cy="0"/>
          <a:chOff x="0" y="0"/>
          <a:chExt cx="0" cy="0"/>
        </a:xfrm>
      </p:grpSpPr>
      <p:sp>
        <p:nvSpPr>
          <p:cNvPr id="157" name="Google Shape;157;p10"/>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158" name="Google Shape;158;p10"/>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159" name="Google Shape;159;p10"/>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1</a:t>
            </a:r>
            <a:endParaRPr b="0" i="0" sz="1300" u="none" cap="none" strike="noStrike">
              <a:solidFill>
                <a:schemeClr val="dk1"/>
              </a:solidFill>
              <a:latin typeface="Calibri"/>
              <a:ea typeface="Calibri"/>
              <a:cs typeface="Calibri"/>
              <a:sym typeface="Calibri"/>
            </a:endParaRPr>
          </a:p>
        </p:txBody>
      </p:sp>
      <p:sp>
        <p:nvSpPr>
          <p:cNvPr id="160" name="Google Shape;160;p10"/>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 (continued)</a:t>
            </a:r>
            <a:endParaRPr b="0" i="0" sz="2500" u="none" cap="none" strike="noStrike">
              <a:solidFill>
                <a:schemeClr val="dk1"/>
              </a:solidFill>
              <a:latin typeface="Calibri"/>
              <a:ea typeface="Calibri"/>
              <a:cs typeface="Calibri"/>
              <a:sym typeface="Calibri"/>
            </a:endParaRPr>
          </a:p>
        </p:txBody>
      </p:sp>
      <p:sp>
        <p:nvSpPr>
          <p:cNvPr id="161" name="Google Shape;161;p10"/>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7</a:t>
            </a:r>
            <a:endParaRPr b="0" i="0" sz="1200" u="none" cap="none" strike="noStrike">
              <a:solidFill>
                <a:schemeClr val="dk1"/>
              </a:solidFill>
              <a:latin typeface="Calibri"/>
              <a:ea typeface="Calibri"/>
              <a:cs typeface="Calibri"/>
              <a:sym typeface="Calibri"/>
            </a:endParaRPr>
          </a:p>
        </p:txBody>
      </p:sp>
      <p:sp>
        <p:nvSpPr>
          <p:cNvPr id="162" name="Google Shape;162;p10"/>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3. How much did the candy machines average per machine?</a:t>
            </a:r>
            <a:endParaRPr b="0" i="0" sz="1400" u="none" cap="none" strike="noStrike">
              <a:solidFill>
                <a:schemeClr val="dk1"/>
              </a:solidFill>
              <a:latin typeface="Calibri"/>
              <a:ea typeface="Calibri"/>
              <a:cs typeface="Calibri"/>
              <a:sym typeface="Calibri"/>
            </a:endParaRPr>
          </a:p>
        </p:txBody>
      </p:sp>
      <p:sp>
        <p:nvSpPr>
          <p:cNvPr id="163" name="Google Shape;163;p10"/>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About $1,600 a week</a:t>
            </a:r>
            <a:endParaRPr b="0" i="0" sz="1350" u="none" cap="none" strike="noStrike">
              <a:solidFill>
                <a:schemeClr val="dk1"/>
              </a:solidFill>
              <a:latin typeface="Calibri"/>
              <a:ea typeface="Calibri"/>
              <a:cs typeface="Calibri"/>
              <a:sym typeface="Calibri"/>
            </a:endParaRPr>
          </a:p>
        </p:txBody>
      </p:sp>
      <p:sp>
        <p:nvSpPr>
          <p:cNvPr id="164" name="Google Shape;164;p10"/>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About $50 a month</a:t>
            </a:r>
            <a:endParaRPr b="0" i="0" sz="1350" u="none" cap="none" strike="noStrike">
              <a:solidFill>
                <a:schemeClr val="dk1"/>
              </a:solidFill>
              <a:latin typeface="Calibri"/>
              <a:ea typeface="Calibri"/>
              <a:cs typeface="Calibri"/>
              <a:sym typeface="Calibri"/>
            </a:endParaRPr>
          </a:p>
        </p:txBody>
      </p:sp>
      <p:sp>
        <p:nvSpPr>
          <p:cNvPr id="165" name="Google Shape;165;p10"/>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About $4,000 a month</a:t>
            </a:r>
            <a:endParaRPr b="0" i="0" sz="1350" u="none" cap="none" strike="noStrike">
              <a:solidFill>
                <a:schemeClr val="dk1"/>
              </a:solidFill>
              <a:latin typeface="Calibri"/>
              <a:ea typeface="Calibri"/>
              <a:cs typeface="Calibri"/>
              <a:sym typeface="Calibri"/>
            </a:endParaRPr>
          </a:p>
        </p:txBody>
      </p:sp>
      <p:sp>
        <p:nvSpPr>
          <p:cNvPr id="166" name="Google Shape;166;p10"/>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4. What did the first successful vending location eventually make?</a:t>
            </a:r>
            <a:endParaRPr b="0" i="0" sz="1400" u="none" cap="none" strike="noStrike">
              <a:solidFill>
                <a:schemeClr val="dk1"/>
              </a:solidFill>
              <a:latin typeface="Calibri"/>
              <a:ea typeface="Calibri"/>
              <a:cs typeface="Calibri"/>
              <a:sym typeface="Calibri"/>
            </a:endParaRPr>
          </a:p>
        </p:txBody>
      </p:sp>
      <p:sp>
        <p:nvSpPr>
          <p:cNvPr id="167" name="Google Shape;167;p10"/>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About $300 in total</a:t>
            </a:r>
            <a:endParaRPr b="0" i="0" sz="1350" u="none" cap="none" strike="noStrike">
              <a:solidFill>
                <a:schemeClr val="dk1"/>
              </a:solidFill>
              <a:latin typeface="Calibri"/>
              <a:ea typeface="Calibri"/>
              <a:cs typeface="Calibri"/>
              <a:sym typeface="Calibri"/>
            </a:endParaRPr>
          </a:p>
        </p:txBody>
      </p:sp>
      <p:sp>
        <p:nvSpPr>
          <p:cNvPr id="168" name="Google Shape;168;p10"/>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b)  About $1,600 a month</a:t>
            </a:r>
            <a:endParaRPr b="0" i="0" sz="1350" u="none" cap="none" strike="noStrike">
              <a:solidFill>
                <a:schemeClr val="dk1"/>
              </a:solidFill>
              <a:latin typeface="Calibri"/>
              <a:ea typeface="Calibri"/>
              <a:cs typeface="Calibri"/>
              <a:sym typeface="Calibri"/>
            </a:endParaRPr>
          </a:p>
        </p:txBody>
      </p:sp>
      <p:sp>
        <p:nvSpPr>
          <p:cNvPr id="169" name="Google Shape;169;p10"/>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About $50 a year</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AF0"/>
        </a:solidFill>
      </p:bgPr>
    </p:bg>
    <p:spTree>
      <p:nvGrpSpPr>
        <p:cNvPr id="174" name="Shape 174"/>
        <p:cNvGrpSpPr/>
        <p:nvPr/>
      </p:nvGrpSpPr>
      <p:grpSpPr>
        <a:xfrm>
          <a:off x="0" y="0"/>
          <a:ext cx="0" cy="0"/>
          <a:chOff x="0" y="0"/>
          <a:chExt cx="0" cy="0"/>
        </a:xfrm>
      </p:grpSpPr>
      <p:sp>
        <p:nvSpPr>
          <p:cNvPr id="175" name="Google Shape;175;p11"/>
          <p:cNvSpPr/>
          <p:nvPr/>
        </p:nvSpPr>
        <p:spPr>
          <a:xfrm>
            <a:off x="365760" y="320040"/>
            <a:ext cx="11457432" cy="1097280"/>
          </a:xfrm>
          <a:prstGeom prst="roundRect">
            <a:avLst>
              <a:gd fmla="val 11667" name="adj"/>
            </a:avLst>
          </a:prstGeom>
          <a:solidFill>
            <a:srgbClr val="004B45"/>
          </a:solidFill>
          <a:ln>
            <a:noFill/>
          </a:ln>
          <a:effectLst>
            <a:outerShdw blurRad="76200" rotWithShape="0" algn="bl" dir="5400000" dist="25400">
              <a:srgbClr val="003F3A">
                <a:alpha val="3490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mp/aster_ppt/aster_icon_white.png" id="176" name="Google Shape;176;p11"/>
          <p:cNvPicPr preferRelativeResize="0"/>
          <p:nvPr/>
        </p:nvPicPr>
        <p:blipFill rotWithShape="1">
          <a:blip r:embed="rId3">
            <a:alphaModFix/>
          </a:blip>
          <a:srcRect b="0" l="0" r="0" t="0"/>
          <a:stretch/>
        </p:blipFill>
        <p:spPr>
          <a:xfrm>
            <a:off x="658368" y="457200"/>
            <a:ext cx="822960" cy="822960"/>
          </a:xfrm>
          <a:prstGeom prst="rect">
            <a:avLst/>
          </a:prstGeom>
          <a:noFill/>
          <a:ln>
            <a:noFill/>
          </a:ln>
        </p:spPr>
      </p:pic>
      <p:sp>
        <p:nvSpPr>
          <p:cNvPr id="177" name="Google Shape;177;p11"/>
          <p:cNvSpPr/>
          <p:nvPr/>
        </p:nvSpPr>
        <p:spPr>
          <a:xfrm>
            <a:off x="1691640" y="493776"/>
            <a:ext cx="923544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46F5B"/>
              </a:buClr>
              <a:buSzPts val="1300"/>
              <a:buFont typeface="Calibri"/>
              <a:buNone/>
            </a:pPr>
            <a:r>
              <a:rPr b="1" i="0" lang="en-US" sz="1300" u="none" cap="none" strike="noStrike">
                <a:solidFill>
                  <a:srgbClr val="E46F5B"/>
                </a:solidFill>
                <a:latin typeface="Calibri"/>
                <a:ea typeface="Calibri"/>
                <a:cs typeface="Calibri"/>
                <a:sym typeface="Calibri"/>
              </a:rPr>
              <a:t>COMPREHENSION — PART 1</a:t>
            </a:r>
            <a:endParaRPr b="0" i="0" sz="1300" u="none" cap="none" strike="noStrike">
              <a:solidFill>
                <a:schemeClr val="dk1"/>
              </a:solidFill>
              <a:latin typeface="Calibri"/>
              <a:ea typeface="Calibri"/>
              <a:cs typeface="Calibri"/>
              <a:sym typeface="Calibri"/>
            </a:endParaRPr>
          </a:p>
        </p:txBody>
      </p:sp>
      <p:sp>
        <p:nvSpPr>
          <p:cNvPr id="178" name="Google Shape;178;p11"/>
          <p:cNvSpPr/>
          <p:nvPr/>
        </p:nvSpPr>
        <p:spPr>
          <a:xfrm>
            <a:off x="1554480" y="731520"/>
            <a:ext cx="9235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500"/>
              <a:buFont typeface="Cambria"/>
              <a:buNone/>
            </a:pPr>
            <a:r>
              <a:rPr b="1" i="0" lang="en-US" sz="2500" u="none" cap="none" strike="noStrike">
                <a:solidFill>
                  <a:srgbClr val="FFFFFF"/>
                </a:solidFill>
                <a:latin typeface="Cambria"/>
                <a:ea typeface="Cambria"/>
                <a:cs typeface="Cambria"/>
                <a:sym typeface="Cambria"/>
              </a:rPr>
              <a:t>Comprehension Questions (continued) — Answers</a:t>
            </a:r>
            <a:endParaRPr b="0" i="0" sz="2500" u="none" cap="none" strike="noStrike">
              <a:solidFill>
                <a:schemeClr val="dk1"/>
              </a:solidFill>
              <a:latin typeface="Calibri"/>
              <a:ea typeface="Calibri"/>
              <a:cs typeface="Calibri"/>
              <a:sym typeface="Calibri"/>
            </a:endParaRPr>
          </a:p>
        </p:txBody>
      </p:sp>
      <p:sp>
        <p:nvSpPr>
          <p:cNvPr id="179" name="Google Shape;179;p11"/>
          <p:cNvSpPr/>
          <p:nvPr/>
        </p:nvSpPr>
        <p:spPr>
          <a:xfrm>
            <a:off x="11338560" y="6446520"/>
            <a:ext cx="548640" cy="29260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C6F73"/>
              </a:buClr>
              <a:buSzPts val="1200"/>
              <a:buFont typeface="Calibri"/>
              <a:buNone/>
            </a:pPr>
            <a:r>
              <a:rPr b="0" i="0" lang="en-US" sz="1200" u="none" cap="none" strike="noStrike">
                <a:solidFill>
                  <a:srgbClr val="5C6F73"/>
                </a:solidFill>
                <a:latin typeface="Calibri"/>
                <a:ea typeface="Calibri"/>
                <a:cs typeface="Calibri"/>
                <a:sym typeface="Calibri"/>
              </a:rPr>
              <a:t>8</a:t>
            </a:r>
            <a:endParaRPr b="0" i="0" sz="1200" u="none" cap="none" strike="noStrike">
              <a:solidFill>
                <a:schemeClr val="dk1"/>
              </a:solidFill>
              <a:latin typeface="Calibri"/>
              <a:ea typeface="Calibri"/>
              <a:cs typeface="Calibri"/>
              <a:sym typeface="Calibri"/>
            </a:endParaRPr>
          </a:p>
        </p:txBody>
      </p:sp>
      <p:sp>
        <p:nvSpPr>
          <p:cNvPr id="180" name="Google Shape;180;p11"/>
          <p:cNvSpPr/>
          <p:nvPr/>
        </p:nvSpPr>
        <p:spPr>
          <a:xfrm>
            <a:off x="502920" y="178308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3. How much did the candy machines average per machine?</a:t>
            </a:r>
            <a:endParaRPr b="0" i="0" sz="1400" u="none" cap="none" strike="noStrike">
              <a:solidFill>
                <a:schemeClr val="dk1"/>
              </a:solidFill>
              <a:latin typeface="Calibri"/>
              <a:ea typeface="Calibri"/>
              <a:cs typeface="Calibri"/>
              <a:sym typeface="Calibri"/>
            </a:endParaRPr>
          </a:p>
        </p:txBody>
      </p:sp>
      <p:sp>
        <p:nvSpPr>
          <p:cNvPr id="181" name="Google Shape;181;p11"/>
          <p:cNvSpPr/>
          <p:nvPr/>
        </p:nvSpPr>
        <p:spPr>
          <a:xfrm>
            <a:off x="777240" y="235000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About $1,600 a week</a:t>
            </a:r>
            <a:endParaRPr b="0" i="0" sz="1350" u="none" cap="none" strike="noStrike">
              <a:solidFill>
                <a:schemeClr val="dk1"/>
              </a:solidFill>
              <a:latin typeface="Calibri"/>
              <a:ea typeface="Calibri"/>
              <a:cs typeface="Calibri"/>
              <a:sym typeface="Calibri"/>
            </a:endParaRPr>
          </a:p>
        </p:txBody>
      </p:sp>
      <p:sp>
        <p:nvSpPr>
          <p:cNvPr id="182" name="Google Shape;182;p11"/>
          <p:cNvSpPr/>
          <p:nvPr/>
        </p:nvSpPr>
        <p:spPr>
          <a:xfrm>
            <a:off x="731520" y="2761488"/>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a:off x="777240" y="278892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b)  About $50 a month</a:t>
            </a:r>
            <a:endParaRPr b="0" i="0" sz="1350" u="none" cap="none" strike="noStrike">
              <a:solidFill>
                <a:schemeClr val="dk1"/>
              </a:solidFill>
              <a:latin typeface="Calibri"/>
              <a:ea typeface="Calibri"/>
              <a:cs typeface="Calibri"/>
              <a:sym typeface="Calibri"/>
            </a:endParaRPr>
          </a:p>
        </p:txBody>
      </p:sp>
      <p:sp>
        <p:nvSpPr>
          <p:cNvPr id="184" name="Google Shape;184;p11"/>
          <p:cNvSpPr/>
          <p:nvPr/>
        </p:nvSpPr>
        <p:spPr>
          <a:xfrm>
            <a:off x="777240" y="322783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About $4,000 a month</a:t>
            </a:r>
            <a:endParaRPr b="0" i="0" sz="1350" u="none" cap="none" strike="noStrike">
              <a:solidFill>
                <a:schemeClr val="dk1"/>
              </a:solidFill>
              <a:latin typeface="Calibri"/>
              <a:ea typeface="Calibri"/>
              <a:cs typeface="Calibri"/>
              <a:sym typeface="Calibri"/>
            </a:endParaRPr>
          </a:p>
        </p:txBody>
      </p:sp>
      <p:sp>
        <p:nvSpPr>
          <p:cNvPr id="185" name="Google Shape;185;p11"/>
          <p:cNvSpPr/>
          <p:nvPr/>
        </p:nvSpPr>
        <p:spPr>
          <a:xfrm>
            <a:off x="502920" y="3886200"/>
            <a:ext cx="1060704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B45"/>
              </a:buClr>
              <a:buSzPts val="1400"/>
              <a:buFont typeface="Calibri"/>
              <a:buNone/>
            </a:pPr>
            <a:r>
              <a:rPr b="1" i="0" lang="en-US" sz="1400" u="none" cap="none" strike="noStrike">
                <a:solidFill>
                  <a:srgbClr val="004B45"/>
                </a:solidFill>
                <a:latin typeface="Calibri"/>
                <a:ea typeface="Calibri"/>
                <a:cs typeface="Calibri"/>
                <a:sym typeface="Calibri"/>
              </a:rPr>
              <a:t>4. What did the first successful vending location eventually make?</a:t>
            </a:r>
            <a:endParaRPr b="0" i="0" sz="1400" u="none" cap="none" strike="noStrike">
              <a:solidFill>
                <a:schemeClr val="dk1"/>
              </a:solidFill>
              <a:latin typeface="Calibri"/>
              <a:ea typeface="Calibri"/>
              <a:cs typeface="Calibri"/>
              <a:sym typeface="Calibri"/>
            </a:endParaRPr>
          </a:p>
        </p:txBody>
      </p:sp>
      <p:sp>
        <p:nvSpPr>
          <p:cNvPr id="186" name="Google Shape;186;p11"/>
          <p:cNvSpPr/>
          <p:nvPr/>
        </p:nvSpPr>
        <p:spPr>
          <a:xfrm>
            <a:off x="777240" y="4453128"/>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a)  About $300 in total</a:t>
            </a:r>
            <a:endParaRPr b="0" i="0" sz="1350" u="none" cap="none" strike="noStrike">
              <a:solidFill>
                <a:schemeClr val="dk1"/>
              </a:solidFill>
              <a:latin typeface="Calibri"/>
              <a:ea typeface="Calibri"/>
              <a:cs typeface="Calibri"/>
              <a:sym typeface="Calibri"/>
            </a:endParaRPr>
          </a:p>
        </p:txBody>
      </p:sp>
      <p:sp>
        <p:nvSpPr>
          <p:cNvPr id="187" name="Google Shape;187;p11"/>
          <p:cNvSpPr/>
          <p:nvPr/>
        </p:nvSpPr>
        <p:spPr>
          <a:xfrm>
            <a:off x="731520" y="4864608"/>
            <a:ext cx="10332720" cy="384048"/>
          </a:xfrm>
          <a:prstGeom prst="roundRect">
            <a:avLst>
              <a:gd fmla="val 14286" name="adj"/>
            </a:avLst>
          </a:prstGeom>
          <a:solidFill>
            <a:srgbClr val="E8F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a:off x="777240" y="4892040"/>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37A55"/>
              </a:buClr>
              <a:buSzPts val="1350"/>
              <a:buFont typeface="Calibri"/>
              <a:buNone/>
            </a:pPr>
            <a:r>
              <a:rPr b="1" i="0" lang="en-US" sz="1350" u="none" cap="none" strike="noStrike">
                <a:solidFill>
                  <a:srgbClr val="137A55"/>
                </a:solidFill>
                <a:latin typeface="Calibri"/>
                <a:ea typeface="Calibri"/>
                <a:cs typeface="Calibri"/>
                <a:sym typeface="Calibri"/>
              </a:rPr>
              <a:t>b)  About $1,600 a month</a:t>
            </a:r>
            <a:endParaRPr b="0" i="0" sz="1350" u="none" cap="none" strike="noStrike">
              <a:solidFill>
                <a:schemeClr val="dk1"/>
              </a:solidFill>
              <a:latin typeface="Calibri"/>
              <a:ea typeface="Calibri"/>
              <a:cs typeface="Calibri"/>
              <a:sym typeface="Calibri"/>
            </a:endParaRPr>
          </a:p>
        </p:txBody>
      </p:sp>
      <p:sp>
        <p:nvSpPr>
          <p:cNvPr id="189" name="Google Shape;189;p11"/>
          <p:cNvSpPr/>
          <p:nvPr/>
        </p:nvSpPr>
        <p:spPr>
          <a:xfrm>
            <a:off x="777240" y="5330952"/>
            <a:ext cx="10241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02B2D"/>
              </a:buClr>
              <a:buSzPts val="1350"/>
              <a:buFont typeface="Calibri"/>
              <a:buNone/>
            </a:pPr>
            <a:r>
              <a:rPr b="0" i="0" lang="en-US" sz="1350" u="none" cap="none" strike="noStrike">
                <a:solidFill>
                  <a:srgbClr val="102B2D"/>
                </a:solidFill>
                <a:latin typeface="Calibri"/>
                <a:ea typeface="Calibri"/>
                <a:cs typeface="Calibri"/>
                <a:sym typeface="Calibri"/>
              </a:rPr>
              <a:t>c)  About $50 a year</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