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  <p:sldId id="386" r:id="rId138"/>
    <p:sldId id="387" r:id="rId139"/>
    <p:sldId id="388" r:id="rId140"/>
    <p:sldId id="389" r:id="rId141"/>
    <p:sldId id="390" r:id="rId142"/>
    <p:sldId id="391" r:id="rId143"/>
    <p:sldId id="392" r:id="rId144"/>
    <p:sldId id="393" r:id="rId145"/>
    <p:sldId id="394" r:id="rId146"/>
    <p:sldId id="395" r:id="rId147"/>
    <p:sldId id="396" r:id="rId148"/>
    <p:sldId id="397" r:id="rId149"/>
    <p:sldId id="398" r:id="rId150"/>
    <p:sldId id="399" r:id="rId151"/>
    <p:sldId id="400" r:id="rId152"/>
    <p:sldId id="401" r:id="rId153"/>
    <p:sldId id="402" r:id="rId154"/>
    <p:sldId id="403" r:id="rId155"/>
    <p:sldId id="404" r:id="rId156"/>
    <p:sldId id="405" r:id="rId157"/>
    <p:sldId id="406" r:id="rId158"/>
    <p:sldId id="407" r:id="rId159"/>
    <p:sldId id="408" r:id="rId160"/>
    <p:sldId id="409" r:id="rId161"/>
    <p:sldId id="410" r:id="rId162"/>
    <p:sldId id="411" r:id="rId163"/>
    <p:sldId id="412" r:id="rId164"/>
    <p:sldId id="413" r:id="rId165"/>
    <p:sldId id="414" r:id="rId166"/>
    <p:sldId id="415" r:id="rId167"/>
    <p:sldId id="416" r:id="rId168"/>
    <p:sldId id="417" r:id="rId169"/>
    <p:sldId id="418" r:id="rId170"/>
    <p:sldId id="419" r:id="rId171"/>
    <p:sldId id="420" r:id="rId172"/>
    <p:sldId id="421" r:id="rId173"/>
    <p:sldId id="422" r:id="rId174"/>
    <p:sldId id="423" r:id="rId175"/>
    <p:sldId id="424" r:id="rId176"/>
    <p:sldId id="425" r:id="rId177"/>
    <p:sldId id="426" r:id="rId178"/>
    <p:sldId id="427" r:id="rId179"/>
    <p:sldId id="428" r:id="rId180"/>
    <p:sldId id="429" r:id="rId181"/>
    <p:sldId id="430" r:id="rId182"/>
    <p:sldId id="431" r:id="rId183"/>
    <p:sldId id="432" r:id="rId184"/>
    <p:sldId id="433" r:id="rId185"/>
    <p:sldId id="434" r:id="rId186"/>
    <p:sldId id="435" r:id="rId187"/>
    <p:sldId id="436" r:id="rId188"/>
    <p:sldId id="437" r:id="rId189"/>
    <p:sldId id="438" r:id="rId190"/>
    <p:sldId id="439" r:id="rId191"/>
    <p:sldId id="440" r:id="rId192"/>
    <p:sldId id="441" r:id="rId193"/>
    <p:sldId id="442" r:id="rId194"/>
    <p:sldId id="443" r:id="rId195"/>
    <p:sldId id="444" r:id="rId196"/>
    <p:sldId id="445" r:id="rId197"/>
    <p:sldId id="446" r:id="rId198"/>
    <p:sldId id="447" r:id="rId199"/>
    <p:sldId id="448" r:id="rId200"/>
    <p:sldId id="449" r:id="rId201"/>
    <p:sldId id="450" r:id="rId202"/>
    <p:sldId id="451" r:id="rId203"/>
    <p:sldId id="452" r:id="rId204"/>
    <p:sldId id="453" r:id="rId205"/>
    <p:sldId id="454" r:id="rId206"/>
    <p:sldId id="455" r:id="rId207"/>
    <p:sldId id="456" r:id="rId208"/>
    <p:sldId id="457" r:id="rId20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1D8"/>
          </a:solidFill>
        </a:fill>
      </a:tcStyle>
    </a:wholeTbl>
    <a:band2H>
      <a:tcTxStyle b="def" i="def"/>
      <a:tcStyle>
        <a:tcBdr/>
        <a:fill>
          <a:solidFill>
            <a:srgbClr val="E7E9EC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3CB"/>
          </a:solidFill>
        </a:fill>
      </a:tcStyle>
    </a:wholeTbl>
    <a:band2H>
      <a:tcTxStyle b="def" i="def"/>
      <a:tcStyle>
        <a:tcBdr/>
        <a:fill>
          <a:solidFill>
            <a:srgbClr val="E7EAE7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E1CC"/>
          </a:solidFill>
        </a:fill>
      </a:tcStyle>
    </a:wholeTbl>
    <a:band2H>
      <a:tcTxStyle b="def" i="def"/>
      <a:tcStyle>
        <a:tcBdr/>
        <a:fill>
          <a:solidFill>
            <a:srgbClr val="E8F0E7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Relationship Id="rId128" Type="http://schemas.openxmlformats.org/officeDocument/2006/relationships/slide" Target="slides/slide121.xml"/><Relationship Id="rId129" Type="http://schemas.openxmlformats.org/officeDocument/2006/relationships/slide" Target="slides/slide122.xml"/><Relationship Id="rId130" Type="http://schemas.openxmlformats.org/officeDocument/2006/relationships/slide" Target="slides/slide123.xml"/><Relationship Id="rId131" Type="http://schemas.openxmlformats.org/officeDocument/2006/relationships/slide" Target="slides/slide124.xml"/><Relationship Id="rId132" Type="http://schemas.openxmlformats.org/officeDocument/2006/relationships/slide" Target="slides/slide125.xml"/><Relationship Id="rId133" Type="http://schemas.openxmlformats.org/officeDocument/2006/relationships/slide" Target="slides/slide126.xml"/><Relationship Id="rId134" Type="http://schemas.openxmlformats.org/officeDocument/2006/relationships/slide" Target="slides/slide127.xml"/><Relationship Id="rId135" Type="http://schemas.openxmlformats.org/officeDocument/2006/relationships/slide" Target="slides/slide128.xml"/><Relationship Id="rId136" Type="http://schemas.openxmlformats.org/officeDocument/2006/relationships/slide" Target="slides/slide129.xml"/><Relationship Id="rId137" Type="http://schemas.openxmlformats.org/officeDocument/2006/relationships/slide" Target="slides/slide130.xml"/><Relationship Id="rId138" Type="http://schemas.openxmlformats.org/officeDocument/2006/relationships/slide" Target="slides/slide131.xml"/><Relationship Id="rId139" Type="http://schemas.openxmlformats.org/officeDocument/2006/relationships/slide" Target="slides/slide132.xml"/><Relationship Id="rId140" Type="http://schemas.openxmlformats.org/officeDocument/2006/relationships/slide" Target="slides/slide133.xml"/><Relationship Id="rId141" Type="http://schemas.openxmlformats.org/officeDocument/2006/relationships/slide" Target="slides/slide134.xml"/><Relationship Id="rId142" Type="http://schemas.openxmlformats.org/officeDocument/2006/relationships/slide" Target="slides/slide135.xml"/><Relationship Id="rId143" Type="http://schemas.openxmlformats.org/officeDocument/2006/relationships/slide" Target="slides/slide136.xml"/><Relationship Id="rId144" Type="http://schemas.openxmlformats.org/officeDocument/2006/relationships/slide" Target="slides/slide137.xml"/><Relationship Id="rId145" Type="http://schemas.openxmlformats.org/officeDocument/2006/relationships/slide" Target="slides/slide138.xml"/><Relationship Id="rId146" Type="http://schemas.openxmlformats.org/officeDocument/2006/relationships/slide" Target="slides/slide139.xml"/><Relationship Id="rId147" Type="http://schemas.openxmlformats.org/officeDocument/2006/relationships/slide" Target="slides/slide140.xml"/><Relationship Id="rId148" Type="http://schemas.openxmlformats.org/officeDocument/2006/relationships/slide" Target="slides/slide141.xml"/><Relationship Id="rId149" Type="http://schemas.openxmlformats.org/officeDocument/2006/relationships/slide" Target="slides/slide142.xml"/><Relationship Id="rId150" Type="http://schemas.openxmlformats.org/officeDocument/2006/relationships/slide" Target="slides/slide143.xml"/><Relationship Id="rId151" Type="http://schemas.openxmlformats.org/officeDocument/2006/relationships/slide" Target="slides/slide144.xml"/><Relationship Id="rId152" Type="http://schemas.openxmlformats.org/officeDocument/2006/relationships/slide" Target="slides/slide145.xml"/><Relationship Id="rId153" Type="http://schemas.openxmlformats.org/officeDocument/2006/relationships/slide" Target="slides/slide146.xml"/><Relationship Id="rId154" Type="http://schemas.openxmlformats.org/officeDocument/2006/relationships/slide" Target="slides/slide147.xml"/><Relationship Id="rId155" Type="http://schemas.openxmlformats.org/officeDocument/2006/relationships/slide" Target="slides/slide148.xml"/><Relationship Id="rId156" Type="http://schemas.openxmlformats.org/officeDocument/2006/relationships/slide" Target="slides/slide149.xml"/><Relationship Id="rId157" Type="http://schemas.openxmlformats.org/officeDocument/2006/relationships/slide" Target="slides/slide150.xml"/><Relationship Id="rId158" Type="http://schemas.openxmlformats.org/officeDocument/2006/relationships/slide" Target="slides/slide151.xml"/><Relationship Id="rId159" Type="http://schemas.openxmlformats.org/officeDocument/2006/relationships/slide" Target="slides/slide152.xml"/><Relationship Id="rId160" Type="http://schemas.openxmlformats.org/officeDocument/2006/relationships/slide" Target="slides/slide153.xml"/><Relationship Id="rId161" Type="http://schemas.openxmlformats.org/officeDocument/2006/relationships/slide" Target="slides/slide154.xml"/><Relationship Id="rId162" Type="http://schemas.openxmlformats.org/officeDocument/2006/relationships/slide" Target="slides/slide155.xml"/><Relationship Id="rId163" Type="http://schemas.openxmlformats.org/officeDocument/2006/relationships/slide" Target="slides/slide156.xml"/><Relationship Id="rId164" Type="http://schemas.openxmlformats.org/officeDocument/2006/relationships/slide" Target="slides/slide157.xml"/><Relationship Id="rId165" Type="http://schemas.openxmlformats.org/officeDocument/2006/relationships/slide" Target="slides/slide158.xml"/><Relationship Id="rId166" Type="http://schemas.openxmlformats.org/officeDocument/2006/relationships/slide" Target="slides/slide159.xml"/><Relationship Id="rId167" Type="http://schemas.openxmlformats.org/officeDocument/2006/relationships/slide" Target="slides/slide160.xml"/><Relationship Id="rId168" Type="http://schemas.openxmlformats.org/officeDocument/2006/relationships/slide" Target="slides/slide161.xml"/><Relationship Id="rId169" Type="http://schemas.openxmlformats.org/officeDocument/2006/relationships/slide" Target="slides/slide162.xml"/><Relationship Id="rId170" Type="http://schemas.openxmlformats.org/officeDocument/2006/relationships/slide" Target="slides/slide163.xml"/><Relationship Id="rId171" Type="http://schemas.openxmlformats.org/officeDocument/2006/relationships/slide" Target="slides/slide164.xml"/><Relationship Id="rId172" Type="http://schemas.openxmlformats.org/officeDocument/2006/relationships/slide" Target="slides/slide165.xml"/><Relationship Id="rId173" Type="http://schemas.openxmlformats.org/officeDocument/2006/relationships/slide" Target="slides/slide166.xml"/><Relationship Id="rId174" Type="http://schemas.openxmlformats.org/officeDocument/2006/relationships/slide" Target="slides/slide167.xml"/><Relationship Id="rId175" Type="http://schemas.openxmlformats.org/officeDocument/2006/relationships/slide" Target="slides/slide168.xml"/><Relationship Id="rId176" Type="http://schemas.openxmlformats.org/officeDocument/2006/relationships/slide" Target="slides/slide169.xml"/><Relationship Id="rId177" Type="http://schemas.openxmlformats.org/officeDocument/2006/relationships/slide" Target="slides/slide170.xml"/><Relationship Id="rId178" Type="http://schemas.openxmlformats.org/officeDocument/2006/relationships/slide" Target="slides/slide171.xml"/><Relationship Id="rId179" Type="http://schemas.openxmlformats.org/officeDocument/2006/relationships/slide" Target="slides/slide172.xml"/><Relationship Id="rId180" Type="http://schemas.openxmlformats.org/officeDocument/2006/relationships/slide" Target="slides/slide173.xml"/><Relationship Id="rId181" Type="http://schemas.openxmlformats.org/officeDocument/2006/relationships/slide" Target="slides/slide174.xml"/><Relationship Id="rId182" Type="http://schemas.openxmlformats.org/officeDocument/2006/relationships/slide" Target="slides/slide175.xml"/><Relationship Id="rId183" Type="http://schemas.openxmlformats.org/officeDocument/2006/relationships/slide" Target="slides/slide176.xml"/><Relationship Id="rId184" Type="http://schemas.openxmlformats.org/officeDocument/2006/relationships/slide" Target="slides/slide177.xml"/><Relationship Id="rId185" Type="http://schemas.openxmlformats.org/officeDocument/2006/relationships/slide" Target="slides/slide178.xml"/><Relationship Id="rId186" Type="http://schemas.openxmlformats.org/officeDocument/2006/relationships/slide" Target="slides/slide179.xml"/><Relationship Id="rId187" Type="http://schemas.openxmlformats.org/officeDocument/2006/relationships/slide" Target="slides/slide180.xml"/><Relationship Id="rId188" Type="http://schemas.openxmlformats.org/officeDocument/2006/relationships/slide" Target="slides/slide181.xml"/><Relationship Id="rId189" Type="http://schemas.openxmlformats.org/officeDocument/2006/relationships/slide" Target="slides/slide182.xml"/><Relationship Id="rId190" Type="http://schemas.openxmlformats.org/officeDocument/2006/relationships/slide" Target="slides/slide183.xml"/><Relationship Id="rId191" Type="http://schemas.openxmlformats.org/officeDocument/2006/relationships/slide" Target="slides/slide184.xml"/><Relationship Id="rId192" Type="http://schemas.openxmlformats.org/officeDocument/2006/relationships/slide" Target="slides/slide185.xml"/><Relationship Id="rId193" Type="http://schemas.openxmlformats.org/officeDocument/2006/relationships/slide" Target="slides/slide186.xml"/><Relationship Id="rId194" Type="http://schemas.openxmlformats.org/officeDocument/2006/relationships/slide" Target="slides/slide187.xml"/><Relationship Id="rId195" Type="http://schemas.openxmlformats.org/officeDocument/2006/relationships/slide" Target="slides/slide188.xml"/><Relationship Id="rId196" Type="http://schemas.openxmlformats.org/officeDocument/2006/relationships/slide" Target="slides/slide189.xml"/><Relationship Id="rId197" Type="http://schemas.openxmlformats.org/officeDocument/2006/relationships/slide" Target="slides/slide190.xml"/><Relationship Id="rId198" Type="http://schemas.openxmlformats.org/officeDocument/2006/relationships/slide" Target="slides/slide191.xml"/><Relationship Id="rId199" Type="http://schemas.openxmlformats.org/officeDocument/2006/relationships/slide" Target="slides/slide192.xml"/><Relationship Id="rId200" Type="http://schemas.openxmlformats.org/officeDocument/2006/relationships/slide" Target="slides/slide193.xml"/><Relationship Id="rId201" Type="http://schemas.openxmlformats.org/officeDocument/2006/relationships/slide" Target="slides/slide194.xml"/><Relationship Id="rId202" Type="http://schemas.openxmlformats.org/officeDocument/2006/relationships/slide" Target="slides/slide195.xml"/><Relationship Id="rId203" Type="http://schemas.openxmlformats.org/officeDocument/2006/relationships/slide" Target="slides/slide196.xml"/><Relationship Id="rId204" Type="http://schemas.openxmlformats.org/officeDocument/2006/relationships/slide" Target="slides/slide197.xml"/><Relationship Id="rId205" Type="http://schemas.openxmlformats.org/officeDocument/2006/relationships/slide" Target="slides/slide198.xml"/><Relationship Id="rId206" Type="http://schemas.openxmlformats.org/officeDocument/2006/relationships/slide" Target="slides/slide199.xml"/><Relationship Id="rId207" Type="http://schemas.openxmlformats.org/officeDocument/2006/relationships/slide" Target="slides/slide200.xml"/><Relationship Id="rId208" Type="http://schemas.openxmlformats.org/officeDocument/2006/relationships/slide" Target="slides/slide201.xml"/><Relationship Id="rId209" Type="http://schemas.openxmlformats.org/officeDocument/2006/relationships/slide" Target="slides/slide20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Helvetica Neue"/>
      </a:defRPr>
    </a:lvl1pPr>
    <a:lvl2pPr indent="228600" latinLnBrk="0">
      <a:defRPr sz="1200">
        <a:latin typeface="+mj-lt"/>
        <a:ea typeface="+mj-ea"/>
        <a:cs typeface="+mj-cs"/>
        <a:sym typeface="Helvetica Neue"/>
      </a:defRPr>
    </a:lvl2pPr>
    <a:lvl3pPr indent="457200" latinLnBrk="0">
      <a:defRPr sz="1200">
        <a:latin typeface="+mj-lt"/>
        <a:ea typeface="+mj-ea"/>
        <a:cs typeface="+mj-cs"/>
        <a:sym typeface="Helvetica Neue"/>
      </a:defRPr>
    </a:lvl3pPr>
    <a:lvl4pPr indent="685800" latinLnBrk="0">
      <a:defRPr sz="1200">
        <a:latin typeface="+mj-lt"/>
        <a:ea typeface="+mj-ea"/>
        <a:cs typeface="+mj-cs"/>
        <a:sym typeface="Helvetica Neue"/>
      </a:defRPr>
    </a:lvl4pPr>
    <a:lvl5pPr indent="914400" latinLnBrk="0">
      <a:defRPr sz="1200">
        <a:latin typeface="+mj-lt"/>
        <a:ea typeface="+mj-ea"/>
        <a:cs typeface="+mj-cs"/>
        <a:sym typeface="Helvetica Neue"/>
      </a:defRPr>
    </a:lvl5pPr>
    <a:lvl6pPr indent="1143000" latinLnBrk="0">
      <a:defRPr sz="1200">
        <a:latin typeface="+mj-lt"/>
        <a:ea typeface="+mj-ea"/>
        <a:cs typeface="+mj-cs"/>
        <a:sym typeface="Helvetica Neue"/>
      </a:defRPr>
    </a:lvl6pPr>
    <a:lvl7pPr indent="1371600" latinLnBrk="0">
      <a:defRPr sz="1200">
        <a:latin typeface="+mj-lt"/>
        <a:ea typeface="+mj-ea"/>
        <a:cs typeface="+mj-cs"/>
        <a:sym typeface="Helvetica Neue"/>
      </a:defRPr>
    </a:lvl7pPr>
    <a:lvl8pPr indent="1600200" latinLnBrk="0">
      <a:defRPr sz="1200">
        <a:latin typeface="+mj-lt"/>
        <a:ea typeface="+mj-ea"/>
        <a:cs typeface="+mj-cs"/>
        <a:sym typeface="Helvetica Neue"/>
      </a:defRPr>
    </a:lvl8pPr>
    <a:lvl9pPr indent="1828800" latinLnBrk="0">
      <a:defRPr sz="1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914400" y="1844675"/>
            <a:ext cx="10363200" cy="20415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1828800" y="3886200"/>
            <a:ext cx="8534400" cy="2971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5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5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5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5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5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5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5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5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6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6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6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6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6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6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6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6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6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6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7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7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7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7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7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7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7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7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7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7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8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8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8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8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8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8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8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8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8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8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9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9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9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9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9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9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9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9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9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9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0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0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0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"/>
          <p:cNvGrpSpPr/>
          <p:nvPr/>
        </p:nvGrpSpPr>
        <p:grpSpPr>
          <a:xfrm>
            <a:off x="514350" y="1762125"/>
            <a:ext cx="6858000" cy="1428750"/>
            <a:chOff x="0" y="0"/>
            <a:chExt cx="6858000" cy="1428750"/>
          </a:xfrm>
        </p:grpSpPr>
        <p:sp>
          <p:nvSpPr>
            <p:cNvPr id="20" name="Rectangle"/>
            <p:cNvSpPr/>
            <p:nvPr/>
          </p:nvSpPr>
          <p:spPr>
            <a:xfrm>
              <a:off x="0" y="0"/>
              <a:ext cx="6858000" cy="1428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36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" name="C1 English…"/>
            <p:cNvSpPr txBox="1"/>
            <p:nvPr/>
          </p:nvSpPr>
          <p:spPr>
            <a:xfrm>
              <a:off x="45719" y="0"/>
              <a:ext cx="6766561" cy="11432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36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C1 English</a:t>
              </a:r>
            </a:p>
            <a:p>
              <a:pPr>
                <a:defRPr b="1" sz="36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Grammar Course</a:t>
              </a:r>
            </a:p>
          </p:txBody>
        </p:sp>
      </p:grpSp>
      <p:grpSp>
        <p:nvGrpSpPr>
          <p:cNvPr id="25" name="Group"/>
          <p:cNvGrpSpPr/>
          <p:nvPr/>
        </p:nvGrpSpPr>
        <p:grpSpPr>
          <a:xfrm>
            <a:off x="514350" y="4286249"/>
            <a:ext cx="6477000" cy="476251"/>
            <a:chOff x="0" y="0"/>
            <a:chExt cx="6477000" cy="476250"/>
          </a:xfrm>
        </p:grpSpPr>
        <p:sp>
          <p:nvSpPr>
            <p:cNvPr id="23" name="Rectangle"/>
            <p:cNvSpPr/>
            <p:nvPr/>
          </p:nvSpPr>
          <p:spPr>
            <a:xfrm>
              <a:off x="0" y="0"/>
              <a:ext cx="647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" name="33 clear C1 lessons with explanations, examples and progressive answers"/>
            <p:cNvSpPr txBox="1"/>
            <p:nvPr/>
          </p:nvSpPr>
          <p:spPr>
            <a:xfrm>
              <a:off x="45719" y="0"/>
              <a:ext cx="638556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3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33 clear C1 lessons with explanations, examples and progressive answers</a:t>
              </a:r>
            </a:p>
          </p:txBody>
        </p:sp>
      </p:grpSp>
      <p:sp>
        <p:nvSpPr>
          <p:cNvPr id="26" name="Rectangle"/>
          <p:cNvSpPr/>
          <p:nvPr/>
        </p:nvSpPr>
        <p:spPr>
          <a:xfrm>
            <a:off x="8096250" y="0"/>
            <a:ext cx="4095750" cy="685800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9" name="Group"/>
          <p:cNvGrpSpPr/>
          <p:nvPr/>
        </p:nvGrpSpPr>
        <p:grpSpPr>
          <a:xfrm>
            <a:off x="8763000" y="2705743"/>
            <a:ext cx="2762250" cy="1047751"/>
            <a:chOff x="0" y="0"/>
            <a:chExt cx="2762250" cy="1047750"/>
          </a:xfrm>
        </p:grpSpPr>
        <p:sp>
          <p:nvSpPr>
            <p:cNvPr id="27" name="Rectangle"/>
            <p:cNvSpPr/>
            <p:nvPr/>
          </p:nvSpPr>
          <p:spPr>
            <a:xfrm>
              <a:off x="0" y="0"/>
              <a:ext cx="27622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ctr">
                <a:defRPr b="1" sz="48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" name="C1"/>
            <p:cNvSpPr txBox="1"/>
            <p:nvPr/>
          </p:nvSpPr>
          <p:spPr>
            <a:xfrm>
              <a:off x="45719" y="0"/>
              <a:ext cx="2670812" cy="7699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48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</a:t>
              </a:r>
            </a:p>
          </p:txBody>
        </p:sp>
      </p:grpSp>
      <p:grpSp>
        <p:nvGrpSpPr>
          <p:cNvPr id="32" name="Group"/>
          <p:cNvGrpSpPr/>
          <p:nvPr/>
        </p:nvGrpSpPr>
        <p:grpSpPr>
          <a:xfrm>
            <a:off x="8858250" y="4411029"/>
            <a:ext cx="2571750" cy="857251"/>
            <a:chOff x="0" y="0"/>
            <a:chExt cx="2571750" cy="857250"/>
          </a:xfrm>
        </p:grpSpPr>
        <p:sp>
          <p:nvSpPr>
            <p:cNvPr id="30" name="Rectangle"/>
            <p:cNvSpPr/>
            <p:nvPr/>
          </p:nvSpPr>
          <p:spPr>
            <a:xfrm>
              <a:off x="0" y="0"/>
              <a:ext cx="2571750" cy="857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ctr">
                <a:defRPr b="1" sz="1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" name="LEARN…"/>
            <p:cNvSpPr txBox="1"/>
            <p:nvPr/>
          </p:nvSpPr>
          <p:spPr>
            <a:xfrm>
              <a:off x="45719" y="0"/>
              <a:ext cx="2480312" cy="5419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>
                <a:defRPr b="1" sz="1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LEARN</a:t>
              </a:r>
            </a:p>
            <a:p>
              <a:pPr algn="ctr">
                <a:defRPr b="1" sz="1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REVEAL</a:t>
              </a:r>
            </a:p>
          </p:txBody>
        </p:sp>
      </p:grpSp>
      <p:pic>
        <p:nvPicPr>
          <p:cNvPr id="33" name="fb611d67.png" descr="fb611d6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298237" y="356432"/>
            <a:ext cx="1691776" cy="169177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"/>
          <p:cNvSpPr/>
          <p:nvPr/>
        </p:nvSpPr>
        <p:spPr>
          <a:xfrm>
            <a:off x="514350" y="381000"/>
            <a:ext cx="85725" cy="762000"/>
          </a:xfrm>
          <a:prstGeom prst="rect">
            <a:avLst/>
          </a:prstGeom>
          <a:solidFill>
            <a:srgbClr val="234F88"/>
          </a:solidFill>
          <a:ln w="3175">
            <a:solidFill>
              <a:srgbClr val="234F88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8" name="Group"/>
          <p:cNvGrpSpPr/>
          <p:nvPr/>
        </p:nvGrpSpPr>
        <p:grpSpPr>
          <a:xfrm>
            <a:off x="876300" y="438149"/>
            <a:ext cx="4000500" cy="214702"/>
            <a:chOff x="0" y="0"/>
            <a:chExt cx="4000500" cy="214700"/>
          </a:xfrm>
        </p:grpSpPr>
        <p:sp>
          <p:nvSpPr>
            <p:cNvPr id="3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234F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" name="C1 GRAMMAR COURSE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234F8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COURSE</a:t>
              </a:r>
            </a:p>
          </p:txBody>
        </p:sp>
      </p:grpSp>
      <p:grpSp>
        <p:nvGrpSpPr>
          <p:cNvPr id="41" name="Group"/>
          <p:cNvGrpSpPr/>
          <p:nvPr/>
        </p:nvGrpSpPr>
        <p:grpSpPr>
          <a:xfrm>
            <a:off x="876300" y="685799"/>
            <a:ext cx="7239000" cy="476251"/>
            <a:chOff x="0" y="0"/>
            <a:chExt cx="7239000" cy="476250"/>
          </a:xfrm>
        </p:grpSpPr>
        <p:sp>
          <p:nvSpPr>
            <p:cNvPr id="39" name="Rectangle"/>
            <p:cNvSpPr/>
            <p:nvPr/>
          </p:nvSpPr>
          <p:spPr>
            <a:xfrm>
              <a:off x="0" y="0"/>
              <a:ext cx="7239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" name="CONTENTS — 1 OF 2"/>
            <p:cNvSpPr txBox="1"/>
            <p:nvPr/>
          </p:nvSpPr>
          <p:spPr>
            <a:xfrm>
              <a:off x="45719" y="0"/>
              <a:ext cx="7147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CONTENTS — 1 OF 2</a:t>
              </a:r>
            </a:p>
          </p:txBody>
        </p:sp>
      </p:grpSp>
      <p:grpSp>
        <p:nvGrpSpPr>
          <p:cNvPr id="44" name="Group"/>
          <p:cNvGrpSpPr/>
          <p:nvPr/>
        </p:nvGrpSpPr>
        <p:grpSpPr>
          <a:xfrm>
            <a:off x="781050" y="1504950"/>
            <a:ext cx="5095875" cy="371475"/>
            <a:chOff x="0" y="0"/>
            <a:chExt cx="5095875" cy="371475"/>
          </a:xfrm>
        </p:grpSpPr>
        <p:sp>
          <p:nvSpPr>
            <p:cNvPr id="42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" name="1. Advanced perfect aspect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Advanced perfect aspect</a:t>
              </a:r>
            </a:p>
          </p:txBody>
        </p:sp>
      </p:grpSp>
      <p:grpSp>
        <p:nvGrpSpPr>
          <p:cNvPr id="47" name="Group"/>
          <p:cNvGrpSpPr/>
          <p:nvPr/>
        </p:nvGrpSpPr>
        <p:grpSpPr>
          <a:xfrm>
            <a:off x="781050" y="1971675"/>
            <a:ext cx="5095875" cy="371475"/>
            <a:chOff x="0" y="0"/>
            <a:chExt cx="5095875" cy="371475"/>
          </a:xfrm>
        </p:grpSpPr>
        <p:sp>
          <p:nvSpPr>
            <p:cNvPr id="45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" name="2. Retrospective past forms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Retrospective past forms</a:t>
              </a:r>
            </a:p>
          </p:txBody>
        </p:sp>
      </p:grpSp>
      <p:grpSp>
        <p:nvGrpSpPr>
          <p:cNvPr id="50" name="Group"/>
          <p:cNvGrpSpPr/>
          <p:nvPr/>
        </p:nvGrpSpPr>
        <p:grpSpPr>
          <a:xfrm>
            <a:off x="781050" y="2438400"/>
            <a:ext cx="5095875" cy="371475"/>
            <a:chOff x="0" y="0"/>
            <a:chExt cx="5095875" cy="371475"/>
          </a:xfrm>
        </p:grpSpPr>
        <p:sp>
          <p:nvSpPr>
            <p:cNvPr id="48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" name="3. Advanced future reference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Advanced future reference</a:t>
              </a:r>
            </a:p>
          </p:txBody>
        </p:sp>
      </p:grpSp>
      <p:grpSp>
        <p:nvGrpSpPr>
          <p:cNvPr id="53" name="Group"/>
          <p:cNvGrpSpPr/>
          <p:nvPr/>
        </p:nvGrpSpPr>
        <p:grpSpPr>
          <a:xfrm>
            <a:off x="781050" y="2905125"/>
            <a:ext cx="5095875" cy="371475"/>
            <a:chOff x="0" y="0"/>
            <a:chExt cx="5095875" cy="371475"/>
          </a:xfrm>
        </p:grpSpPr>
        <p:sp>
          <p:nvSpPr>
            <p:cNvPr id="51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" name="4. Narrative viewpoint and tense shifts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Narrative viewpoint and tense shifts</a:t>
              </a:r>
            </a:p>
          </p:txBody>
        </p:sp>
      </p:grpSp>
      <p:grpSp>
        <p:nvGrpSpPr>
          <p:cNvPr id="56" name="Group"/>
          <p:cNvGrpSpPr/>
          <p:nvPr/>
        </p:nvGrpSpPr>
        <p:grpSpPr>
          <a:xfrm>
            <a:off x="781050" y="3371850"/>
            <a:ext cx="5095875" cy="371475"/>
            <a:chOff x="0" y="0"/>
            <a:chExt cx="5095875" cy="371475"/>
          </a:xfrm>
        </p:grpSpPr>
        <p:sp>
          <p:nvSpPr>
            <p:cNvPr id="54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" name="5. Habitual meaning and adaptation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Habitual meaning and adaptation</a:t>
              </a:r>
            </a:p>
          </p:txBody>
        </p:sp>
      </p:grpSp>
      <p:grpSp>
        <p:nvGrpSpPr>
          <p:cNvPr id="59" name="Group"/>
          <p:cNvGrpSpPr/>
          <p:nvPr/>
        </p:nvGrpSpPr>
        <p:grpSpPr>
          <a:xfrm>
            <a:off x="781050" y="3838575"/>
            <a:ext cx="5095875" cy="371475"/>
            <a:chOff x="0" y="0"/>
            <a:chExt cx="5095875" cy="371475"/>
          </a:xfrm>
        </p:grpSpPr>
        <p:sp>
          <p:nvSpPr>
            <p:cNvPr id="57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" name="6. Modality and degrees of certainty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6. Modality and degrees of certainty</a:t>
              </a:r>
            </a:p>
          </p:txBody>
        </p:sp>
      </p:grpSp>
      <p:grpSp>
        <p:nvGrpSpPr>
          <p:cNvPr id="62" name="Group"/>
          <p:cNvGrpSpPr/>
          <p:nvPr/>
        </p:nvGrpSpPr>
        <p:grpSpPr>
          <a:xfrm>
            <a:off x="781050" y="4305300"/>
            <a:ext cx="5095875" cy="371475"/>
            <a:chOff x="0" y="0"/>
            <a:chExt cx="5095875" cy="371475"/>
          </a:xfrm>
        </p:grpSpPr>
        <p:sp>
          <p:nvSpPr>
            <p:cNvPr id="60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" name="7. Past modality and counterfactual meaning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7. Past modality and counterfactual meaning</a:t>
              </a:r>
            </a:p>
          </p:txBody>
        </p:sp>
      </p:grpSp>
      <p:grpSp>
        <p:nvGrpSpPr>
          <p:cNvPr id="65" name="Group"/>
          <p:cNvGrpSpPr/>
          <p:nvPr/>
        </p:nvGrpSpPr>
        <p:grpSpPr>
          <a:xfrm>
            <a:off x="781050" y="4772025"/>
            <a:ext cx="5095875" cy="371475"/>
            <a:chOff x="0" y="0"/>
            <a:chExt cx="5095875" cy="371475"/>
          </a:xfrm>
        </p:grpSpPr>
        <p:sp>
          <p:nvSpPr>
            <p:cNvPr id="63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" name="8. Nuanced obligation and permission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8. Nuanced obligation and permission</a:t>
              </a:r>
            </a:p>
          </p:txBody>
        </p:sp>
      </p:grpSp>
      <p:grpSp>
        <p:nvGrpSpPr>
          <p:cNvPr id="68" name="Group"/>
          <p:cNvGrpSpPr/>
          <p:nvPr/>
        </p:nvGrpSpPr>
        <p:grpSpPr>
          <a:xfrm>
            <a:off x="781050" y="5238750"/>
            <a:ext cx="5095875" cy="371475"/>
            <a:chOff x="0" y="0"/>
            <a:chExt cx="5095875" cy="371475"/>
          </a:xfrm>
        </p:grpSpPr>
        <p:sp>
          <p:nvSpPr>
            <p:cNvPr id="66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" name="9. Modal criticism and hindsight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9. Modal criticism and hindsight</a:t>
              </a:r>
            </a:p>
          </p:txBody>
        </p:sp>
      </p:grpSp>
      <p:grpSp>
        <p:nvGrpSpPr>
          <p:cNvPr id="71" name="Group"/>
          <p:cNvGrpSpPr/>
          <p:nvPr/>
        </p:nvGrpSpPr>
        <p:grpSpPr>
          <a:xfrm>
            <a:off x="6315075" y="1504950"/>
            <a:ext cx="5095875" cy="371475"/>
            <a:chOff x="0" y="0"/>
            <a:chExt cx="5095875" cy="371475"/>
          </a:xfrm>
        </p:grpSpPr>
        <p:sp>
          <p:nvSpPr>
            <p:cNvPr id="69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" name="10. Ability, opportunity and achievement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10. Ability, opportunity and achievement</a:t>
              </a:r>
            </a:p>
          </p:txBody>
        </p:sp>
      </p:grpSp>
      <p:grpSp>
        <p:nvGrpSpPr>
          <p:cNvPr id="74" name="Group"/>
          <p:cNvGrpSpPr/>
          <p:nvPr/>
        </p:nvGrpSpPr>
        <p:grpSpPr>
          <a:xfrm>
            <a:off x="6315075" y="1971675"/>
            <a:ext cx="5095875" cy="371475"/>
            <a:chOff x="0" y="0"/>
            <a:chExt cx="5095875" cy="371475"/>
          </a:xfrm>
        </p:grpSpPr>
        <p:sp>
          <p:nvSpPr>
            <p:cNvPr id="72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" name="11. Inverted third conditionals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11. Inverted third conditionals</a:t>
              </a:r>
            </a:p>
          </p:txBody>
        </p:sp>
      </p:grpSp>
      <p:grpSp>
        <p:nvGrpSpPr>
          <p:cNvPr id="77" name="Group"/>
          <p:cNvGrpSpPr/>
          <p:nvPr/>
        </p:nvGrpSpPr>
        <p:grpSpPr>
          <a:xfrm>
            <a:off x="6315075" y="2438400"/>
            <a:ext cx="5095875" cy="371475"/>
            <a:chOff x="0" y="0"/>
            <a:chExt cx="5095875" cy="371475"/>
          </a:xfrm>
        </p:grpSpPr>
        <p:sp>
          <p:nvSpPr>
            <p:cNvPr id="75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" name="12. Advanced mixed conditionals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12. Advanced mixed conditionals</a:t>
              </a:r>
            </a:p>
          </p:txBody>
        </p:sp>
      </p:grpSp>
      <p:grpSp>
        <p:nvGrpSpPr>
          <p:cNvPr id="80" name="Group"/>
          <p:cNvGrpSpPr/>
          <p:nvPr/>
        </p:nvGrpSpPr>
        <p:grpSpPr>
          <a:xfrm>
            <a:off x="6315075" y="2905125"/>
            <a:ext cx="5095875" cy="371475"/>
            <a:chOff x="0" y="0"/>
            <a:chExt cx="5095875" cy="371475"/>
          </a:xfrm>
        </p:grpSpPr>
        <p:sp>
          <p:nvSpPr>
            <p:cNvPr id="78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" name="13. Wishes, regrets and hypothetical distance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13. Wishes, regrets and hypothetical distance</a:t>
              </a:r>
            </a:p>
          </p:txBody>
        </p:sp>
      </p:grpSp>
      <p:grpSp>
        <p:nvGrpSpPr>
          <p:cNvPr id="83" name="Group"/>
          <p:cNvGrpSpPr/>
          <p:nvPr/>
        </p:nvGrpSpPr>
        <p:grpSpPr>
          <a:xfrm>
            <a:off x="6315075" y="3371850"/>
            <a:ext cx="5095875" cy="371475"/>
            <a:chOff x="0" y="0"/>
            <a:chExt cx="5095875" cy="371475"/>
          </a:xfrm>
        </p:grpSpPr>
        <p:sp>
          <p:nvSpPr>
            <p:cNvPr id="81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" name="14. Unreal past and would rather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14. Unreal past and would rather</a:t>
              </a:r>
            </a:p>
          </p:txBody>
        </p:sp>
      </p:grpSp>
      <p:grpSp>
        <p:nvGrpSpPr>
          <p:cNvPr id="86" name="Group"/>
          <p:cNvGrpSpPr/>
          <p:nvPr/>
        </p:nvGrpSpPr>
        <p:grpSpPr>
          <a:xfrm>
            <a:off x="6315075" y="3838575"/>
            <a:ext cx="5095875" cy="371475"/>
            <a:chOff x="0" y="0"/>
            <a:chExt cx="5095875" cy="371475"/>
          </a:xfrm>
        </p:grpSpPr>
        <p:sp>
          <p:nvSpPr>
            <p:cNvPr id="84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" name="15. Complex passive constructions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15. Complex passive constructions</a:t>
              </a:r>
            </a:p>
          </p:txBody>
        </p:sp>
      </p:grpSp>
      <p:grpSp>
        <p:nvGrpSpPr>
          <p:cNvPr id="89" name="Group"/>
          <p:cNvGrpSpPr/>
          <p:nvPr/>
        </p:nvGrpSpPr>
        <p:grpSpPr>
          <a:xfrm>
            <a:off x="6315075" y="4305300"/>
            <a:ext cx="5095875" cy="371475"/>
            <a:chOff x="0" y="0"/>
            <a:chExt cx="5095875" cy="371475"/>
          </a:xfrm>
        </p:grpSpPr>
        <p:sp>
          <p:nvSpPr>
            <p:cNvPr id="87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" name="16. Causative have and get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16. Causative have and get</a:t>
              </a:r>
            </a:p>
          </p:txBody>
        </p:sp>
      </p:grpSp>
      <p:grpSp>
        <p:nvGrpSpPr>
          <p:cNvPr id="92" name="Group"/>
          <p:cNvGrpSpPr/>
          <p:nvPr/>
        </p:nvGrpSpPr>
        <p:grpSpPr>
          <a:xfrm>
            <a:off x="6315075" y="4772025"/>
            <a:ext cx="5095875" cy="371475"/>
            <a:chOff x="0" y="0"/>
            <a:chExt cx="5095875" cy="371475"/>
          </a:xfrm>
        </p:grpSpPr>
        <p:sp>
          <p:nvSpPr>
            <p:cNvPr id="90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" name="17. Reporting passive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17. Reporting passive</a:t>
              </a:r>
            </a:p>
          </p:txBody>
        </p:sp>
      </p:grpSp>
      <p:sp>
        <p:nvSpPr>
          <p:cNvPr id="93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6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94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" name="C1 GRAMMAR  •  CONTENTS 1 OF 2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CONTENTS 1 OF 2</a:t>
              </a:r>
            </a:p>
          </p:txBody>
        </p:sp>
      </p:grpSp>
      <p:grpSp>
        <p:nvGrpSpPr>
          <p:cNvPr id="99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7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" name="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"/>
          <p:cNvSpPr/>
          <p:nvPr/>
        </p:nvSpPr>
        <p:spPr>
          <a:xfrm>
            <a:off x="514350" y="381000"/>
            <a:ext cx="85725" cy="762000"/>
          </a:xfrm>
          <a:prstGeom prst="rect">
            <a:avLst/>
          </a:prstGeom>
          <a:solidFill>
            <a:srgbClr val="234F88"/>
          </a:solidFill>
          <a:ln w="3175">
            <a:solidFill>
              <a:srgbClr val="234F88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4" name="Group"/>
          <p:cNvGrpSpPr/>
          <p:nvPr/>
        </p:nvGrpSpPr>
        <p:grpSpPr>
          <a:xfrm>
            <a:off x="876300" y="438149"/>
            <a:ext cx="4000500" cy="214702"/>
            <a:chOff x="0" y="0"/>
            <a:chExt cx="4000500" cy="214700"/>
          </a:xfrm>
        </p:grpSpPr>
        <p:sp>
          <p:nvSpPr>
            <p:cNvPr id="102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234F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" name="C1 GRAMMAR COURSE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234F8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COURSE</a:t>
              </a:r>
            </a:p>
          </p:txBody>
        </p:sp>
      </p:grpSp>
      <p:grpSp>
        <p:nvGrpSpPr>
          <p:cNvPr id="107" name="Group"/>
          <p:cNvGrpSpPr/>
          <p:nvPr/>
        </p:nvGrpSpPr>
        <p:grpSpPr>
          <a:xfrm>
            <a:off x="876300" y="685799"/>
            <a:ext cx="7239000" cy="476251"/>
            <a:chOff x="0" y="0"/>
            <a:chExt cx="7239000" cy="476250"/>
          </a:xfrm>
        </p:grpSpPr>
        <p:sp>
          <p:nvSpPr>
            <p:cNvPr id="105" name="Rectangle"/>
            <p:cNvSpPr/>
            <p:nvPr/>
          </p:nvSpPr>
          <p:spPr>
            <a:xfrm>
              <a:off x="0" y="0"/>
              <a:ext cx="7239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" name="CONTENTS — 2 OF 2"/>
            <p:cNvSpPr txBox="1"/>
            <p:nvPr/>
          </p:nvSpPr>
          <p:spPr>
            <a:xfrm>
              <a:off x="45719" y="0"/>
              <a:ext cx="7147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CONTENTS — 2 OF 2</a:t>
              </a:r>
            </a:p>
          </p:txBody>
        </p:sp>
      </p:grpSp>
      <p:grpSp>
        <p:nvGrpSpPr>
          <p:cNvPr id="110" name="Group"/>
          <p:cNvGrpSpPr/>
          <p:nvPr/>
        </p:nvGrpSpPr>
        <p:grpSpPr>
          <a:xfrm>
            <a:off x="781050" y="1504950"/>
            <a:ext cx="5095875" cy="371475"/>
            <a:chOff x="0" y="0"/>
            <a:chExt cx="5095875" cy="371475"/>
          </a:xfrm>
        </p:grpSpPr>
        <p:sp>
          <p:nvSpPr>
            <p:cNvPr id="108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" name="18. Reported speech and tense changes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18. Reported speech and tense changes</a:t>
              </a:r>
            </a:p>
          </p:txBody>
        </p:sp>
      </p:grpSp>
      <p:grpSp>
        <p:nvGrpSpPr>
          <p:cNvPr id="113" name="Group"/>
          <p:cNvGrpSpPr/>
          <p:nvPr/>
        </p:nvGrpSpPr>
        <p:grpSpPr>
          <a:xfrm>
            <a:off x="781050" y="1971675"/>
            <a:ext cx="5095875" cy="371475"/>
            <a:chOff x="0" y="0"/>
            <a:chExt cx="5095875" cy="371475"/>
          </a:xfrm>
        </p:grpSpPr>
        <p:sp>
          <p:nvSpPr>
            <p:cNvPr id="111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" name="19. Reporting verbs and patterns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19. Reporting verbs and patterns</a:t>
              </a:r>
            </a:p>
          </p:txBody>
        </p:sp>
      </p:grpSp>
      <p:grpSp>
        <p:nvGrpSpPr>
          <p:cNvPr id="116" name="Group"/>
          <p:cNvGrpSpPr/>
          <p:nvPr/>
        </p:nvGrpSpPr>
        <p:grpSpPr>
          <a:xfrm>
            <a:off x="781050" y="2438400"/>
            <a:ext cx="5095875" cy="371475"/>
            <a:chOff x="0" y="0"/>
            <a:chExt cx="5095875" cy="371475"/>
          </a:xfrm>
        </p:grpSpPr>
        <p:sp>
          <p:nvSpPr>
            <p:cNvPr id="114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" name="20. Relative clauses: defining and non-defining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20. Relative clauses: defining and non-defining</a:t>
              </a:r>
            </a:p>
          </p:txBody>
        </p:sp>
      </p:grpSp>
      <p:grpSp>
        <p:nvGrpSpPr>
          <p:cNvPr id="119" name="Group"/>
          <p:cNvGrpSpPr/>
          <p:nvPr/>
        </p:nvGrpSpPr>
        <p:grpSpPr>
          <a:xfrm>
            <a:off x="781050" y="2905125"/>
            <a:ext cx="5095875" cy="371475"/>
            <a:chOff x="0" y="0"/>
            <a:chExt cx="5095875" cy="371475"/>
          </a:xfrm>
        </p:grpSpPr>
        <p:sp>
          <p:nvSpPr>
            <p:cNvPr id="117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" name="21. Reduced relative clauses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21. Reduced relative clauses</a:t>
              </a:r>
            </a:p>
          </p:txBody>
        </p:sp>
      </p:grpSp>
      <p:grpSp>
        <p:nvGrpSpPr>
          <p:cNvPr id="122" name="Group"/>
          <p:cNvGrpSpPr/>
          <p:nvPr/>
        </p:nvGrpSpPr>
        <p:grpSpPr>
          <a:xfrm>
            <a:off x="781050" y="3371850"/>
            <a:ext cx="5095875" cy="371475"/>
            <a:chOff x="0" y="0"/>
            <a:chExt cx="5095875" cy="371475"/>
          </a:xfrm>
        </p:grpSpPr>
        <p:sp>
          <p:nvSpPr>
            <p:cNvPr id="120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" name="22. Participle clauses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22. Participle clauses</a:t>
              </a:r>
            </a:p>
          </p:txBody>
        </p:sp>
      </p:grpSp>
      <p:grpSp>
        <p:nvGrpSpPr>
          <p:cNvPr id="125" name="Group"/>
          <p:cNvGrpSpPr/>
          <p:nvPr/>
        </p:nvGrpSpPr>
        <p:grpSpPr>
          <a:xfrm>
            <a:off x="781050" y="3838575"/>
            <a:ext cx="5095875" cy="371475"/>
            <a:chOff x="0" y="0"/>
            <a:chExt cx="5095875" cy="371475"/>
          </a:xfrm>
        </p:grpSpPr>
        <p:sp>
          <p:nvSpPr>
            <p:cNvPr id="123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" name="23. Gerunds and infinitives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23. Gerunds and infinitives</a:t>
              </a:r>
            </a:p>
          </p:txBody>
        </p:sp>
      </p:grpSp>
      <p:grpSp>
        <p:nvGrpSpPr>
          <p:cNvPr id="128" name="Group"/>
          <p:cNvGrpSpPr/>
          <p:nvPr/>
        </p:nvGrpSpPr>
        <p:grpSpPr>
          <a:xfrm>
            <a:off x="781050" y="4305300"/>
            <a:ext cx="5095875" cy="371475"/>
            <a:chOff x="0" y="0"/>
            <a:chExt cx="5095875" cy="371475"/>
          </a:xfrm>
        </p:grpSpPr>
        <p:sp>
          <p:nvSpPr>
            <p:cNvPr id="126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" name="24. Advanced article choice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24. Advanced article choice</a:t>
              </a:r>
            </a:p>
          </p:txBody>
        </p:sp>
      </p:grpSp>
      <p:grpSp>
        <p:nvGrpSpPr>
          <p:cNvPr id="131" name="Group"/>
          <p:cNvGrpSpPr/>
          <p:nvPr/>
        </p:nvGrpSpPr>
        <p:grpSpPr>
          <a:xfrm>
            <a:off x="781050" y="4772025"/>
            <a:ext cx="5095875" cy="371475"/>
            <a:chOff x="0" y="0"/>
            <a:chExt cx="5095875" cy="371475"/>
          </a:xfrm>
        </p:grpSpPr>
        <p:sp>
          <p:nvSpPr>
            <p:cNvPr id="129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" name="25. Complex quantifiers and agreement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25. Complex quantifiers and agreement</a:t>
              </a:r>
            </a:p>
          </p:txBody>
        </p:sp>
      </p:grpSp>
      <p:grpSp>
        <p:nvGrpSpPr>
          <p:cNvPr id="134" name="Group"/>
          <p:cNvGrpSpPr/>
          <p:nvPr/>
        </p:nvGrpSpPr>
        <p:grpSpPr>
          <a:xfrm>
            <a:off x="6315075" y="1504950"/>
            <a:ext cx="5095875" cy="371475"/>
            <a:chOff x="0" y="0"/>
            <a:chExt cx="5095875" cy="371475"/>
          </a:xfrm>
        </p:grpSpPr>
        <p:sp>
          <p:nvSpPr>
            <p:cNvPr id="132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" name="26. Sophisticated comparison and modification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26. Sophisticated comparison and modification</a:t>
              </a:r>
            </a:p>
          </p:txBody>
        </p:sp>
      </p:grpSp>
      <p:grpSp>
        <p:nvGrpSpPr>
          <p:cNvPr id="137" name="Group"/>
          <p:cNvGrpSpPr/>
          <p:nvPr/>
        </p:nvGrpSpPr>
        <p:grpSpPr>
          <a:xfrm>
            <a:off x="6315075" y="1971675"/>
            <a:ext cx="5095875" cy="371475"/>
            <a:chOff x="0" y="0"/>
            <a:chExt cx="5095875" cy="371475"/>
          </a:xfrm>
        </p:grpSpPr>
        <p:sp>
          <p:nvSpPr>
            <p:cNvPr id="135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" name="27. Inversion after negative adverbials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27. Inversion after negative adverbials</a:t>
              </a:r>
            </a:p>
          </p:txBody>
        </p:sp>
      </p:grpSp>
      <p:grpSp>
        <p:nvGrpSpPr>
          <p:cNvPr id="140" name="Group"/>
          <p:cNvGrpSpPr/>
          <p:nvPr/>
        </p:nvGrpSpPr>
        <p:grpSpPr>
          <a:xfrm>
            <a:off x="6315075" y="2438400"/>
            <a:ext cx="5095875" cy="371475"/>
            <a:chOff x="0" y="0"/>
            <a:chExt cx="5095875" cy="371475"/>
          </a:xfrm>
        </p:grpSpPr>
        <p:sp>
          <p:nvSpPr>
            <p:cNvPr id="138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" name="28. Emphasis with cleft sentences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28. Emphasis with cleft sentences</a:t>
              </a:r>
            </a:p>
          </p:txBody>
        </p:sp>
      </p:grpSp>
      <p:grpSp>
        <p:nvGrpSpPr>
          <p:cNvPr id="143" name="Group"/>
          <p:cNvGrpSpPr/>
          <p:nvPr/>
        </p:nvGrpSpPr>
        <p:grpSpPr>
          <a:xfrm>
            <a:off x="6315075" y="2905125"/>
            <a:ext cx="5095875" cy="371475"/>
            <a:chOff x="0" y="0"/>
            <a:chExt cx="5095875" cy="371475"/>
          </a:xfrm>
        </p:grpSpPr>
        <p:sp>
          <p:nvSpPr>
            <p:cNvPr id="141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" name="29. Embedded and rhetorical questions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29. Embedded and rhetorical questions</a:t>
              </a:r>
            </a:p>
          </p:txBody>
        </p:sp>
      </p:grpSp>
      <p:grpSp>
        <p:nvGrpSpPr>
          <p:cNvPr id="146" name="Group"/>
          <p:cNvGrpSpPr/>
          <p:nvPr/>
        </p:nvGrpSpPr>
        <p:grpSpPr>
          <a:xfrm>
            <a:off x="6315075" y="3371850"/>
            <a:ext cx="5095875" cy="371475"/>
            <a:chOff x="0" y="0"/>
            <a:chExt cx="5095875" cy="371475"/>
          </a:xfrm>
        </p:grpSpPr>
        <p:sp>
          <p:nvSpPr>
            <p:cNvPr id="144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" name="30. Concession and contrast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30. Concession and contrast</a:t>
              </a:r>
            </a:p>
          </p:txBody>
        </p:sp>
      </p:grpSp>
      <p:grpSp>
        <p:nvGrpSpPr>
          <p:cNvPr id="149" name="Group"/>
          <p:cNvGrpSpPr/>
          <p:nvPr/>
        </p:nvGrpSpPr>
        <p:grpSpPr>
          <a:xfrm>
            <a:off x="6315075" y="3838575"/>
            <a:ext cx="5095875" cy="371475"/>
            <a:chOff x="0" y="0"/>
            <a:chExt cx="5095875" cy="371475"/>
          </a:xfrm>
        </p:grpSpPr>
        <p:sp>
          <p:nvSpPr>
            <p:cNvPr id="147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8" name="31. Reason, purpose and result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31. Reason, purpose and result</a:t>
              </a:r>
            </a:p>
          </p:txBody>
        </p:sp>
      </p:grpSp>
      <p:grpSp>
        <p:nvGrpSpPr>
          <p:cNvPr id="152" name="Group"/>
          <p:cNvGrpSpPr/>
          <p:nvPr/>
        </p:nvGrpSpPr>
        <p:grpSpPr>
          <a:xfrm>
            <a:off x="6315075" y="4305300"/>
            <a:ext cx="5095875" cy="371475"/>
            <a:chOff x="0" y="0"/>
            <a:chExt cx="5095875" cy="371475"/>
          </a:xfrm>
        </p:grpSpPr>
        <p:sp>
          <p:nvSpPr>
            <p:cNvPr id="150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1" name="32. Idioms in context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32. Idioms in context</a:t>
              </a:r>
            </a:p>
          </p:txBody>
        </p:sp>
      </p:grpSp>
      <p:grpSp>
        <p:nvGrpSpPr>
          <p:cNvPr id="155" name="Group"/>
          <p:cNvGrpSpPr/>
          <p:nvPr/>
        </p:nvGrpSpPr>
        <p:grpSpPr>
          <a:xfrm>
            <a:off x="6315075" y="4772025"/>
            <a:ext cx="5095875" cy="371475"/>
            <a:chOff x="0" y="0"/>
            <a:chExt cx="5095875" cy="371475"/>
          </a:xfrm>
        </p:grpSpPr>
        <p:sp>
          <p:nvSpPr>
            <p:cNvPr id="153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4" name="33. Advanced phrasal verbs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33. Advanced phrasal verbs</a:t>
              </a:r>
            </a:p>
          </p:txBody>
        </p:sp>
      </p:grpSp>
      <p:sp>
        <p:nvSpPr>
          <p:cNvPr id="15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5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5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8" name="C1 GRAMMAR  •  CONTENTS 2 OF 2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CONTENTS 2 OF 2</a:t>
              </a:r>
            </a:p>
          </p:txBody>
        </p:sp>
      </p:grpSp>
      <p:grpSp>
        <p:nvGrpSpPr>
          <p:cNvPr id="16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6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1" name="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6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16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6" name="UNIT 1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  •  EXPLANATION</a:t>
              </a:r>
            </a:p>
          </p:txBody>
        </p:sp>
      </p:grpSp>
      <p:grpSp>
        <p:nvGrpSpPr>
          <p:cNvPr id="17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16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9" name="Advanced perfect aspect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Advanced perfect aspect</a:t>
              </a:r>
            </a:p>
          </p:txBody>
        </p:sp>
      </p:grpSp>
      <p:sp>
        <p:nvSpPr>
          <p:cNvPr id="17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7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17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17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17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6" name="Use the simple form for completed results and the continuous form for duration or repeated activity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the simple form for completed results and the continuous form for duration or repeated activity.</a:t>
              </a:r>
            </a:p>
          </p:txBody>
        </p:sp>
      </p:grpSp>
      <p:grpSp>
        <p:nvGrpSpPr>
          <p:cNvPr id="18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17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18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18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2" name="Ask whether the focus is the result or the activity.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Ask whether the focus is the result or the activity.</a:t>
              </a:r>
            </a:p>
          </p:txBody>
        </p:sp>
      </p:grpSp>
      <p:sp>
        <p:nvSpPr>
          <p:cNvPr id="18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8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18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190" name="Group"/>
          <p:cNvGrpSpPr/>
          <p:nvPr/>
        </p:nvGrpSpPr>
        <p:grpSpPr>
          <a:xfrm>
            <a:off x="5295900" y="2152650"/>
            <a:ext cx="2238375" cy="2333625"/>
            <a:chOff x="0" y="0"/>
            <a:chExt cx="2238375" cy="2333625"/>
          </a:xfrm>
        </p:grpSpPr>
        <p:sp>
          <p:nvSpPr>
            <p:cNvPr id="18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9" name="have/has + past participle…"/>
            <p:cNvSpPr txBox="1"/>
            <p:nvPr/>
          </p:nvSpPr>
          <p:spPr>
            <a:xfrm>
              <a:off x="45719" y="0"/>
              <a:ext cx="2146937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have/has + past participle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have/has been + verb-ing</a:t>
              </a:r>
            </a:p>
          </p:txBody>
        </p:sp>
      </p:grpSp>
      <p:grpSp>
        <p:nvGrpSpPr>
          <p:cNvPr id="19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19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19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9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19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20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19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9" name="1.  I have finished three reports today.…"/>
            <p:cNvSpPr txBox="1"/>
            <p:nvPr/>
          </p:nvSpPr>
          <p:spPr>
            <a:xfrm>
              <a:off x="45719" y="0"/>
              <a:ext cx="3051812" cy="2042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I have finished three reports today.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She has been studying all morning.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How long have you been waiting here?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We have been developing this project since May.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He has painted the kitchen, so it looks new.</a:t>
              </a:r>
            </a:p>
          </p:txBody>
        </p:sp>
      </p:grpSp>
      <p:sp>
        <p:nvSpPr>
          <p:cNvPr id="20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0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20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3" name="C1 GRAMMAR  •  UNIT 1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  •  EXPLANATION</a:t>
              </a:r>
            </a:p>
          </p:txBody>
        </p:sp>
      </p:grpSp>
      <p:grpSp>
        <p:nvGrpSpPr>
          <p:cNvPr id="20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0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6" name="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1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21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1" name="UNIT 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  •  REVEAL</a:t>
              </a:r>
            </a:p>
          </p:txBody>
        </p:sp>
      </p:grpSp>
      <p:grpSp>
        <p:nvGrpSpPr>
          <p:cNvPr id="21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21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4" name="Advanced perfect aspec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Advanced perfect aspect: choose the answer</a:t>
              </a:r>
            </a:p>
          </p:txBody>
        </p:sp>
      </p:grpSp>
      <p:grpSp>
        <p:nvGrpSpPr>
          <p:cNvPr id="21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21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21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2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22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1" name="1. The research team ___ four trials so fa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___ three reports today.</a:t>
              </a:r>
            </a:p>
          </p:txBody>
        </p:sp>
      </p:grpSp>
      <p:grpSp>
        <p:nvGrpSpPr>
          <p:cNvPr id="22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2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4" name="A. has complet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finished</a:t>
              </a:r>
            </a:p>
          </p:txBody>
        </p:sp>
      </p:grpSp>
      <p:grpSp>
        <p:nvGrpSpPr>
          <p:cNvPr id="22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2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7" name="B. has been comple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been finishing</a:t>
              </a:r>
            </a:p>
          </p:txBody>
        </p:sp>
      </p:grpSp>
      <p:grpSp>
        <p:nvGrpSpPr>
          <p:cNvPr id="23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2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0" name="C. complet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finish</a:t>
              </a:r>
            </a:p>
          </p:txBody>
        </p:sp>
      </p:grpSp>
      <p:grpSp>
        <p:nvGrpSpPr>
          <p:cNvPr id="23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23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3" name="2. Lena ___ for the entrance exam since daw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She ___ all morning.</a:t>
              </a:r>
            </a:p>
          </p:txBody>
        </p:sp>
      </p:grpSp>
      <p:grpSp>
        <p:nvGrpSpPr>
          <p:cNvPr id="23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2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6" name="A. has revi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studied</a:t>
              </a:r>
            </a:p>
          </p:txBody>
        </p:sp>
      </p:grpSp>
      <p:grpSp>
        <p:nvGrpSpPr>
          <p:cNvPr id="24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2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9" name="B. revi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studied</a:t>
              </a:r>
            </a:p>
          </p:txBody>
        </p:sp>
      </p:grpSp>
      <p:grpSp>
        <p:nvGrpSpPr>
          <p:cNvPr id="24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2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2" name="C. has been revis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been studying</a:t>
              </a:r>
            </a:p>
          </p:txBody>
        </p:sp>
      </p:grpSp>
      <p:grpSp>
        <p:nvGrpSpPr>
          <p:cNvPr id="24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24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5" name="3. How long ___ on this proposal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How long ___ here?</a:t>
              </a:r>
            </a:p>
          </p:txBody>
        </p:sp>
      </p:grpSp>
      <p:grpSp>
        <p:nvGrpSpPr>
          <p:cNvPr id="24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2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8" name="A. did you wor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 you wait</a:t>
              </a:r>
            </a:p>
          </p:txBody>
        </p:sp>
      </p:grpSp>
      <p:grpSp>
        <p:nvGrpSpPr>
          <p:cNvPr id="25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2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1" name="B. have you been wor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you been waiting</a:t>
              </a:r>
            </a:p>
          </p:txBody>
        </p:sp>
      </p:grpSp>
      <p:grpSp>
        <p:nvGrpSpPr>
          <p:cNvPr id="25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2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4" name="C. are you wor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 you waiting</a:t>
              </a:r>
            </a:p>
          </p:txBody>
        </p:sp>
      </p:grpSp>
      <p:grpSp>
        <p:nvGrpSpPr>
          <p:cNvPr id="25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25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7" name="4. Our department ___ with the same supplier for six month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We ___ this project since May.</a:t>
              </a:r>
            </a:p>
          </p:txBody>
        </p:sp>
      </p:grpSp>
      <p:grpSp>
        <p:nvGrpSpPr>
          <p:cNvPr id="26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2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0" name="A. has been negotia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been developing</a:t>
              </a:r>
            </a:p>
          </p:txBody>
        </p:sp>
      </p:grpSp>
      <p:grpSp>
        <p:nvGrpSpPr>
          <p:cNvPr id="26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2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3" name="B. negotia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developed</a:t>
              </a:r>
            </a:p>
          </p:txBody>
        </p:sp>
      </p:grpSp>
      <p:grpSp>
        <p:nvGrpSpPr>
          <p:cNvPr id="26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2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6" name="C. negotiat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develop</a:t>
              </a:r>
            </a:p>
          </p:txBody>
        </p:sp>
      </p:grpSp>
      <p:grpSp>
        <p:nvGrpSpPr>
          <p:cNvPr id="27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26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9" name="5. The editor ___ the final chapter, so the manuscript is read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He ___ the kitchen, so it looks new.</a:t>
              </a:r>
            </a:p>
          </p:txBody>
        </p:sp>
      </p:grpSp>
      <p:grpSp>
        <p:nvGrpSpPr>
          <p:cNvPr id="27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2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2" name="A. has been edi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been painting</a:t>
              </a:r>
            </a:p>
          </p:txBody>
        </p:sp>
      </p:grpSp>
      <p:grpSp>
        <p:nvGrpSpPr>
          <p:cNvPr id="27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2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5" name="B. has revi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painted</a:t>
              </a:r>
            </a:p>
          </p:txBody>
        </p:sp>
      </p:grpSp>
      <p:grpSp>
        <p:nvGrpSpPr>
          <p:cNvPr id="27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2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8" name="C. revis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paints</a:t>
              </a:r>
            </a:p>
          </p:txBody>
        </p:sp>
      </p:grpSp>
      <p:sp>
        <p:nvSpPr>
          <p:cNvPr id="28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8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28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2" name="C1 GRAMMAR  •  UNIT 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  •  REVEAL</a:t>
              </a:r>
            </a:p>
          </p:txBody>
        </p:sp>
      </p:grpSp>
      <p:grpSp>
        <p:nvGrpSpPr>
          <p:cNvPr id="28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8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5" name="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9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28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0" name="UNIT 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  •  REVEAL</a:t>
              </a:r>
            </a:p>
          </p:txBody>
        </p:sp>
      </p:grpSp>
      <p:grpSp>
        <p:nvGrpSpPr>
          <p:cNvPr id="29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29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3" name="Advanced perfect aspec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Advanced perfect aspect: choose the answer</a:t>
              </a:r>
            </a:p>
          </p:txBody>
        </p:sp>
      </p:grpSp>
      <p:grpSp>
        <p:nvGrpSpPr>
          <p:cNvPr id="29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29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29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0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29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0" name="1. The research team ___ four trials so fa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___ three reports today.</a:t>
              </a:r>
            </a:p>
          </p:txBody>
        </p:sp>
      </p:grpSp>
      <p:grpSp>
        <p:nvGrpSpPr>
          <p:cNvPr id="30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3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3" name="A. has complet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finished</a:t>
              </a:r>
            </a:p>
          </p:txBody>
        </p:sp>
      </p:grpSp>
      <p:grpSp>
        <p:nvGrpSpPr>
          <p:cNvPr id="30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3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6" name="B. has been comple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been finishing</a:t>
              </a:r>
            </a:p>
          </p:txBody>
        </p:sp>
      </p:grpSp>
      <p:grpSp>
        <p:nvGrpSpPr>
          <p:cNvPr id="31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3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9" name="C. complet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finish</a:t>
              </a:r>
            </a:p>
          </p:txBody>
        </p:sp>
      </p:grpSp>
      <p:grpSp>
        <p:nvGrpSpPr>
          <p:cNvPr id="31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31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2" name="2. Lena ___ for the entrance exam since daw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She ___ all morning.</a:t>
              </a:r>
            </a:p>
          </p:txBody>
        </p:sp>
      </p:grpSp>
      <p:grpSp>
        <p:nvGrpSpPr>
          <p:cNvPr id="31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3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5" name="A. has revi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studied</a:t>
              </a:r>
            </a:p>
          </p:txBody>
        </p:sp>
      </p:grpSp>
      <p:grpSp>
        <p:nvGrpSpPr>
          <p:cNvPr id="31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3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8" name="B. revi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studied</a:t>
              </a:r>
            </a:p>
          </p:txBody>
        </p:sp>
      </p:grpSp>
      <p:grpSp>
        <p:nvGrpSpPr>
          <p:cNvPr id="32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3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1" name="C. has been revis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been studying</a:t>
              </a:r>
            </a:p>
          </p:txBody>
        </p:sp>
      </p:grpSp>
      <p:grpSp>
        <p:nvGrpSpPr>
          <p:cNvPr id="32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32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4" name="3. How long ___ on this proposal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How long ___ here?</a:t>
              </a:r>
            </a:p>
          </p:txBody>
        </p:sp>
      </p:grpSp>
      <p:grpSp>
        <p:nvGrpSpPr>
          <p:cNvPr id="32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3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7" name="A. did you wor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 you wait</a:t>
              </a:r>
            </a:p>
          </p:txBody>
        </p:sp>
      </p:grpSp>
      <p:grpSp>
        <p:nvGrpSpPr>
          <p:cNvPr id="33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3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0" name="B. have you been wor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you been waiting</a:t>
              </a:r>
            </a:p>
          </p:txBody>
        </p:sp>
      </p:grpSp>
      <p:grpSp>
        <p:nvGrpSpPr>
          <p:cNvPr id="33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3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3" name="C. are you wor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 you waiting</a:t>
              </a:r>
            </a:p>
          </p:txBody>
        </p:sp>
      </p:grpSp>
      <p:grpSp>
        <p:nvGrpSpPr>
          <p:cNvPr id="33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33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6" name="4. Our department ___ with the same supplier for six month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We ___ this project since May.</a:t>
              </a:r>
            </a:p>
          </p:txBody>
        </p:sp>
      </p:grpSp>
      <p:grpSp>
        <p:nvGrpSpPr>
          <p:cNvPr id="34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3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9" name="A. has been negotia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been developing</a:t>
              </a:r>
            </a:p>
          </p:txBody>
        </p:sp>
      </p:grpSp>
      <p:grpSp>
        <p:nvGrpSpPr>
          <p:cNvPr id="34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3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2" name="B. negotia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developed</a:t>
              </a:r>
            </a:p>
          </p:txBody>
        </p:sp>
      </p:grpSp>
      <p:grpSp>
        <p:nvGrpSpPr>
          <p:cNvPr id="34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3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5" name="C. negotiat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develop</a:t>
              </a:r>
            </a:p>
          </p:txBody>
        </p:sp>
      </p:grpSp>
      <p:grpSp>
        <p:nvGrpSpPr>
          <p:cNvPr id="34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34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8" name="5. The editor ___ the final chapter, so the manuscript is read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He ___ the kitchen, so it looks new.</a:t>
              </a:r>
            </a:p>
          </p:txBody>
        </p:sp>
      </p:grpSp>
      <p:grpSp>
        <p:nvGrpSpPr>
          <p:cNvPr id="35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3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1" name="A. has been edi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been painting</a:t>
              </a:r>
            </a:p>
          </p:txBody>
        </p:sp>
      </p:grpSp>
      <p:grpSp>
        <p:nvGrpSpPr>
          <p:cNvPr id="35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3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4" name="B. has revi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painted</a:t>
              </a:r>
            </a:p>
          </p:txBody>
        </p:sp>
      </p:grpSp>
      <p:grpSp>
        <p:nvGrpSpPr>
          <p:cNvPr id="35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3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7" name="C. revis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paints</a:t>
              </a:r>
            </a:p>
          </p:txBody>
        </p:sp>
      </p:grpSp>
      <p:sp>
        <p:nvSpPr>
          <p:cNvPr id="35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6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36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1" name="C1 GRAMMAR  •  UNIT 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  •  REVEAL</a:t>
              </a:r>
            </a:p>
          </p:txBody>
        </p:sp>
      </p:grpSp>
      <p:grpSp>
        <p:nvGrpSpPr>
          <p:cNvPr id="36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36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4" name="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7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36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9" name="UNIT 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  •  REVEAL</a:t>
              </a:r>
            </a:p>
          </p:txBody>
        </p:sp>
      </p:grpSp>
      <p:grpSp>
        <p:nvGrpSpPr>
          <p:cNvPr id="37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37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2" name="Advanced perfect aspec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Advanced perfect aspect: choose the answer</a:t>
              </a:r>
            </a:p>
          </p:txBody>
        </p:sp>
      </p:grpSp>
      <p:grpSp>
        <p:nvGrpSpPr>
          <p:cNvPr id="37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37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37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8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37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9" name="1. The research team ___ four trials so fa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___ three reports today.</a:t>
              </a:r>
            </a:p>
          </p:txBody>
        </p:sp>
      </p:grpSp>
      <p:grpSp>
        <p:nvGrpSpPr>
          <p:cNvPr id="38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3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2" name="A. has complet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finished</a:t>
              </a:r>
            </a:p>
          </p:txBody>
        </p:sp>
      </p:grpSp>
      <p:grpSp>
        <p:nvGrpSpPr>
          <p:cNvPr id="38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3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5" name="B. has been comple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been finishing</a:t>
              </a:r>
            </a:p>
          </p:txBody>
        </p:sp>
      </p:grpSp>
      <p:grpSp>
        <p:nvGrpSpPr>
          <p:cNvPr id="38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3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8" name="C. complet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finish</a:t>
              </a:r>
            </a:p>
          </p:txBody>
        </p:sp>
      </p:grpSp>
      <p:grpSp>
        <p:nvGrpSpPr>
          <p:cNvPr id="39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39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1" name="2. Lena ___ for the entrance exam since daw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She ___ all morning.</a:t>
              </a:r>
            </a:p>
          </p:txBody>
        </p:sp>
      </p:grpSp>
      <p:grpSp>
        <p:nvGrpSpPr>
          <p:cNvPr id="39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3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4" name="A. has revi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studied</a:t>
              </a:r>
            </a:p>
          </p:txBody>
        </p:sp>
      </p:grpSp>
      <p:grpSp>
        <p:nvGrpSpPr>
          <p:cNvPr id="39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3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7" name="B. revi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studied</a:t>
              </a:r>
            </a:p>
          </p:txBody>
        </p:sp>
      </p:grpSp>
      <p:grpSp>
        <p:nvGrpSpPr>
          <p:cNvPr id="40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3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0" name="C. has been revis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been studying</a:t>
              </a:r>
            </a:p>
          </p:txBody>
        </p:sp>
      </p:grpSp>
      <p:grpSp>
        <p:nvGrpSpPr>
          <p:cNvPr id="40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40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3" name="3. How long ___ on this proposal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How long ___ here?</a:t>
              </a:r>
            </a:p>
          </p:txBody>
        </p:sp>
      </p:grpSp>
      <p:grpSp>
        <p:nvGrpSpPr>
          <p:cNvPr id="40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4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6" name="A. did you wor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 you wait</a:t>
              </a:r>
            </a:p>
          </p:txBody>
        </p:sp>
      </p:grpSp>
      <p:grpSp>
        <p:nvGrpSpPr>
          <p:cNvPr id="41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4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9" name="B. have you been work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you been waiting</a:t>
              </a:r>
            </a:p>
          </p:txBody>
        </p:sp>
      </p:grpSp>
      <p:grpSp>
        <p:nvGrpSpPr>
          <p:cNvPr id="41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4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2" name="C. are you wor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 you waiting</a:t>
              </a:r>
            </a:p>
          </p:txBody>
        </p:sp>
      </p:grpSp>
      <p:grpSp>
        <p:nvGrpSpPr>
          <p:cNvPr id="41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41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5" name="4. Our department ___ with the same supplier for six month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We ___ this project since May.</a:t>
              </a:r>
            </a:p>
          </p:txBody>
        </p:sp>
      </p:grpSp>
      <p:grpSp>
        <p:nvGrpSpPr>
          <p:cNvPr id="41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4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8" name="A. has been negotia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been developing</a:t>
              </a:r>
            </a:p>
          </p:txBody>
        </p:sp>
      </p:grpSp>
      <p:grpSp>
        <p:nvGrpSpPr>
          <p:cNvPr id="42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4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1" name="B. negotia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developed</a:t>
              </a:r>
            </a:p>
          </p:txBody>
        </p:sp>
      </p:grpSp>
      <p:grpSp>
        <p:nvGrpSpPr>
          <p:cNvPr id="42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4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4" name="C. negotiat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develop</a:t>
              </a:r>
            </a:p>
          </p:txBody>
        </p:sp>
      </p:grpSp>
      <p:grpSp>
        <p:nvGrpSpPr>
          <p:cNvPr id="42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42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7" name="5. The editor ___ the final chapter, so the manuscript is read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He ___ the kitchen, so it looks new.</a:t>
              </a:r>
            </a:p>
          </p:txBody>
        </p:sp>
      </p:grpSp>
      <p:grpSp>
        <p:nvGrpSpPr>
          <p:cNvPr id="43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4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0" name="A. has been edi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been painting</a:t>
              </a:r>
            </a:p>
          </p:txBody>
        </p:sp>
      </p:grpSp>
      <p:grpSp>
        <p:nvGrpSpPr>
          <p:cNvPr id="43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4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3" name="B. has revi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painted</a:t>
              </a:r>
            </a:p>
          </p:txBody>
        </p:sp>
      </p:grpSp>
      <p:grpSp>
        <p:nvGrpSpPr>
          <p:cNvPr id="43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4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6" name="C. revis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paints</a:t>
              </a:r>
            </a:p>
          </p:txBody>
        </p:sp>
      </p:grpSp>
      <p:sp>
        <p:nvSpPr>
          <p:cNvPr id="43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4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43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0" name="C1 GRAMMAR  •  UNIT 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  •  REVEAL</a:t>
              </a:r>
            </a:p>
          </p:txBody>
        </p:sp>
      </p:grpSp>
      <p:grpSp>
        <p:nvGrpSpPr>
          <p:cNvPr id="44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44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3" name="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4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44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8" name="UNIT 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  •  REVEAL</a:t>
              </a:r>
            </a:p>
          </p:txBody>
        </p:sp>
      </p:grpSp>
      <p:grpSp>
        <p:nvGrpSpPr>
          <p:cNvPr id="45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45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1" name="Advanced perfect aspec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Advanced perfect aspect: choose the answer</a:t>
              </a:r>
            </a:p>
          </p:txBody>
        </p:sp>
      </p:grpSp>
      <p:grpSp>
        <p:nvGrpSpPr>
          <p:cNvPr id="45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45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45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5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45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8" name="1. The research team ___ four trials so fa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___ three reports today.</a:t>
              </a:r>
            </a:p>
          </p:txBody>
        </p:sp>
      </p:grpSp>
      <p:grpSp>
        <p:nvGrpSpPr>
          <p:cNvPr id="46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4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1" name="A. has complet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finished</a:t>
              </a:r>
            </a:p>
          </p:txBody>
        </p:sp>
      </p:grpSp>
      <p:grpSp>
        <p:nvGrpSpPr>
          <p:cNvPr id="46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4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4" name="B. has been comple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been finishing</a:t>
              </a:r>
            </a:p>
          </p:txBody>
        </p:sp>
      </p:grpSp>
      <p:grpSp>
        <p:nvGrpSpPr>
          <p:cNvPr id="46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4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7" name="C. complet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finish</a:t>
              </a:r>
            </a:p>
          </p:txBody>
        </p:sp>
      </p:grpSp>
      <p:grpSp>
        <p:nvGrpSpPr>
          <p:cNvPr id="47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46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0" name="2. Lena ___ for the entrance exam since daw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She ___ all morning.</a:t>
              </a:r>
            </a:p>
          </p:txBody>
        </p:sp>
      </p:grpSp>
      <p:grpSp>
        <p:nvGrpSpPr>
          <p:cNvPr id="47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4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3" name="A. has revi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studied</a:t>
              </a:r>
            </a:p>
          </p:txBody>
        </p:sp>
      </p:grpSp>
      <p:grpSp>
        <p:nvGrpSpPr>
          <p:cNvPr id="47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4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6" name="B. revi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studied</a:t>
              </a:r>
            </a:p>
          </p:txBody>
        </p:sp>
      </p:grpSp>
      <p:grpSp>
        <p:nvGrpSpPr>
          <p:cNvPr id="48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4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9" name="C. has been revis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been studying</a:t>
              </a:r>
            </a:p>
          </p:txBody>
        </p:sp>
      </p:grpSp>
      <p:grpSp>
        <p:nvGrpSpPr>
          <p:cNvPr id="48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48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2" name="3. How long ___ on this proposal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How long ___ here?</a:t>
              </a:r>
            </a:p>
          </p:txBody>
        </p:sp>
      </p:grpSp>
      <p:grpSp>
        <p:nvGrpSpPr>
          <p:cNvPr id="48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4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5" name="A. did you wor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 you wait</a:t>
              </a:r>
            </a:p>
          </p:txBody>
        </p:sp>
      </p:grpSp>
      <p:grpSp>
        <p:nvGrpSpPr>
          <p:cNvPr id="48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4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8" name="B. have you been work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you been waiting</a:t>
              </a:r>
            </a:p>
          </p:txBody>
        </p:sp>
      </p:grpSp>
      <p:grpSp>
        <p:nvGrpSpPr>
          <p:cNvPr id="49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4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1" name="C. are you wor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 you waiting</a:t>
              </a:r>
            </a:p>
          </p:txBody>
        </p:sp>
      </p:grpSp>
      <p:grpSp>
        <p:nvGrpSpPr>
          <p:cNvPr id="49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49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4" name="4. Our department ___ with the same supplier for six month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We ___ this project since May.</a:t>
              </a:r>
            </a:p>
          </p:txBody>
        </p:sp>
      </p:grpSp>
      <p:grpSp>
        <p:nvGrpSpPr>
          <p:cNvPr id="49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4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7" name="A. has been negotiat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been developing</a:t>
              </a:r>
            </a:p>
          </p:txBody>
        </p:sp>
      </p:grpSp>
      <p:grpSp>
        <p:nvGrpSpPr>
          <p:cNvPr id="50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4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0" name="B. negotia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developed</a:t>
              </a:r>
            </a:p>
          </p:txBody>
        </p:sp>
      </p:grpSp>
      <p:grpSp>
        <p:nvGrpSpPr>
          <p:cNvPr id="50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5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3" name="C. negotiat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develop</a:t>
              </a:r>
            </a:p>
          </p:txBody>
        </p:sp>
      </p:grpSp>
      <p:grpSp>
        <p:nvGrpSpPr>
          <p:cNvPr id="50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50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6" name="5. The editor ___ the final chapter, so the manuscript is read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He ___ the kitchen, so it looks new.</a:t>
              </a:r>
            </a:p>
          </p:txBody>
        </p:sp>
      </p:grpSp>
      <p:grpSp>
        <p:nvGrpSpPr>
          <p:cNvPr id="51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5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9" name="A. has been edi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been painting</a:t>
              </a:r>
            </a:p>
          </p:txBody>
        </p:sp>
      </p:grpSp>
      <p:grpSp>
        <p:nvGrpSpPr>
          <p:cNvPr id="51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5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2" name="B. has revi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painted</a:t>
              </a:r>
            </a:p>
          </p:txBody>
        </p:sp>
      </p:grpSp>
      <p:grpSp>
        <p:nvGrpSpPr>
          <p:cNvPr id="51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5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5" name="C. revis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paints</a:t>
              </a:r>
            </a:p>
          </p:txBody>
        </p:sp>
      </p:grpSp>
      <p:sp>
        <p:nvSpPr>
          <p:cNvPr id="51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2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51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9" name="C1 GRAMMAR  •  UNIT 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  •  REVEAL</a:t>
              </a:r>
            </a:p>
          </p:txBody>
        </p:sp>
      </p:grpSp>
      <p:grpSp>
        <p:nvGrpSpPr>
          <p:cNvPr id="52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2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2" name="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2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52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7" name="UNIT 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  •  REVEAL</a:t>
              </a:r>
            </a:p>
          </p:txBody>
        </p:sp>
      </p:grpSp>
      <p:grpSp>
        <p:nvGrpSpPr>
          <p:cNvPr id="53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52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0" name="Advanced perfect aspec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Advanced perfect aspect: choose the answer</a:t>
              </a:r>
            </a:p>
          </p:txBody>
        </p:sp>
      </p:grpSp>
      <p:grpSp>
        <p:nvGrpSpPr>
          <p:cNvPr id="53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53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53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3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53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7" name="1. The research team ___ four trials so fa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___ three reports today.</a:t>
              </a:r>
            </a:p>
          </p:txBody>
        </p:sp>
      </p:grpSp>
      <p:grpSp>
        <p:nvGrpSpPr>
          <p:cNvPr id="54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5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0" name="A. has complet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finished</a:t>
              </a:r>
            </a:p>
          </p:txBody>
        </p:sp>
      </p:grpSp>
      <p:grpSp>
        <p:nvGrpSpPr>
          <p:cNvPr id="54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5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3" name="B. has been comple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been finishing</a:t>
              </a:r>
            </a:p>
          </p:txBody>
        </p:sp>
      </p:grpSp>
      <p:grpSp>
        <p:nvGrpSpPr>
          <p:cNvPr id="54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5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6" name="C. complet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finish</a:t>
              </a:r>
            </a:p>
          </p:txBody>
        </p:sp>
      </p:grpSp>
      <p:grpSp>
        <p:nvGrpSpPr>
          <p:cNvPr id="55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54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9" name="2. Lena ___ for the entrance exam since daw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She ___ all morning.</a:t>
              </a:r>
            </a:p>
          </p:txBody>
        </p:sp>
      </p:grpSp>
      <p:grpSp>
        <p:nvGrpSpPr>
          <p:cNvPr id="55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5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2" name="A. has revi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studied</a:t>
              </a:r>
            </a:p>
          </p:txBody>
        </p:sp>
      </p:grpSp>
      <p:grpSp>
        <p:nvGrpSpPr>
          <p:cNvPr id="55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5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5" name="B. revi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studied</a:t>
              </a:r>
            </a:p>
          </p:txBody>
        </p:sp>
      </p:grpSp>
      <p:grpSp>
        <p:nvGrpSpPr>
          <p:cNvPr id="55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5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8" name="C. has been revis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been studying</a:t>
              </a:r>
            </a:p>
          </p:txBody>
        </p:sp>
      </p:grpSp>
      <p:grpSp>
        <p:nvGrpSpPr>
          <p:cNvPr id="56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56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1" name="3. How long ___ on this proposal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How long ___ here?</a:t>
              </a:r>
            </a:p>
          </p:txBody>
        </p:sp>
      </p:grpSp>
      <p:grpSp>
        <p:nvGrpSpPr>
          <p:cNvPr id="56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5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4" name="A. did you wor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 you wait</a:t>
              </a:r>
            </a:p>
          </p:txBody>
        </p:sp>
      </p:grpSp>
      <p:grpSp>
        <p:nvGrpSpPr>
          <p:cNvPr id="56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5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7" name="B. have you been work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you been waiting</a:t>
              </a:r>
            </a:p>
          </p:txBody>
        </p:sp>
      </p:grpSp>
      <p:grpSp>
        <p:nvGrpSpPr>
          <p:cNvPr id="57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5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0" name="C. are you wor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 you waiting</a:t>
              </a:r>
            </a:p>
          </p:txBody>
        </p:sp>
      </p:grpSp>
      <p:grpSp>
        <p:nvGrpSpPr>
          <p:cNvPr id="57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57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3" name="4. Our department ___ with the same supplier for six month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We ___ this project since May.</a:t>
              </a:r>
            </a:p>
          </p:txBody>
        </p:sp>
      </p:grpSp>
      <p:grpSp>
        <p:nvGrpSpPr>
          <p:cNvPr id="57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5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6" name="A. has been negotiat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been developing</a:t>
              </a:r>
            </a:p>
          </p:txBody>
        </p:sp>
      </p:grpSp>
      <p:grpSp>
        <p:nvGrpSpPr>
          <p:cNvPr id="58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5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9" name="B. negotia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developed</a:t>
              </a:r>
            </a:p>
          </p:txBody>
        </p:sp>
      </p:grpSp>
      <p:grpSp>
        <p:nvGrpSpPr>
          <p:cNvPr id="58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5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2" name="C. negotiat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develop</a:t>
              </a:r>
            </a:p>
          </p:txBody>
        </p:sp>
      </p:grpSp>
      <p:grpSp>
        <p:nvGrpSpPr>
          <p:cNvPr id="58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58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5" name="5. The editor ___ the final chapter, so the manuscript is read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He ___ the kitchen, so it looks new.</a:t>
              </a:r>
            </a:p>
          </p:txBody>
        </p:sp>
      </p:grpSp>
      <p:grpSp>
        <p:nvGrpSpPr>
          <p:cNvPr id="58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5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8" name="A. has been edi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been painting</a:t>
              </a:r>
            </a:p>
          </p:txBody>
        </p:sp>
      </p:grpSp>
      <p:grpSp>
        <p:nvGrpSpPr>
          <p:cNvPr id="59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5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1" name="B. has revis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painted</a:t>
              </a:r>
            </a:p>
          </p:txBody>
        </p:sp>
      </p:grpSp>
      <p:grpSp>
        <p:nvGrpSpPr>
          <p:cNvPr id="59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5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4" name="C. revis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paints</a:t>
              </a:r>
            </a:p>
          </p:txBody>
        </p:sp>
      </p:grpSp>
      <p:sp>
        <p:nvSpPr>
          <p:cNvPr id="59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9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59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8" name="C1 GRAMMAR  •  UNIT 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  •  REVEAL</a:t>
              </a:r>
            </a:p>
          </p:txBody>
        </p:sp>
      </p:grpSp>
      <p:grpSp>
        <p:nvGrpSpPr>
          <p:cNvPr id="60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0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1" name="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0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60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6" name="UNIT 2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  •  EXPLANATION</a:t>
              </a:r>
            </a:p>
          </p:txBody>
        </p:sp>
      </p:grpSp>
      <p:grpSp>
        <p:nvGrpSpPr>
          <p:cNvPr id="61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60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9" name="Retrospective past form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Retrospective past forms</a:t>
              </a:r>
            </a:p>
          </p:txBody>
        </p:sp>
      </p:grpSp>
      <p:sp>
        <p:nvSpPr>
          <p:cNvPr id="61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1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61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61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61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6" name="Use the past perfect for an earlier completed event and the continuous form for an earlier activity in progress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the past perfect for an earlier completed event and the continuous form for an earlier activity in progress.</a:t>
              </a:r>
            </a:p>
          </p:txBody>
        </p:sp>
      </p:grpSp>
      <p:grpSp>
        <p:nvGrpSpPr>
          <p:cNvPr id="62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61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62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62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2" name="Use a later past event as the reference point.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a later past event as the reference point.</a:t>
              </a:r>
            </a:p>
          </p:txBody>
        </p:sp>
      </p:grpSp>
      <p:sp>
        <p:nvSpPr>
          <p:cNvPr id="62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2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62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63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62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9" name="had + past participle…"/>
            <p:cNvSpPr txBox="1"/>
            <p:nvPr/>
          </p:nvSpPr>
          <p:spPr>
            <a:xfrm>
              <a:off x="45719" y="0"/>
              <a:ext cx="2146937" cy="5170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had + past participle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had been + verb-ing</a:t>
              </a:r>
            </a:p>
          </p:txBody>
        </p:sp>
      </p:grpSp>
      <p:grpSp>
        <p:nvGrpSpPr>
          <p:cNvPr id="63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63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63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3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63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64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63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9" name="1.  She was tired because she had been working all night.…"/>
            <p:cNvSpPr txBox="1"/>
            <p:nvPr/>
          </p:nvSpPr>
          <p:spPr>
            <a:xfrm>
              <a:off x="45719" y="0"/>
              <a:ext cx="3051812" cy="2220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She was tired because she had been working all night.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By noon, they had completed the task.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I realised I had forgotten my keys.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The road was wet because it had been raining.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He had lived there for years before moving.</a:t>
              </a:r>
            </a:p>
          </p:txBody>
        </p:sp>
      </p:grpSp>
      <p:sp>
        <p:nvSpPr>
          <p:cNvPr id="64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4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64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3" name="C1 GRAMMAR  •  UNIT 2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  •  EXPLANATION</a:t>
              </a:r>
            </a:p>
          </p:txBody>
        </p:sp>
      </p:grpSp>
      <p:grpSp>
        <p:nvGrpSpPr>
          <p:cNvPr id="64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4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6" name="1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5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65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1" name="UNIT 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  •  REVEAL</a:t>
              </a:r>
            </a:p>
          </p:txBody>
        </p:sp>
      </p:grpSp>
      <p:grpSp>
        <p:nvGrpSpPr>
          <p:cNvPr id="65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65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4" name="Retrospective past form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Retrospective past forms: choose the answer</a:t>
              </a:r>
            </a:p>
          </p:txBody>
        </p:sp>
      </p:grpSp>
      <p:grpSp>
        <p:nvGrpSpPr>
          <p:cNvPr id="65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65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65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6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66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1" name="1. His eyes were sore because he ___ at the screen for hour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was tired because she ___ all night.</a:t>
              </a:r>
            </a:p>
          </p:txBody>
        </p:sp>
      </p:grpSp>
      <p:grpSp>
        <p:nvGrpSpPr>
          <p:cNvPr id="66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6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4" name="A. star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worked</a:t>
              </a:r>
            </a:p>
          </p:txBody>
        </p:sp>
      </p:grpSp>
      <p:grpSp>
        <p:nvGrpSpPr>
          <p:cNvPr id="66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6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7" name="B. has star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worked</a:t>
              </a:r>
            </a:p>
          </p:txBody>
        </p:sp>
      </p:grpSp>
      <p:grpSp>
        <p:nvGrpSpPr>
          <p:cNvPr id="67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6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0" name="C. had been star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been working</a:t>
              </a:r>
            </a:p>
          </p:txBody>
        </p:sp>
      </p:grpSp>
      <p:grpSp>
        <p:nvGrpSpPr>
          <p:cNvPr id="67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67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3" name="2. By the time the guests arrived, we ___ everyth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By noon, they ___ the task.</a:t>
              </a:r>
            </a:p>
          </p:txBody>
        </p:sp>
      </p:grpSp>
      <p:grpSp>
        <p:nvGrpSpPr>
          <p:cNvPr id="67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6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6" name="A. were prepar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were completing</a:t>
              </a:r>
            </a:p>
          </p:txBody>
        </p:sp>
      </p:grpSp>
      <p:grpSp>
        <p:nvGrpSpPr>
          <p:cNvPr id="68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6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9" name="B. prep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complete</a:t>
              </a:r>
            </a:p>
          </p:txBody>
        </p:sp>
      </p:grpSp>
      <p:grpSp>
        <p:nvGrpSpPr>
          <p:cNvPr id="68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6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2" name="C. had prepar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completed</a:t>
              </a:r>
            </a:p>
          </p:txBody>
        </p:sp>
      </p:grpSp>
      <p:grpSp>
        <p:nvGrpSpPr>
          <p:cNvPr id="68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68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5" name="3. I suddenly remembered that I ___ the oven 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realised I ___ my keys.</a:t>
              </a:r>
            </a:p>
          </p:txBody>
        </p:sp>
      </p:grpSp>
      <p:grpSp>
        <p:nvGrpSpPr>
          <p:cNvPr id="68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6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8" name="A. had lef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forgotten</a:t>
              </a:r>
            </a:p>
          </p:txBody>
        </p:sp>
      </p:grpSp>
      <p:grpSp>
        <p:nvGrpSpPr>
          <p:cNvPr id="69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6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1" name="B. lef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forgot</a:t>
              </a:r>
            </a:p>
          </p:txBody>
        </p:sp>
      </p:grpSp>
      <p:grpSp>
        <p:nvGrpSpPr>
          <p:cNvPr id="69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6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4" name="C. have lef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forgotten</a:t>
              </a:r>
            </a:p>
          </p:txBody>
        </p:sp>
      </p:grpSp>
      <p:grpSp>
        <p:nvGrpSpPr>
          <p:cNvPr id="69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69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7" name="4. The garden was flooded because it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road was wet because it ___.</a:t>
              </a:r>
            </a:p>
          </p:txBody>
        </p:sp>
      </p:grpSp>
      <p:grpSp>
        <p:nvGrpSpPr>
          <p:cNvPr id="70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6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0" name="A. rain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rained</a:t>
              </a:r>
            </a:p>
          </p:txBody>
        </p:sp>
      </p:grpSp>
      <p:grpSp>
        <p:nvGrpSpPr>
          <p:cNvPr id="70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7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3" name="B. had been rain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been raining</a:t>
              </a:r>
            </a:p>
          </p:txBody>
        </p:sp>
      </p:grpSp>
      <p:grpSp>
        <p:nvGrpSpPr>
          <p:cNvPr id="70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7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6" name="C. has rain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rained</a:t>
              </a:r>
            </a:p>
          </p:txBody>
        </p:sp>
      </p:grpSp>
      <p:grpSp>
        <p:nvGrpSpPr>
          <p:cNvPr id="71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70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9" name="5. She ___ in Madrid for a decade before moving to Lisb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He ___ there for years before moving.</a:t>
              </a:r>
            </a:p>
          </p:txBody>
        </p:sp>
      </p:grpSp>
      <p:grpSp>
        <p:nvGrpSpPr>
          <p:cNvPr id="71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7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2" name="A. had liv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lived</a:t>
              </a:r>
            </a:p>
          </p:txBody>
        </p:sp>
      </p:grpSp>
      <p:grpSp>
        <p:nvGrpSpPr>
          <p:cNvPr id="71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7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5" name="B. liv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lives</a:t>
              </a:r>
            </a:p>
          </p:txBody>
        </p:sp>
      </p:grpSp>
      <p:grpSp>
        <p:nvGrpSpPr>
          <p:cNvPr id="71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7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8" name="C. has liv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lived</a:t>
              </a:r>
            </a:p>
          </p:txBody>
        </p:sp>
      </p:grpSp>
      <p:sp>
        <p:nvSpPr>
          <p:cNvPr id="72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2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72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2" name="C1 GRAMMAR  •  UNIT 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  •  REVEAL</a:t>
              </a:r>
            </a:p>
          </p:txBody>
        </p:sp>
      </p:grpSp>
      <p:grpSp>
        <p:nvGrpSpPr>
          <p:cNvPr id="72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72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5" name="1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3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72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0" name="UNIT 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  •  REVEAL</a:t>
              </a:r>
            </a:p>
          </p:txBody>
        </p:sp>
      </p:grpSp>
      <p:grpSp>
        <p:nvGrpSpPr>
          <p:cNvPr id="73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73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3" name="Retrospective past form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Retrospective past forms: choose the answer</a:t>
              </a:r>
            </a:p>
          </p:txBody>
        </p:sp>
      </p:grpSp>
      <p:grpSp>
        <p:nvGrpSpPr>
          <p:cNvPr id="73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73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73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4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73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0" name="1. His eyes were sore because he ___ at the screen for hour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was tired because she ___ all night.</a:t>
              </a:r>
            </a:p>
          </p:txBody>
        </p:sp>
      </p:grpSp>
      <p:grpSp>
        <p:nvGrpSpPr>
          <p:cNvPr id="74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7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3" name="A. star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worked</a:t>
              </a:r>
            </a:p>
          </p:txBody>
        </p:sp>
      </p:grpSp>
      <p:grpSp>
        <p:nvGrpSpPr>
          <p:cNvPr id="74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7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6" name="B. has star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worked</a:t>
              </a:r>
            </a:p>
          </p:txBody>
        </p:sp>
      </p:grpSp>
      <p:grpSp>
        <p:nvGrpSpPr>
          <p:cNvPr id="75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7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9" name="C. had been star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been working</a:t>
              </a:r>
            </a:p>
          </p:txBody>
        </p:sp>
      </p:grpSp>
      <p:grpSp>
        <p:nvGrpSpPr>
          <p:cNvPr id="75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75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2" name="2. By the time the guests arrived, we ___ everyth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By noon, they ___ the task.</a:t>
              </a:r>
            </a:p>
          </p:txBody>
        </p:sp>
      </p:grpSp>
      <p:grpSp>
        <p:nvGrpSpPr>
          <p:cNvPr id="75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7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5" name="A. were prepar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were completing</a:t>
              </a:r>
            </a:p>
          </p:txBody>
        </p:sp>
      </p:grpSp>
      <p:grpSp>
        <p:nvGrpSpPr>
          <p:cNvPr id="75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7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8" name="B. prep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complete</a:t>
              </a:r>
            </a:p>
          </p:txBody>
        </p:sp>
      </p:grpSp>
      <p:grpSp>
        <p:nvGrpSpPr>
          <p:cNvPr id="76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7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1" name="C. had prepar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completed</a:t>
              </a:r>
            </a:p>
          </p:txBody>
        </p:sp>
      </p:grpSp>
      <p:grpSp>
        <p:nvGrpSpPr>
          <p:cNvPr id="76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76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4" name="3. I suddenly remembered that I ___ the oven 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realised I ___ my keys.</a:t>
              </a:r>
            </a:p>
          </p:txBody>
        </p:sp>
      </p:grpSp>
      <p:grpSp>
        <p:nvGrpSpPr>
          <p:cNvPr id="76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7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7" name="A. had lef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forgotten</a:t>
              </a:r>
            </a:p>
          </p:txBody>
        </p:sp>
      </p:grpSp>
      <p:grpSp>
        <p:nvGrpSpPr>
          <p:cNvPr id="77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7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0" name="B. lef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forgot</a:t>
              </a:r>
            </a:p>
          </p:txBody>
        </p:sp>
      </p:grpSp>
      <p:grpSp>
        <p:nvGrpSpPr>
          <p:cNvPr id="77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7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3" name="C. have lef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forgotten</a:t>
              </a:r>
            </a:p>
          </p:txBody>
        </p:sp>
      </p:grpSp>
      <p:grpSp>
        <p:nvGrpSpPr>
          <p:cNvPr id="77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77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6" name="4. The garden was flooded because it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road was wet because it ___.</a:t>
              </a:r>
            </a:p>
          </p:txBody>
        </p:sp>
      </p:grpSp>
      <p:grpSp>
        <p:nvGrpSpPr>
          <p:cNvPr id="78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7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9" name="A. rain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rained</a:t>
              </a:r>
            </a:p>
          </p:txBody>
        </p:sp>
      </p:grpSp>
      <p:grpSp>
        <p:nvGrpSpPr>
          <p:cNvPr id="78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7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2" name="B. had been rain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been raining</a:t>
              </a:r>
            </a:p>
          </p:txBody>
        </p:sp>
      </p:grpSp>
      <p:grpSp>
        <p:nvGrpSpPr>
          <p:cNvPr id="78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7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5" name="C. has rain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rained</a:t>
              </a:r>
            </a:p>
          </p:txBody>
        </p:sp>
      </p:grpSp>
      <p:grpSp>
        <p:nvGrpSpPr>
          <p:cNvPr id="78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78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8" name="5. She ___ in Madrid for a decade before moving to Lisb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He ___ there for years before moving.</a:t>
              </a:r>
            </a:p>
          </p:txBody>
        </p:sp>
      </p:grpSp>
      <p:grpSp>
        <p:nvGrpSpPr>
          <p:cNvPr id="79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7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1" name="A. had liv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lived</a:t>
              </a:r>
            </a:p>
          </p:txBody>
        </p:sp>
      </p:grpSp>
      <p:grpSp>
        <p:nvGrpSpPr>
          <p:cNvPr id="79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7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4" name="B. liv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lives</a:t>
              </a:r>
            </a:p>
          </p:txBody>
        </p:sp>
      </p:grpSp>
      <p:grpSp>
        <p:nvGrpSpPr>
          <p:cNvPr id="79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7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7" name="C. has liv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lived</a:t>
              </a:r>
            </a:p>
          </p:txBody>
        </p:sp>
      </p:grpSp>
      <p:sp>
        <p:nvSpPr>
          <p:cNvPr id="79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0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80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1" name="C1 GRAMMAR  •  UNIT 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  •  REVEAL</a:t>
              </a:r>
            </a:p>
          </p:txBody>
        </p:sp>
      </p:grpSp>
      <p:grpSp>
        <p:nvGrpSpPr>
          <p:cNvPr id="80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0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4" name="1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1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80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9" name="UNIT 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  •  REVEAL</a:t>
              </a:r>
            </a:p>
          </p:txBody>
        </p:sp>
      </p:grpSp>
      <p:grpSp>
        <p:nvGrpSpPr>
          <p:cNvPr id="81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81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2" name="Retrospective past form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Retrospective past forms: choose the answer</a:t>
              </a:r>
            </a:p>
          </p:txBody>
        </p:sp>
      </p:grpSp>
      <p:grpSp>
        <p:nvGrpSpPr>
          <p:cNvPr id="81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81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81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2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81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9" name="1. His eyes were sore because he ___ at the screen for hour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was tired because she ___ all night.</a:t>
              </a:r>
            </a:p>
          </p:txBody>
        </p:sp>
      </p:grpSp>
      <p:grpSp>
        <p:nvGrpSpPr>
          <p:cNvPr id="82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8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2" name="A. star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worked</a:t>
              </a:r>
            </a:p>
          </p:txBody>
        </p:sp>
      </p:grpSp>
      <p:grpSp>
        <p:nvGrpSpPr>
          <p:cNvPr id="82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8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5" name="B. has star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worked</a:t>
              </a:r>
            </a:p>
          </p:txBody>
        </p:sp>
      </p:grpSp>
      <p:grpSp>
        <p:nvGrpSpPr>
          <p:cNvPr id="82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8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8" name="C. had been star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been working</a:t>
              </a:r>
            </a:p>
          </p:txBody>
        </p:sp>
      </p:grpSp>
      <p:grpSp>
        <p:nvGrpSpPr>
          <p:cNvPr id="83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83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1" name="2. By the time the guests arrived, we ___ everyth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By noon, they ___ the task.</a:t>
              </a:r>
            </a:p>
          </p:txBody>
        </p:sp>
      </p:grpSp>
      <p:grpSp>
        <p:nvGrpSpPr>
          <p:cNvPr id="83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8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4" name="A. were prepar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were completing</a:t>
              </a:r>
            </a:p>
          </p:txBody>
        </p:sp>
      </p:grpSp>
      <p:grpSp>
        <p:nvGrpSpPr>
          <p:cNvPr id="83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8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7" name="B. prep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complete</a:t>
              </a:r>
            </a:p>
          </p:txBody>
        </p:sp>
      </p:grpSp>
      <p:grpSp>
        <p:nvGrpSpPr>
          <p:cNvPr id="84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8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0" name="C. had prepar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completed</a:t>
              </a:r>
            </a:p>
          </p:txBody>
        </p:sp>
      </p:grpSp>
      <p:grpSp>
        <p:nvGrpSpPr>
          <p:cNvPr id="84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84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3" name="3. I suddenly remembered that I ___ the oven 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realised I ___ my keys.</a:t>
              </a:r>
            </a:p>
          </p:txBody>
        </p:sp>
      </p:grpSp>
      <p:grpSp>
        <p:nvGrpSpPr>
          <p:cNvPr id="84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8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6" name="A. had lef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forgotten</a:t>
              </a:r>
            </a:p>
          </p:txBody>
        </p:sp>
      </p:grpSp>
      <p:grpSp>
        <p:nvGrpSpPr>
          <p:cNvPr id="85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8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9" name="B. lef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forgot</a:t>
              </a:r>
            </a:p>
          </p:txBody>
        </p:sp>
      </p:grpSp>
      <p:grpSp>
        <p:nvGrpSpPr>
          <p:cNvPr id="85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8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2" name="C. have lef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forgotten</a:t>
              </a:r>
            </a:p>
          </p:txBody>
        </p:sp>
      </p:grpSp>
      <p:grpSp>
        <p:nvGrpSpPr>
          <p:cNvPr id="85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85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5" name="4. The garden was flooded because it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road was wet because it ___.</a:t>
              </a:r>
            </a:p>
          </p:txBody>
        </p:sp>
      </p:grpSp>
      <p:grpSp>
        <p:nvGrpSpPr>
          <p:cNvPr id="85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8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8" name="A. rain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rained</a:t>
              </a:r>
            </a:p>
          </p:txBody>
        </p:sp>
      </p:grpSp>
      <p:grpSp>
        <p:nvGrpSpPr>
          <p:cNvPr id="86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8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1" name="B. had been rain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been raining</a:t>
              </a:r>
            </a:p>
          </p:txBody>
        </p:sp>
      </p:grpSp>
      <p:grpSp>
        <p:nvGrpSpPr>
          <p:cNvPr id="86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8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4" name="C. has rain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rained</a:t>
              </a:r>
            </a:p>
          </p:txBody>
        </p:sp>
      </p:grpSp>
      <p:grpSp>
        <p:nvGrpSpPr>
          <p:cNvPr id="86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86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7" name="5. She ___ in Madrid for a decade before moving to Lisb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He ___ there for years before moving.</a:t>
              </a:r>
            </a:p>
          </p:txBody>
        </p:sp>
      </p:grpSp>
      <p:grpSp>
        <p:nvGrpSpPr>
          <p:cNvPr id="87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8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0" name="A. had liv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lived</a:t>
              </a:r>
            </a:p>
          </p:txBody>
        </p:sp>
      </p:grpSp>
      <p:grpSp>
        <p:nvGrpSpPr>
          <p:cNvPr id="87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8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3" name="B. liv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lives</a:t>
              </a:r>
            </a:p>
          </p:txBody>
        </p:sp>
      </p:grpSp>
      <p:grpSp>
        <p:nvGrpSpPr>
          <p:cNvPr id="87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8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6" name="C. has liv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lived</a:t>
              </a:r>
            </a:p>
          </p:txBody>
        </p:sp>
      </p:grpSp>
      <p:sp>
        <p:nvSpPr>
          <p:cNvPr id="87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8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87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0" name="C1 GRAMMAR  •  UNIT 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  •  REVEAL</a:t>
              </a:r>
            </a:p>
          </p:txBody>
        </p:sp>
      </p:grpSp>
      <p:grpSp>
        <p:nvGrpSpPr>
          <p:cNvPr id="88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8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3" name="1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8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88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8" name="UNIT 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  •  REVEAL</a:t>
              </a:r>
            </a:p>
          </p:txBody>
        </p:sp>
      </p:grpSp>
      <p:grpSp>
        <p:nvGrpSpPr>
          <p:cNvPr id="89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89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1" name="Retrospective past form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Retrospective past forms: choose the answer</a:t>
              </a:r>
            </a:p>
          </p:txBody>
        </p:sp>
      </p:grpSp>
      <p:grpSp>
        <p:nvGrpSpPr>
          <p:cNvPr id="89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89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89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9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89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8" name="1. His eyes were sore because he ___ at the screen for hour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was tired because she ___ all night.</a:t>
              </a:r>
            </a:p>
          </p:txBody>
        </p:sp>
      </p:grpSp>
      <p:grpSp>
        <p:nvGrpSpPr>
          <p:cNvPr id="90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9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1" name="A. star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worked</a:t>
              </a:r>
            </a:p>
          </p:txBody>
        </p:sp>
      </p:grpSp>
      <p:grpSp>
        <p:nvGrpSpPr>
          <p:cNvPr id="90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9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4" name="B. has star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worked</a:t>
              </a:r>
            </a:p>
          </p:txBody>
        </p:sp>
      </p:grpSp>
      <p:grpSp>
        <p:nvGrpSpPr>
          <p:cNvPr id="90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9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7" name="C. had been star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been working</a:t>
              </a:r>
            </a:p>
          </p:txBody>
        </p:sp>
      </p:grpSp>
      <p:grpSp>
        <p:nvGrpSpPr>
          <p:cNvPr id="91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90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0" name="2. By the time the guests arrived, we ___ everyth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By noon, they ___ the task.</a:t>
              </a:r>
            </a:p>
          </p:txBody>
        </p:sp>
      </p:grpSp>
      <p:grpSp>
        <p:nvGrpSpPr>
          <p:cNvPr id="91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9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3" name="A. were prepar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were completing</a:t>
              </a:r>
            </a:p>
          </p:txBody>
        </p:sp>
      </p:grpSp>
      <p:grpSp>
        <p:nvGrpSpPr>
          <p:cNvPr id="91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9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6" name="B. prep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complete</a:t>
              </a:r>
            </a:p>
          </p:txBody>
        </p:sp>
      </p:grpSp>
      <p:grpSp>
        <p:nvGrpSpPr>
          <p:cNvPr id="92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9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9" name="C. had prepar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completed</a:t>
              </a:r>
            </a:p>
          </p:txBody>
        </p:sp>
      </p:grpSp>
      <p:grpSp>
        <p:nvGrpSpPr>
          <p:cNvPr id="92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92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2" name="3. I suddenly remembered that I ___ the oven 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realised I ___ my keys.</a:t>
              </a:r>
            </a:p>
          </p:txBody>
        </p:sp>
      </p:grpSp>
      <p:grpSp>
        <p:nvGrpSpPr>
          <p:cNvPr id="92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9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5" name="A. had lef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forgotten</a:t>
              </a:r>
            </a:p>
          </p:txBody>
        </p:sp>
      </p:grpSp>
      <p:grpSp>
        <p:nvGrpSpPr>
          <p:cNvPr id="92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9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8" name="B. lef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forgot</a:t>
              </a:r>
            </a:p>
          </p:txBody>
        </p:sp>
      </p:grpSp>
      <p:grpSp>
        <p:nvGrpSpPr>
          <p:cNvPr id="93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9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1" name="C. have lef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forgotten</a:t>
              </a:r>
            </a:p>
          </p:txBody>
        </p:sp>
      </p:grpSp>
      <p:grpSp>
        <p:nvGrpSpPr>
          <p:cNvPr id="93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93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4" name="4. The garden was flooded because it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road was wet because it ___.</a:t>
              </a:r>
            </a:p>
          </p:txBody>
        </p:sp>
      </p:grpSp>
      <p:grpSp>
        <p:nvGrpSpPr>
          <p:cNvPr id="93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9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7" name="A. rain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rained</a:t>
              </a:r>
            </a:p>
          </p:txBody>
        </p:sp>
      </p:grpSp>
      <p:grpSp>
        <p:nvGrpSpPr>
          <p:cNvPr id="94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9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0" name="B. had been rain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been raining</a:t>
              </a:r>
            </a:p>
          </p:txBody>
        </p:sp>
      </p:grpSp>
      <p:grpSp>
        <p:nvGrpSpPr>
          <p:cNvPr id="94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9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3" name="C. has rain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rained</a:t>
              </a:r>
            </a:p>
          </p:txBody>
        </p:sp>
      </p:grpSp>
      <p:grpSp>
        <p:nvGrpSpPr>
          <p:cNvPr id="94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94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6" name="5. She ___ in Madrid for a decade before moving to Lisb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He ___ there for years before moving.</a:t>
              </a:r>
            </a:p>
          </p:txBody>
        </p:sp>
      </p:grpSp>
      <p:grpSp>
        <p:nvGrpSpPr>
          <p:cNvPr id="95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9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9" name="A. had liv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lived</a:t>
              </a:r>
            </a:p>
          </p:txBody>
        </p:sp>
      </p:grpSp>
      <p:grpSp>
        <p:nvGrpSpPr>
          <p:cNvPr id="95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9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2" name="B. liv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lives</a:t>
              </a:r>
            </a:p>
          </p:txBody>
        </p:sp>
      </p:grpSp>
      <p:grpSp>
        <p:nvGrpSpPr>
          <p:cNvPr id="95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9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5" name="C. has liv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lived</a:t>
              </a:r>
            </a:p>
          </p:txBody>
        </p:sp>
      </p:grpSp>
      <p:sp>
        <p:nvSpPr>
          <p:cNvPr id="95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6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95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9" name="C1 GRAMMAR  •  UNIT 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  •  REVEAL</a:t>
              </a:r>
            </a:p>
          </p:txBody>
        </p:sp>
      </p:grpSp>
      <p:grpSp>
        <p:nvGrpSpPr>
          <p:cNvPr id="96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6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2" name="1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6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96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7" name="UNIT 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  •  REVEAL</a:t>
              </a:r>
            </a:p>
          </p:txBody>
        </p:sp>
      </p:grpSp>
      <p:grpSp>
        <p:nvGrpSpPr>
          <p:cNvPr id="97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96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0" name="Retrospective past form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Retrospective past forms: choose the answer</a:t>
              </a:r>
            </a:p>
          </p:txBody>
        </p:sp>
      </p:grpSp>
      <p:grpSp>
        <p:nvGrpSpPr>
          <p:cNvPr id="97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97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97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7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97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7" name="1. His eyes were sore because he ___ at the screen for hour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was tired because she ___ all night.</a:t>
              </a:r>
            </a:p>
          </p:txBody>
        </p:sp>
      </p:grpSp>
      <p:grpSp>
        <p:nvGrpSpPr>
          <p:cNvPr id="98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9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0" name="A. star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worked</a:t>
              </a:r>
            </a:p>
          </p:txBody>
        </p:sp>
      </p:grpSp>
      <p:grpSp>
        <p:nvGrpSpPr>
          <p:cNvPr id="98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9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3" name="B. has star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worked</a:t>
              </a:r>
            </a:p>
          </p:txBody>
        </p:sp>
      </p:grpSp>
      <p:grpSp>
        <p:nvGrpSpPr>
          <p:cNvPr id="98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9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6" name="C. had been star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been working</a:t>
              </a:r>
            </a:p>
          </p:txBody>
        </p:sp>
      </p:grpSp>
      <p:grpSp>
        <p:nvGrpSpPr>
          <p:cNvPr id="99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98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9" name="2. By the time the guests arrived, we ___ everyth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By noon, they ___ the task.</a:t>
              </a:r>
            </a:p>
          </p:txBody>
        </p:sp>
      </p:grpSp>
      <p:grpSp>
        <p:nvGrpSpPr>
          <p:cNvPr id="99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9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2" name="A. were prepar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were completing</a:t>
              </a:r>
            </a:p>
          </p:txBody>
        </p:sp>
      </p:grpSp>
      <p:grpSp>
        <p:nvGrpSpPr>
          <p:cNvPr id="99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9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5" name="B. prep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complete</a:t>
              </a:r>
            </a:p>
          </p:txBody>
        </p:sp>
      </p:grpSp>
      <p:grpSp>
        <p:nvGrpSpPr>
          <p:cNvPr id="99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9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8" name="C. had prepar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completed</a:t>
              </a:r>
            </a:p>
          </p:txBody>
        </p:sp>
      </p:grpSp>
      <p:grpSp>
        <p:nvGrpSpPr>
          <p:cNvPr id="100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00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1" name="3. I suddenly remembered that I ___ the oven 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realised I ___ my keys.</a:t>
              </a:r>
            </a:p>
          </p:txBody>
        </p:sp>
      </p:grpSp>
      <p:grpSp>
        <p:nvGrpSpPr>
          <p:cNvPr id="100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0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4" name="A. had lef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forgotten</a:t>
              </a:r>
            </a:p>
          </p:txBody>
        </p:sp>
      </p:grpSp>
      <p:grpSp>
        <p:nvGrpSpPr>
          <p:cNvPr id="100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0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7" name="B. lef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forgot</a:t>
              </a:r>
            </a:p>
          </p:txBody>
        </p:sp>
      </p:grpSp>
      <p:grpSp>
        <p:nvGrpSpPr>
          <p:cNvPr id="101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0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0" name="C. have lef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forgotten</a:t>
              </a:r>
            </a:p>
          </p:txBody>
        </p:sp>
      </p:grpSp>
      <p:grpSp>
        <p:nvGrpSpPr>
          <p:cNvPr id="101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01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3" name="4. The garden was flooded because it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road was wet because it ___.</a:t>
              </a:r>
            </a:p>
          </p:txBody>
        </p:sp>
      </p:grpSp>
      <p:grpSp>
        <p:nvGrpSpPr>
          <p:cNvPr id="101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0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6" name="A. rain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rained</a:t>
              </a:r>
            </a:p>
          </p:txBody>
        </p:sp>
      </p:grpSp>
      <p:grpSp>
        <p:nvGrpSpPr>
          <p:cNvPr id="102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0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9" name="B. had been rain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been raining</a:t>
              </a:r>
            </a:p>
          </p:txBody>
        </p:sp>
      </p:grpSp>
      <p:grpSp>
        <p:nvGrpSpPr>
          <p:cNvPr id="102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0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2" name="C. has rain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rained</a:t>
              </a:r>
            </a:p>
          </p:txBody>
        </p:sp>
      </p:grpSp>
      <p:grpSp>
        <p:nvGrpSpPr>
          <p:cNvPr id="102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02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5" name="5. She ___ in Madrid for a decade before moving to Lisb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He ___ there for years before moving.</a:t>
              </a:r>
            </a:p>
          </p:txBody>
        </p:sp>
      </p:grpSp>
      <p:grpSp>
        <p:nvGrpSpPr>
          <p:cNvPr id="102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0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8" name="A. had liv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lived</a:t>
              </a:r>
            </a:p>
          </p:txBody>
        </p:sp>
      </p:grpSp>
      <p:grpSp>
        <p:nvGrpSpPr>
          <p:cNvPr id="103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0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1" name="B. liv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lives</a:t>
              </a:r>
            </a:p>
          </p:txBody>
        </p:sp>
      </p:grpSp>
      <p:grpSp>
        <p:nvGrpSpPr>
          <p:cNvPr id="103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0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4" name="C. has liv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lived</a:t>
              </a:r>
            </a:p>
          </p:txBody>
        </p:sp>
      </p:grpSp>
      <p:sp>
        <p:nvSpPr>
          <p:cNvPr id="103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3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03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8" name="C1 GRAMMAR  •  UNIT 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  •  REVEAL</a:t>
              </a:r>
            </a:p>
          </p:txBody>
        </p:sp>
      </p:grpSp>
      <p:grpSp>
        <p:nvGrpSpPr>
          <p:cNvPr id="104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4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1" name="1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4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104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6" name="UNIT 3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  •  EXPLANATION</a:t>
              </a:r>
            </a:p>
          </p:txBody>
        </p:sp>
      </p:grpSp>
      <p:grpSp>
        <p:nvGrpSpPr>
          <p:cNvPr id="105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104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9" name="Advanced future reference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Advanced future reference</a:t>
              </a:r>
            </a:p>
          </p:txBody>
        </p:sp>
      </p:grpSp>
      <p:sp>
        <p:nvSpPr>
          <p:cNvPr id="105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5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105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105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105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6" name="Use future continuous for an action in progress at a future time and future perfect for completion before a deadline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future continuous for an action in progress at a future time and future perfect for completion before a deadline.</a:t>
              </a:r>
            </a:p>
          </p:txBody>
        </p:sp>
      </p:grpSp>
      <p:grpSp>
        <p:nvGrpSpPr>
          <p:cNvPr id="106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105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106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106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2" name="Look for at this time or by a future point.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Look for at this time or by a future point.</a:t>
              </a:r>
            </a:p>
          </p:txBody>
        </p:sp>
      </p:grpSp>
      <p:sp>
        <p:nvSpPr>
          <p:cNvPr id="106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6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106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107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106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9" name="will be + verb-ing…"/>
            <p:cNvSpPr txBox="1"/>
            <p:nvPr/>
          </p:nvSpPr>
          <p:spPr>
            <a:xfrm>
              <a:off x="45719" y="0"/>
              <a:ext cx="2146937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will be + verb-ing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will have + past participle</a:t>
              </a:r>
            </a:p>
          </p:txBody>
        </p:sp>
      </p:grpSp>
      <p:grpSp>
        <p:nvGrpSpPr>
          <p:cNvPr id="107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107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107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7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107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108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107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9" name="1.  This time tomorrow, I will be flying to Rome.…"/>
            <p:cNvSpPr txBox="1"/>
            <p:nvPr/>
          </p:nvSpPr>
          <p:spPr>
            <a:xfrm>
              <a:off x="45719" y="0"/>
              <a:ext cx="3051812" cy="2220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This time tomorrow, I will be flying to Rome.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By Friday, we will have finished the project.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At eight, she will be cooking dinner.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They will have left by the time we arrive.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In June, he will have worked here for ten years.</a:t>
              </a:r>
            </a:p>
          </p:txBody>
        </p:sp>
      </p:grpSp>
      <p:sp>
        <p:nvSpPr>
          <p:cNvPr id="108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8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08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3" name="C1 GRAMMAR  •  UNIT 3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3  •  EXPLANATION</a:t>
              </a:r>
            </a:p>
          </p:txBody>
        </p:sp>
      </p:grpSp>
      <p:grpSp>
        <p:nvGrpSpPr>
          <p:cNvPr id="108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8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6" name="1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9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09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1" name="UNIT 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  •  REVEAL</a:t>
              </a:r>
            </a:p>
          </p:txBody>
        </p:sp>
      </p:grpSp>
      <p:grpSp>
        <p:nvGrpSpPr>
          <p:cNvPr id="109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09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4" name="Advanced future reference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Advanced future reference: choose the answer</a:t>
              </a:r>
            </a:p>
          </p:txBody>
        </p:sp>
      </p:grpSp>
      <p:grpSp>
        <p:nvGrpSpPr>
          <p:cNvPr id="109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09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109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0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10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1" name="1. At this time next week, they ___ across Canada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This time tomorrow, I ___ to Rome.</a:t>
              </a:r>
            </a:p>
          </p:txBody>
        </p:sp>
      </p:grpSp>
      <p:grpSp>
        <p:nvGrpSpPr>
          <p:cNvPr id="110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1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4" name="A. will have travell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have flown</a:t>
              </a:r>
            </a:p>
          </p:txBody>
        </p:sp>
      </p:grpSp>
      <p:grpSp>
        <p:nvGrpSpPr>
          <p:cNvPr id="110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1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7" name="B. trave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fly</a:t>
              </a:r>
            </a:p>
          </p:txBody>
        </p:sp>
      </p:grpSp>
      <p:grpSp>
        <p:nvGrpSpPr>
          <p:cNvPr id="111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1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0" name="C. will be travell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be flying</a:t>
              </a:r>
            </a:p>
          </p:txBody>
        </p:sp>
      </p:grpSp>
      <p:grpSp>
        <p:nvGrpSpPr>
          <p:cNvPr id="111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11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3" name="2. By the end of the month, I ___ the cours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By Friday, we ___ the project.</a:t>
              </a:r>
            </a:p>
          </p:txBody>
        </p:sp>
      </p:grpSp>
      <p:grpSp>
        <p:nvGrpSpPr>
          <p:cNvPr id="111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1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6" name="A. will be comple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finishing</a:t>
              </a:r>
            </a:p>
          </p:txBody>
        </p:sp>
      </p:grpSp>
      <p:grpSp>
        <p:nvGrpSpPr>
          <p:cNvPr id="112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1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9" name="B. will have comple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have finished</a:t>
              </a:r>
            </a:p>
          </p:txBody>
        </p:sp>
      </p:grpSp>
      <p:grpSp>
        <p:nvGrpSpPr>
          <p:cNvPr id="112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1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2" name="C. comple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finish</a:t>
              </a:r>
            </a:p>
          </p:txBody>
        </p:sp>
      </p:grpSp>
      <p:grpSp>
        <p:nvGrpSpPr>
          <p:cNvPr id="112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12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5" name="3. At ten tomorrow, the committee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At eight, she ___ dinner.</a:t>
              </a:r>
            </a:p>
          </p:txBody>
        </p:sp>
      </p:grpSp>
      <p:grpSp>
        <p:nvGrpSpPr>
          <p:cNvPr id="112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1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8" name="A. will be mee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cooking</a:t>
              </a:r>
            </a:p>
          </p:txBody>
        </p:sp>
      </p:grpSp>
      <p:grpSp>
        <p:nvGrpSpPr>
          <p:cNvPr id="113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1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1" name="B. will have me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have cooked</a:t>
              </a:r>
            </a:p>
          </p:txBody>
        </p:sp>
      </p:grpSp>
      <p:grpSp>
        <p:nvGrpSpPr>
          <p:cNvPr id="113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1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4" name="C. meet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cooks</a:t>
              </a:r>
            </a:p>
          </p:txBody>
        </p:sp>
      </p:grpSp>
      <p:grpSp>
        <p:nvGrpSpPr>
          <p:cNvPr id="113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13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7" name="4. The technicians ___ the system before the office open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They ___ by the time we arrive.</a:t>
              </a:r>
            </a:p>
          </p:txBody>
        </p:sp>
      </p:grpSp>
      <p:grpSp>
        <p:nvGrpSpPr>
          <p:cNvPr id="114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1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0" name="A. will be repair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leaving</a:t>
              </a:r>
            </a:p>
          </p:txBody>
        </p:sp>
      </p:grpSp>
      <p:grpSp>
        <p:nvGrpSpPr>
          <p:cNvPr id="114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1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3" name="B. will have repair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have left</a:t>
              </a:r>
            </a:p>
          </p:txBody>
        </p:sp>
      </p:grpSp>
      <p:grpSp>
        <p:nvGrpSpPr>
          <p:cNvPr id="114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1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6" name="C. repai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leave</a:t>
              </a:r>
            </a:p>
          </p:txBody>
        </p:sp>
      </p:grpSp>
      <p:grpSp>
        <p:nvGrpSpPr>
          <p:cNvPr id="115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14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9" name="5. Next March, she ___ at the firm for fifteen year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In June, he ___ here for ten years.</a:t>
              </a:r>
            </a:p>
          </p:txBody>
        </p:sp>
      </p:grpSp>
      <p:grpSp>
        <p:nvGrpSpPr>
          <p:cNvPr id="115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1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2" name="A. will be wor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working</a:t>
              </a:r>
            </a:p>
          </p:txBody>
        </p:sp>
      </p:grpSp>
      <p:grpSp>
        <p:nvGrpSpPr>
          <p:cNvPr id="115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1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5" name="B. work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works</a:t>
              </a:r>
            </a:p>
          </p:txBody>
        </p:sp>
      </p:grpSp>
      <p:grpSp>
        <p:nvGrpSpPr>
          <p:cNvPr id="115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1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8" name="C. will have wor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have worked</a:t>
              </a:r>
            </a:p>
          </p:txBody>
        </p:sp>
      </p:grpSp>
      <p:sp>
        <p:nvSpPr>
          <p:cNvPr id="116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6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16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2" name="C1 GRAMMAR  •  UNIT 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3  •  REVEAL</a:t>
              </a:r>
            </a:p>
          </p:txBody>
        </p:sp>
      </p:grpSp>
      <p:grpSp>
        <p:nvGrpSpPr>
          <p:cNvPr id="116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16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5" name="1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7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16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0" name="UNIT 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  •  REVEAL</a:t>
              </a:r>
            </a:p>
          </p:txBody>
        </p:sp>
      </p:grpSp>
      <p:grpSp>
        <p:nvGrpSpPr>
          <p:cNvPr id="117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17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3" name="Advanced future reference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Advanced future reference: choose the answer</a:t>
              </a:r>
            </a:p>
          </p:txBody>
        </p:sp>
      </p:grpSp>
      <p:grpSp>
        <p:nvGrpSpPr>
          <p:cNvPr id="117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17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117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8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17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0" name="1. At this time next week, they ___ across Canada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This time tomorrow, I ___ to Rome.</a:t>
              </a:r>
            </a:p>
          </p:txBody>
        </p:sp>
      </p:grpSp>
      <p:grpSp>
        <p:nvGrpSpPr>
          <p:cNvPr id="118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1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3" name="A. will have travell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have flown</a:t>
              </a:r>
            </a:p>
          </p:txBody>
        </p:sp>
      </p:grpSp>
      <p:grpSp>
        <p:nvGrpSpPr>
          <p:cNvPr id="118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1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6" name="B. trave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fly</a:t>
              </a:r>
            </a:p>
          </p:txBody>
        </p:sp>
      </p:grpSp>
      <p:grpSp>
        <p:nvGrpSpPr>
          <p:cNvPr id="119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1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9" name="C. will be travell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be flying</a:t>
              </a:r>
            </a:p>
          </p:txBody>
        </p:sp>
      </p:grpSp>
      <p:grpSp>
        <p:nvGrpSpPr>
          <p:cNvPr id="119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19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2" name="2. By the end of the month, I ___ the cours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By Friday, we ___ the project.</a:t>
              </a:r>
            </a:p>
          </p:txBody>
        </p:sp>
      </p:grpSp>
      <p:grpSp>
        <p:nvGrpSpPr>
          <p:cNvPr id="119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1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5" name="A. will be comple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finishing</a:t>
              </a:r>
            </a:p>
          </p:txBody>
        </p:sp>
      </p:grpSp>
      <p:grpSp>
        <p:nvGrpSpPr>
          <p:cNvPr id="119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1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8" name="B. will have complet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have finished</a:t>
              </a:r>
            </a:p>
          </p:txBody>
        </p:sp>
      </p:grpSp>
      <p:grpSp>
        <p:nvGrpSpPr>
          <p:cNvPr id="120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2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1" name="C. comple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finish</a:t>
              </a:r>
            </a:p>
          </p:txBody>
        </p:sp>
      </p:grpSp>
      <p:grpSp>
        <p:nvGrpSpPr>
          <p:cNvPr id="120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20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4" name="3. At ten tomorrow, the committee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At eight, she ___ dinner.</a:t>
              </a:r>
            </a:p>
          </p:txBody>
        </p:sp>
      </p:grpSp>
      <p:grpSp>
        <p:nvGrpSpPr>
          <p:cNvPr id="120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2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7" name="A. will be mee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cooking</a:t>
              </a:r>
            </a:p>
          </p:txBody>
        </p:sp>
      </p:grpSp>
      <p:grpSp>
        <p:nvGrpSpPr>
          <p:cNvPr id="121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2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0" name="B. will have me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have cooked</a:t>
              </a:r>
            </a:p>
          </p:txBody>
        </p:sp>
      </p:grpSp>
      <p:grpSp>
        <p:nvGrpSpPr>
          <p:cNvPr id="121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2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3" name="C. meet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cooks</a:t>
              </a:r>
            </a:p>
          </p:txBody>
        </p:sp>
      </p:grpSp>
      <p:grpSp>
        <p:nvGrpSpPr>
          <p:cNvPr id="121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21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6" name="4. The technicians ___ the system before the office open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They ___ by the time we arrive.</a:t>
              </a:r>
            </a:p>
          </p:txBody>
        </p:sp>
      </p:grpSp>
      <p:grpSp>
        <p:nvGrpSpPr>
          <p:cNvPr id="122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2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9" name="A. will be repair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leaving</a:t>
              </a:r>
            </a:p>
          </p:txBody>
        </p:sp>
      </p:grpSp>
      <p:grpSp>
        <p:nvGrpSpPr>
          <p:cNvPr id="122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2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2" name="B. will have repair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have left</a:t>
              </a:r>
            </a:p>
          </p:txBody>
        </p:sp>
      </p:grpSp>
      <p:grpSp>
        <p:nvGrpSpPr>
          <p:cNvPr id="122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2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5" name="C. repai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leave</a:t>
              </a:r>
            </a:p>
          </p:txBody>
        </p:sp>
      </p:grpSp>
      <p:grpSp>
        <p:nvGrpSpPr>
          <p:cNvPr id="122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22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8" name="5. Next March, she ___ at the firm for fifteen year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In June, he ___ here for ten years.</a:t>
              </a:r>
            </a:p>
          </p:txBody>
        </p:sp>
      </p:grpSp>
      <p:grpSp>
        <p:nvGrpSpPr>
          <p:cNvPr id="123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2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1" name="A. will be wor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working</a:t>
              </a:r>
            </a:p>
          </p:txBody>
        </p:sp>
      </p:grpSp>
      <p:grpSp>
        <p:nvGrpSpPr>
          <p:cNvPr id="123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2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4" name="B. work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works</a:t>
              </a:r>
            </a:p>
          </p:txBody>
        </p:sp>
      </p:grpSp>
      <p:grpSp>
        <p:nvGrpSpPr>
          <p:cNvPr id="123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2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7" name="C. will have wor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have worked</a:t>
              </a:r>
            </a:p>
          </p:txBody>
        </p:sp>
      </p:grpSp>
      <p:sp>
        <p:nvSpPr>
          <p:cNvPr id="123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4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24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1" name="C1 GRAMMAR  •  UNIT 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3  •  REVEAL</a:t>
              </a:r>
            </a:p>
          </p:txBody>
        </p:sp>
      </p:grpSp>
      <p:grpSp>
        <p:nvGrpSpPr>
          <p:cNvPr id="124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4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4" name="1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5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24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9" name="UNIT 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  •  REVEAL</a:t>
              </a:r>
            </a:p>
          </p:txBody>
        </p:sp>
      </p:grpSp>
      <p:grpSp>
        <p:nvGrpSpPr>
          <p:cNvPr id="125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25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2" name="Advanced future reference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Advanced future reference: choose the answer</a:t>
              </a:r>
            </a:p>
          </p:txBody>
        </p:sp>
      </p:grpSp>
      <p:grpSp>
        <p:nvGrpSpPr>
          <p:cNvPr id="125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25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125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6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25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9" name="1. At this time next week, they ___ across Canada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This time tomorrow, I ___ to Rome.</a:t>
              </a:r>
            </a:p>
          </p:txBody>
        </p:sp>
      </p:grpSp>
      <p:grpSp>
        <p:nvGrpSpPr>
          <p:cNvPr id="126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2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2" name="A. will have travell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have flown</a:t>
              </a:r>
            </a:p>
          </p:txBody>
        </p:sp>
      </p:grpSp>
      <p:grpSp>
        <p:nvGrpSpPr>
          <p:cNvPr id="126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2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5" name="B. trave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fly</a:t>
              </a:r>
            </a:p>
          </p:txBody>
        </p:sp>
      </p:grpSp>
      <p:grpSp>
        <p:nvGrpSpPr>
          <p:cNvPr id="126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2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8" name="C. will be travell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be flying</a:t>
              </a:r>
            </a:p>
          </p:txBody>
        </p:sp>
      </p:grpSp>
      <p:grpSp>
        <p:nvGrpSpPr>
          <p:cNvPr id="127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27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1" name="2. By the end of the month, I ___ the cours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By Friday, we ___ the project.</a:t>
              </a:r>
            </a:p>
          </p:txBody>
        </p:sp>
      </p:grpSp>
      <p:grpSp>
        <p:nvGrpSpPr>
          <p:cNvPr id="127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2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4" name="A. will be comple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finishing</a:t>
              </a:r>
            </a:p>
          </p:txBody>
        </p:sp>
      </p:grpSp>
      <p:grpSp>
        <p:nvGrpSpPr>
          <p:cNvPr id="127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2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7" name="B. will have complet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have finished</a:t>
              </a:r>
            </a:p>
          </p:txBody>
        </p:sp>
      </p:grpSp>
      <p:grpSp>
        <p:nvGrpSpPr>
          <p:cNvPr id="128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2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0" name="C. comple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finish</a:t>
              </a:r>
            </a:p>
          </p:txBody>
        </p:sp>
      </p:grpSp>
      <p:grpSp>
        <p:nvGrpSpPr>
          <p:cNvPr id="128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28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3" name="3. At ten tomorrow, the committee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At eight, she ___ dinner.</a:t>
              </a:r>
            </a:p>
          </p:txBody>
        </p:sp>
      </p:grpSp>
      <p:grpSp>
        <p:nvGrpSpPr>
          <p:cNvPr id="128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2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6" name="A. will be meet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cooking</a:t>
              </a:r>
            </a:p>
          </p:txBody>
        </p:sp>
      </p:grpSp>
      <p:grpSp>
        <p:nvGrpSpPr>
          <p:cNvPr id="129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2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9" name="B. will have me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have cooked</a:t>
              </a:r>
            </a:p>
          </p:txBody>
        </p:sp>
      </p:grpSp>
      <p:grpSp>
        <p:nvGrpSpPr>
          <p:cNvPr id="129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2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2" name="C. meet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cooks</a:t>
              </a:r>
            </a:p>
          </p:txBody>
        </p:sp>
      </p:grpSp>
      <p:grpSp>
        <p:nvGrpSpPr>
          <p:cNvPr id="129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29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5" name="4. The technicians ___ the system before the office open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They ___ by the time we arrive.</a:t>
              </a:r>
            </a:p>
          </p:txBody>
        </p:sp>
      </p:grpSp>
      <p:grpSp>
        <p:nvGrpSpPr>
          <p:cNvPr id="129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2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8" name="A. will be repair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leaving</a:t>
              </a:r>
            </a:p>
          </p:txBody>
        </p:sp>
      </p:grpSp>
      <p:grpSp>
        <p:nvGrpSpPr>
          <p:cNvPr id="130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3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1" name="B. will have repair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have left</a:t>
              </a:r>
            </a:p>
          </p:txBody>
        </p:sp>
      </p:grpSp>
      <p:grpSp>
        <p:nvGrpSpPr>
          <p:cNvPr id="130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3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4" name="C. repai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leave</a:t>
              </a:r>
            </a:p>
          </p:txBody>
        </p:sp>
      </p:grpSp>
      <p:grpSp>
        <p:nvGrpSpPr>
          <p:cNvPr id="130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30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7" name="5. Next March, she ___ at the firm for fifteen year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In June, he ___ here for ten years.</a:t>
              </a:r>
            </a:p>
          </p:txBody>
        </p:sp>
      </p:grpSp>
      <p:grpSp>
        <p:nvGrpSpPr>
          <p:cNvPr id="131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3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0" name="A. will be wor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working</a:t>
              </a:r>
            </a:p>
          </p:txBody>
        </p:sp>
      </p:grpSp>
      <p:grpSp>
        <p:nvGrpSpPr>
          <p:cNvPr id="131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3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3" name="B. work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works</a:t>
              </a:r>
            </a:p>
          </p:txBody>
        </p:sp>
      </p:grpSp>
      <p:grpSp>
        <p:nvGrpSpPr>
          <p:cNvPr id="131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3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6" name="C. will have wor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have worked</a:t>
              </a:r>
            </a:p>
          </p:txBody>
        </p:sp>
      </p:grpSp>
      <p:sp>
        <p:nvSpPr>
          <p:cNvPr id="131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2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31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0" name="C1 GRAMMAR  •  UNIT 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3  •  REVEAL</a:t>
              </a:r>
            </a:p>
          </p:txBody>
        </p:sp>
      </p:grpSp>
      <p:grpSp>
        <p:nvGrpSpPr>
          <p:cNvPr id="132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32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3" name="1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2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32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8" name="UNIT 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  •  REVEAL</a:t>
              </a:r>
            </a:p>
          </p:txBody>
        </p:sp>
      </p:grpSp>
      <p:grpSp>
        <p:nvGrpSpPr>
          <p:cNvPr id="133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33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1" name="Advanced future reference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Advanced future reference: choose the answer</a:t>
              </a:r>
            </a:p>
          </p:txBody>
        </p:sp>
      </p:grpSp>
      <p:grpSp>
        <p:nvGrpSpPr>
          <p:cNvPr id="133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33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133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3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33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8" name="1. At this time next week, they ___ across Canada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This time tomorrow, I ___ to Rome.</a:t>
              </a:r>
            </a:p>
          </p:txBody>
        </p:sp>
      </p:grpSp>
      <p:grpSp>
        <p:nvGrpSpPr>
          <p:cNvPr id="134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3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1" name="A. will have travell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have flown</a:t>
              </a:r>
            </a:p>
          </p:txBody>
        </p:sp>
      </p:grpSp>
      <p:grpSp>
        <p:nvGrpSpPr>
          <p:cNvPr id="134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3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4" name="B. trave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fly</a:t>
              </a:r>
            </a:p>
          </p:txBody>
        </p:sp>
      </p:grpSp>
      <p:grpSp>
        <p:nvGrpSpPr>
          <p:cNvPr id="134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3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7" name="C. will be travell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be flying</a:t>
              </a:r>
            </a:p>
          </p:txBody>
        </p:sp>
      </p:grpSp>
      <p:grpSp>
        <p:nvGrpSpPr>
          <p:cNvPr id="135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34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0" name="2. By the end of the month, I ___ the cours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By Friday, we ___ the project.</a:t>
              </a:r>
            </a:p>
          </p:txBody>
        </p:sp>
      </p:grpSp>
      <p:grpSp>
        <p:nvGrpSpPr>
          <p:cNvPr id="135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3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3" name="A. will be comple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finishing</a:t>
              </a:r>
            </a:p>
          </p:txBody>
        </p:sp>
      </p:grpSp>
      <p:grpSp>
        <p:nvGrpSpPr>
          <p:cNvPr id="135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3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6" name="B. will have complet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have finished</a:t>
              </a:r>
            </a:p>
          </p:txBody>
        </p:sp>
      </p:grpSp>
      <p:grpSp>
        <p:nvGrpSpPr>
          <p:cNvPr id="136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3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9" name="C. comple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finish</a:t>
              </a:r>
            </a:p>
          </p:txBody>
        </p:sp>
      </p:grpSp>
      <p:grpSp>
        <p:nvGrpSpPr>
          <p:cNvPr id="136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36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2" name="3. At ten tomorrow, the committee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At eight, she ___ dinner.</a:t>
              </a:r>
            </a:p>
          </p:txBody>
        </p:sp>
      </p:grpSp>
      <p:grpSp>
        <p:nvGrpSpPr>
          <p:cNvPr id="136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3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5" name="A. will be meet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cooking</a:t>
              </a:r>
            </a:p>
          </p:txBody>
        </p:sp>
      </p:grpSp>
      <p:grpSp>
        <p:nvGrpSpPr>
          <p:cNvPr id="136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3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8" name="B. will have me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have cooked</a:t>
              </a:r>
            </a:p>
          </p:txBody>
        </p:sp>
      </p:grpSp>
      <p:grpSp>
        <p:nvGrpSpPr>
          <p:cNvPr id="137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3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1" name="C. meet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cooks</a:t>
              </a:r>
            </a:p>
          </p:txBody>
        </p:sp>
      </p:grpSp>
      <p:grpSp>
        <p:nvGrpSpPr>
          <p:cNvPr id="137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37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4" name="4. The technicians ___ the system before the office open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They ___ by the time we arrive.</a:t>
              </a:r>
            </a:p>
          </p:txBody>
        </p:sp>
      </p:grpSp>
      <p:grpSp>
        <p:nvGrpSpPr>
          <p:cNvPr id="137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3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7" name="A. will be repair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leaving</a:t>
              </a:r>
            </a:p>
          </p:txBody>
        </p:sp>
      </p:grpSp>
      <p:grpSp>
        <p:nvGrpSpPr>
          <p:cNvPr id="138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3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0" name="B. will have repair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have left</a:t>
              </a:r>
            </a:p>
          </p:txBody>
        </p:sp>
      </p:grpSp>
      <p:grpSp>
        <p:nvGrpSpPr>
          <p:cNvPr id="138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3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3" name="C. repai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leave</a:t>
              </a:r>
            </a:p>
          </p:txBody>
        </p:sp>
      </p:grpSp>
      <p:grpSp>
        <p:nvGrpSpPr>
          <p:cNvPr id="138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38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6" name="5. Next March, she ___ at the firm for fifteen year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In June, he ___ here for ten years.</a:t>
              </a:r>
            </a:p>
          </p:txBody>
        </p:sp>
      </p:grpSp>
      <p:grpSp>
        <p:nvGrpSpPr>
          <p:cNvPr id="139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3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9" name="A. will be wor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working</a:t>
              </a:r>
            </a:p>
          </p:txBody>
        </p:sp>
      </p:grpSp>
      <p:grpSp>
        <p:nvGrpSpPr>
          <p:cNvPr id="139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3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2" name="B. work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works</a:t>
              </a:r>
            </a:p>
          </p:txBody>
        </p:sp>
      </p:grpSp>
      <p:grpSp>
        <p:nvGrpSpPr>
          <p:cNvPr id="139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3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5" name="C. will have wor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have worked</a:t>
              </a:r>
            </a:p>
          </p:txBody>
        </p:sp>
      </p:grpSp>
      <p:sp>
        <p:nvSpPr>
          <p:cNvPr id="139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0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39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9" name="C1 GRAMMAR  •  UNIT 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3  •  REVEAL</a:t>
              </a:r>
            </a:p>
          </p:txBody>
        </p:sp>
      </p:grpSp>
      <p:grpSp>
        <p:nvGrpSpPr>
          <p:cNvPr id="140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40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2" name="2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0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40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7" name="UNIT 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  •  REVEAL</a:t>
              </a:r>
            </a:p>
          </p:txBody>
        </p:sp>
      </p:grpSp>
      <p:grpSp>
        <p:nvGrpSpPr>
          <p:cNvPr id="141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40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0" name="Advanced future reference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Advanced future reference: choose the answer</a:t>
              </a:r>
            </a:p>
          </p:txBody>
        </p:sp>
      </p:grpSp>
      <p:grpSp>
        <p:nvGrpSpPr>
          <p:cNvPr id="141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41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141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1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41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7" name="1. At this time next week, they ___ across Canada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This time tomorrow, I ___ to Rome.</a:t>
              </a:r>
            </a:p>
          </p:txBody>
        </p:sp>
      </p:grpSp>
      <p:grpSp>
        <p:nvGrpSpPr>
          <p:cNvPr id="142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4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0" name="A. will have travell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have flown</a:t>
              </a:r>
            </a:p>
          </p:txBody>
        </p:sp>
      </p:grpSp>
      <p:grpSp>
        <p:nvGrpSpPr>
          <p:cNvPr id="142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4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3" name="B. trave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fly</a:t>
              </a:r>
            </a:p>
          </p:txBody>
        </p:sp>
      </p:grpSp>
      <p:grpSp>
        <p:nvGrpSpPr>
          <p:cNvPr id="142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4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6" name="C. will be travell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be flying</a:t>
              </a:r>
            </a:p>
          </p:txBody>
        </p:sp>
      </p:grpSp>
      <p:grpSp>
        <p:nvGrpSpPr>
          <p:cNvPr id="143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42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9" name="2. By the end of the month, I ___ the cours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By Friday, we ___ the project.</a:t>
              </a:r>
            </a:p>
          </p:txBody>
        </p:sp>
      </p:grpSp>
      <p:grpSp>
        <p:nvGrpSpPr>
          <p:cNvPr id="143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4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2" name="A. will be comple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finishing</a:t>
              </a:r>
            </a:p>
          </p:txBody>
        </p:sp>
      </p:grpSp>
      <p:grpSp>
        <p:nvGrpSpPr>
          <p:cNvPr id="143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4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5" name="B. will have complet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have finished</a:t>
              </a:r>
            </a:p>
          </p:txBody>
        </p:sp>
      </p:grpSp>
      <p:grpSp>
        <p:nvGrpSpPr>
          <p:cNvPr id="143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4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8" name="C. comple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finish</a:t>
              </a:r>
            </a:p>
          </p:txBody>
        </p:sp>
      </p:grpSp>
      <p:grpSp>
        <p:nvGrpSpPr>
          <p:cNvPr id="144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44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1" name="3. At ten tomorrow, the committee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At eight, she ___ dinner.</a:t>
              </a:r>
            </a:p>
          </p:txBody>
        </p:sp>
      </p:grpSp>
      <p:grpSp>
        <p:nvGrpSpPr>
          <p:cNvPr id="144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4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4" name="A. will be meet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cooking</a:t>
              </a:r>
            </a:p>
          </p:txBody>
        </p:sp>
      </p:grpSp>
      <p:grpSp>
        <p:nvGrpSpPr>
          <p:cNvPr id="144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4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7" name="B. will have me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have cooked</a:t>
              </a:r>
            </a:p>
          </p:txBody>
        </p:sp>
      </p:grpSp>
      <p:grpSp>
        <p:nvGrpSpPr>
          <p:cNvPr id="145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4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0" name="C. meet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cooks</a:t>
              </a:r>
            </a:p>
          </p:txBody>
        </p:sp>
      </p:grpSp>
      <p:grpSp>
        <p:nvGrpSpPr>
          <p:cNvPr id="145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45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3" name="4. The technicians ___ the system before the office open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They ___ by the time we arrive.</a:t>
              </a:r>
            </a:p>
          </p:txBody>
        </p:sp>
      </p:grpSp>
      <p:grpSp>
        <p:nvGrpSpPr>
          <p:cNvPr id="145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4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6" name="A. will be repair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leaving</a:t>
              </a:r>
            </a:p>
          </p:txBody>
        </p:sp>
      </p:grpSp>
      <p:grpSp>
        <p:nvGrpSpPr>
          <p:cNvPr id="146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4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9" name="B. will have repair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have left</a:t>
              </a:r>
            </a:p>
          </p:txBody>
        </p:sp>
      </p:grpSp>
      <p:grpSp>
        <p:nvGrpSpPr>
          <p:cNvPr id="146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4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2" name="C. repai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leave</a:t>
              </a:r>
            </a:p>
          </p:txBody>
        </p:sp>
      </p:grpSp>
      <p:grpSp>
        <p:nvGrpSpPr>
          <p:cNvPr id="146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46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5" name="5. Next March, she ___ at the firm for fifteen year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In June, he ___ here for ten years.</a:t>
              </a:r>
            </a:p>
          </p:txBody>
        </p:sp>
      </p:grpSp>
      <p:grpSp>
        <p:nvGrpSpPr>
          <p:cNvPr id="146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4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8" name="A. will be wor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working</a:t>
              </a:r>
            </a:p>
          </p:txBody>
        </p:sp>
      </p:grpSp>
      <p:grpSp>
        <p:nvGrpSpPr>
          <p:cNvPr id="147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4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71" name="B. work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works</a:t>
              </a:r>
            </a:p>
          </p:txBody>
        </p:sp>
      </p:grpSp>
      <p:grpSp>
        <p:nvGrpSpPr>
          <p:cNvPr id="147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4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74" name="C. will have work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have worked</a:t>
              </a:r>
            </a:p>
          </p:txBody>
        </p:sp>
      </p:grpSp>
      <p:sp>
        <p:nvSpPr>
          <p:cNvPr id="147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7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47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78" name="C1 GRAMMAR  •  UNIT 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3  •  REVEAL</a:t>
              </a:r>
            </a:p>
          </p:txBody>
        </p:sp>
      </p:grpSp>
      <p:grpSp>
        <p:nvGrpSpPr>
          <p:cNvPr id="148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48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81" name="2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8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148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86" name="UNIT 4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4  •  EXPLANATION</a:t>
              </a:r>
            </a:p>
          </p:txBody>
        </p:sp>
      </p:grpSp>
      <p:grpSp>
        <p:nvGrpSpPr>
          <p:cNvPr id="149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148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89" name="Narrative viewpoint and tense shift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Narrative viewpoint and tense shifts</a:t>
              </a:r>
            </a:p>
          </p:txBody>
        </p:sp>
      </p:grpSp>
      <p:sp>
        <p:nvSpPr>
          <p:cNvPr id="149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9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149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9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149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149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96" name="Combine past simple, past continuous and past perfect to show the sequence and background of a story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Combine past simple, past continuous and past perfect to show the sequence and background of a story.</a:t>
              </a:r>
            </a:p>
          </p:txBody>
        </p:sp>
      </p:grpSp>
      <p:grpSp>
        <p:nvGrpSpPr>
          <p:cNvPr id="150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149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9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150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150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02" name="Set the scene, show what happened first, then advance the story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Set the scene, show what happened first, then advance the story.</a:t>
              </a:r>
            </a:p>
          </p:txBody>
        </p:sp>
      </p:grpSp>
      <p:sp>
        <p:nvSpPr>
          <p:cNvPr id="150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50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150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0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1510" name="Group"/>
          <p:cNvGrpSpPr/>
          <p:nvPr/>
        </p:nvGrpSpPr>
        <p:grpSpPr>
          <a:xfrm>
            <a:off x="5295900" y="2152650"/>
            <a:ext cx="2238375" cy="2333625"/>
            <a:chOff x="0" y="0"/>
            <a:chExt cx="2238375" cy="2333625"/>
          </a:xfrm>
        </p:grpSpPr>
        <p:sp>
          <p:nvSpPr>
            <p:cNvPr id="150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09" name="background: was/were + -ing…"/>
            <p:cNvSpPr txBox="1"/>
            <p:nvPr/>
          </p:nvSpPr>
          <p:spPr>
            <a:xfrm>
              <a:off x="45719" y="0"/>
              <a:ext cx="2146937" cy="11647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background: was/were + -ing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earlier: had + pp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main events: past simple</a:t>
              </a:r>
            </a:p>
          </p:txBody>
        </p:sp>
      </p:grpSp>
      <p:grpSp>
        <p:nvGrpSpPr>
          <p:cNvPr id="151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151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1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151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51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151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1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152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151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19" name="1.  I was driving home when I saw the accident.…"/>
            <p:cNvSpPr txBox="1"/>
            <p:nvPr/>
          </p:nvSpPr>
          <p:spPr>
            <a:xfrm>
              <a:off x="45719" y="0"/>
              <a:ext cx="3051812" cy="2220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I was driving home when I saw the accident.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She opened the box that he had sent.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While we were talking, the lights went out.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After he had packed, he called a taxi.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Suddenly, someone knocked on the door.</a:t>
              </a:r>
            </a:p>
          </p:txBody>
        </p:sp>
      </p:grpSp>
      <p:sp>
        <p:nvSpPr>
          <p:cNvPr id="152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52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52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23" name="C1 GRAMMAR  •  UNIT 4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4  •  EXPLANATION</a:t>
              </a:r>
            </a:p>
          </p:txBody>
        </p:sp>
      </p:grpSp>
      <p:grpSp>
        <p:nvGrpSpPr>
          <p:cNvPr id="152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52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26" name="2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53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53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31" name="UNIT 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4  •  REVEAL</a:t>
              </a:r>
            </a:p>
          </p:txBody>
        </p:sp>
      </p:grpSp>
      <p:grpSp>
        <p:nvGrpSpPr>
          <p:cNvPr id="153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53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34" name="Narrative viewpoint and tense shift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Narrative viewpoint and tense shifts: choose the answer</a:t>
              </a:r>
            </a:p>
          </p:txBody>
        </p:sp>
      </p:grpSp>
      <p:grpSp>
        <p:nvGrpSpPr>
          <p:cNvPr id="153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53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3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153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54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54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41" name="1. We ___ dinner when the fire alarm sound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___ home when I saw the accident.</a:t>
              </a:r>
            </a:p>
          </p:txBody>
        </p:sp>
      </p:grpSp>
      <p:grpSp>
        <p:nvGrpSpPr>
          <p:cNvPr id="154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5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44" name="A. a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drove</a:t>
              </a:r>
            </a:p>
          </p:txBody>
        </p:sp>
      </p:grpSp>
      <p:grpSp>
        <p:nvGrpSpPr>
          <p:cNvPr id="154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5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47" name="B. had eat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driven</a:t>
              </a:r>
            </a:p>
          </p:txBody>
        </p:sp>
      </p:grpSp>
      <p:grpSp>
        <p:nvGrpSpPr>
          <p:cNvPr id="155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5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50" name="C. were hav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 driving</a:t>
              </a:r>
            </a:p>
          </p:txBody>
        </p:sp>
      </p:grpSp>
      <p:grpSp>
        <p:nvGrpSpPr>
          <p:cNvPr id="155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55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53" name="2. He recognised the woman whom he ___ at the conferenc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She opened the box that he ___.</a:t>
              </a:r>
            </a:p>
          </p:txBody>
        </p:sp>
      </p:grpSp>
      <p:grpSp>
        <p:nvGrpSpPr>
          <p:cNvPr id="155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5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56" name="A. had me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sent</a:t>
              </a:r>
            </a:p>
          </p:txBody>
        </p:sp>
      </p:grpSp>
      <p:grpSp>
        <p:nvGrpSpPr>
          <p:cNvPr id="156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5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59" name="B. me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sent</a:t>
              </a:r>
            </a:p>
          </p:txBody>
        </p:sp>
      </p:grpSp>
      <p:grpSp>
        <p:nvGrpSpPr>
          <p:cNvPr id="156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5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62" name="C. was mee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 sending</a:t>
              </a:r>
            </a:p>
          </p:txBody>
        </p:sp>
      </p:grpSp>
      <p:grpSp>
        <p:nvGrpSpPr>
          <p:cNvPr id="156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56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65" name="3. While the audience ___, the microphone stopped work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While we ___, the lights went out.</a:t>
              </a:r>
            </a:p>
          </p:txBody>
        </p:sp>
      </p:grpSp>
      <p:grpSp>
        <p:nvGrpSpPr>
          <p:cNvPr id="156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5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68" name="A. applaud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talked</a:t>
              </a:r>
            </a:p>
          </p:txBody>
        </p:sp>
      </p:grpSp>
      <p:grpSp>
        <p:nvGrpSpPr>
          <p:cNvPr id="157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5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71" name="B. were applau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were talking</a:t>
              </a:r>
            </a:p>
          </p:txBody>
        </p:sp>
      </p:grpSp>
      <p:grpSp>
        <p:nvGrpSpPr>
          <p:cNvPr id="157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5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74" name="C. had applaud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talked</a:t>
              </a:r>
            </a:p>
          </p:txBody>
        </p:sp>
      </p:grpSp>
      <p:grpSp>
        <p:nvGrpSpPr>
          <p:cNvPr id="157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57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77" name="4. After she ___ the figures, she presented the repor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After he ___, he called a taxi.</a:t>
              </a:r>
            </a:p>
          </p:txBody>
        </p:sp>
      </p:grpSp>
      <p:grpSp>
        <p:nvGrpSpPr>
          <p:cNvPr id="158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5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80" name="A. had chec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packed</a:t>
              </a:r>
            </a:p>
          </p:txBody>
        </p:sp>
      </p:grpSp>
      <p:grpSp>
        <p:nvGrpSpPr>
          <p:cNvPr id="158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5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83" name="B. chec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packed</a:t>
              </a:r>
            </a:p>
          </p:txBody>
        </p:sp>
      </p:grpSp>
      <p:grpSp>
        <p:nvGrpSpPr>
          <p:cNvPr id="158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5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86" name="C. was chec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 packing</a:t>
              </a:r>
            </a:p>
          </p:txBody>
        </p:sp>
      </p:grpSp>
      <p:grpSp>
        <p:nvGrpSpPr>
          <p:cNvPr id="159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58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89" name="5. Without warning, the dog ___ across the roa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Suddenly, someone ___ the door.</a:t>
              </a:r>
            </a:p>
          </p:txBody>
        </p:sp>
      </p:grpSp>
      <p:grpSp>
        <p:nvGrpSpPr>
          <p:cNvPr id="159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5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92" name="A. was runn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was knocking on</a:t>
              </a:r>
            </a:p>
          </p:txBody>
        </p:sp>
      </p:grpSp>
      <p:grpSp>
        <p:nvGrpSpPr>
          <p:cNvPr id="159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5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95" name="B. had ru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knocked on</a:t>
              </a:r>
            </a:p>
          </p:txBody>
        </p:sp>
      </p:grpSp>
      <p:grpSp>
        <p:nvGrpSpPr>
          <p:cNvPr id="159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5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98" name="C. r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knocked on</a:t>
              </a:r>
            </a:p>
          </p:txBody>
        </p:sp>
      </p:grpSp>
      <p:sp>
        <p:nvSpPr>
          <p:cNvPr id="160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60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60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02" name="C1 GRAMMAR  •  UNIT 4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4  •  REVEAL</a:t>
              </a:r>
            </a:p>
          </p:txBody>
        </p:sp>
      </p:grpSp>
      <p:grpSp>
        <p:nvGrpSpPr>
          <p:cNvPr id="160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60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05" name="2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61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60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10" name="UNIT 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4  •  REVEAL</a:t>
              </a:r>
            </a:p>
          </p:txBody>
        </p:sp>
      </p:grpSp>
      <p:grpSp>
        <p:nvGrpSpPr>
          <p:cNvPr id="161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61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13" name="Narrative viewpoint and tense shift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Narrative viewpoint and tense shifts: choose the answer</a:t>
              </a:r>
            </a:p>
          </p:txBody>
        </p:sp>
      </p:grpSp>
      <p:grpSp>
        <p:nvGrpSpPr>
          <p:cNvPr id="161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61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1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161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62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61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20" name="1. We ___ dinner when the fire alarm sound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___ home when I saw the accident.</a:t>
              </a:r>
            </a:p>
          </p:txBody>
        </p:sp>
      </p:grpSp>
      <p:grpSp>
        <p:nvGrpSpPr>
          <p:cNvPr id="162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6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23" name="A. a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drove</a:t>
              </a:r>
            </a:p>
          </p:txBody>
        </p:sp>
      </p:grpSp>
      <p:grpSp>
        <p:nvGrpSpPr>
          <p:cNvPr id="162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6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26" name="B. had eat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driven</a:t>
              </a:r>
            </a:p>
          </p:txBody>
        </p:sp>
      </p:grpSp>
      <p:grpSp>
        <p:nvGrpSpPr>
          <p:cNvPr id="163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6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29" name="C. were hav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 driving</a:t>
              </a:r>
            </a:p>
          </p:txBody>
        </p:sp>
      </p:grpSp>
      <p:grpSp>
        <p:nvGrpSpPr>
          <p:cNvPr id="163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63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32" name="2. He recognised the woman whom he ___ at the conferenc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She opened the box that he ___.</a:t>
              </a:r>
            </a:p>
          </p:txBody>
        </p:sp>
      </p:grpSp>
      <p:grpSp>
        <p:nvGrpSpPr>
          <p:cNvPr id="163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6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35" name="A. had me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sent</a:t>
              </a:r>
            </a:p>
          </p:txBody>
        </p:sp>
      </p:grpSp>
      <p:grpSp>
        <p:nvGrpSpPr>
          <p:cNvPr id="163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6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38" name="B. me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sent</a:t>
              </a:r>
            </a:p>
          </p:txBody>
        </p:sp>
      </p:grpSp>
      <p:grpSp>
        <p:nvGrpSpPr>
          <p:cNvPr id="164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6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41" name="C. was mee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 sending</a:t>
              </a:r>
            </a:p>
          </p:txBody>
        </p:sp>
      </p:grpSp>
      <p:grpSp>
        <p:nvGrpSpPr>
          <p:cNvPr id="164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64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44" name="3. While the audience ___, the microphone stopped work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While we ___, the lights went out.</a:t>
              </a:r>
            </a:p>
          </p:txBody>
        </p:sp>
      </p:grpSp>
      <p:grpSp>
        <p:nvGrpSpPr>
          <p:cNvPr id="164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6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47" name="A. applaud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talked</a:t>
              </a:r>
            </a:p>
          </p:txBody>
        </p:sp>
      </p:grpSp>
      <p:grpSp>
        <p:nvGrpSpPr>
          <p:cNvPr id="165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6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50" name="B. were applau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were talking</a:t>
              </a:r>
            </a:p>
          </p:txBody>
        </p:sp>
      </p:grpSp>
      <p:grpSp>
        <p:nvGrpSpPr>
          <p:cNvPr id="165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6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53" name="C. had applaud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talked</a:t>
              </a:r>
            </a:p>
          </p:txBody>
        </p:sp>
      </p:grpSp>
      <p:grpSp>
        <p:nvGrpSpPr>
          <p:cNvPr id="165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65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56" name="4. After she ___ the figures, she presented the repor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After he ___, he called a taxi.</a:t>
              </a:r>
            </a:p>
          </p:txBody>
        </p:sp>
      </p:grpSp>
      <p:grpSp>
        <p:nvGrpSpPr>
          <p:cNvPr id="166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6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59" name="A. had chec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packed</a:t>
              </a:r>
            </a:p>
          </p:txBody>
        </p:sp>
      </p:grpSp>
      <p:grpSp>
        <p:nvGrpSpPr>
          <p:cNvPr id="166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6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62" name="B. chec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packed</a:t>
              </a:r>
            </a:p>
          </p:txBody>
        </p:sp>
      </p:grpSp>
      <p:grpSp>
        <p:nvGrpSpPr>
          <p:cNvPr id="166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6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65" name="C. was chec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 packing</a:t>
              </a:r>
            </a:p>
          </p:txBody>
        </p:sp>
      </p:grpSp>
      <p:grpSp>
        <p:nvGrpSpPr>
          <p:cNvPr id="166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66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68" name="5. Without warning, the dog ___ across the roa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Suddenly, someone ___ the door.</a:t>
              </a:r>
            </a:p>
          </p:txBody>
        </p:sp>
      </p:grpSp>
      <p:grpSp>
        <p:nvGrpSpPr>
          <p:cNvPr id="167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6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71" name="A. was runn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was knocking on</a:t>
              </a:r>
            </a:p>
          </p:txBody>
        </p:sp>
      </p:grpSp>
      <p:grpSp>
        <p:nvGrpSpPr>
          <p:cNvPr id="167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6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74" name="B. had ru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knocked on</a:t>
              </a:r>
            </a:p>
          </p:txBody>
        </p:sp>
      </p:grpSp>
      <p:grpSp>
        <p:nvGrpSpPr>
          <p:cNvPr id="167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6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77" name="C. r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knocked on</a:t>
              </a:r>
            </a:p>
          </p:txBody>
        </p:sp>
      </p:grpSp>
      <p:sp>
        <p:nvSpPr>
          <p:cNvPr id="167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68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68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81" name="C1 GRAMMAR  •  UNIT 4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4  •  REVEAL</a:t>
              </a:r>
            </a:p>
          </p:txBody>
        </p:sp>
      </p:grpSp>
      <p:grpSp>
        <p:nvGrpSpPr>
          <p:cNvPr id="168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68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84" name="2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69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68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89" name="UNIT 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4  •  REVEAL</a:t>
              </a:r>
            </a:p>
          </p:txBody>
        </p:sp>
      </p:grpSp>
      <p:grpSp>
        <p:nvGrpSpPr>
          <p:cNvPr id="169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69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92" name="Narrative viewpoint and tense shift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Narrative viewpoint and tense shifts: choose the answer</a:t>
              </a:r>
            </a:p>
          </p:txBody>
        </p:sp>
      </p:grpSp>
      <p:grpSp>
        <p:nvGrpSpPr>
          <p:cNvPr id="169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69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9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169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70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69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99" name="1. We ___ dinner when the fire alarm sound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___ home when I saw the accident.</a:t>
              </a:r>
            </a:p>
          </p:txBody>
        </p:sp>
      </p:grpSp>
      <p:grpSp>
        <p:nvGrpSpPr>
          <p:cNvPr id="170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7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02" name="A. a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drove</a:t>
              </a:r>
            </a:p>
          </p:txBody>
        </p:sp>
      </p:grpSp>
      <p:grpSp>
        <p:nvGrpSpPr>
          <p:cNvPr id="170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7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05" name="B. had eat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driven</a:t>
              </a:r>
            </a:p>
          </p:txBody>
        </p:sp>
      </p:grpSp>
      <p:grpSp>
        <p:nvGrpSpPr>
          <p:cNvPr id="170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7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08" name="C. were hav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 driving</a:t>
              </a:r>
            </a:p>
          </p:txBody>
        </p:sp>
      </p:grpSp>
      <p:grpSp>
        <p:nvGrpSpPr>
          <p:cNvPr id="171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71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11" name="2. He recognised the woman whom he ___ at the conferenc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She opened the box that he ___.</a:t>
              </a:r>
            </a:p>
          </p:txBody>
        </p:sp>
      </p:grpSp>
      <p:grpSp>
        <p:nvGrpSpPr>
          <p:cNvPr id="171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7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14" name="A. had me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sent</a:t>
              </a:r>
            </a:p>
          </p:txBody>
        </p:sp>
      </p:grpSp>
      <p:grpSp>
        <p:nvGrpSpPr>
          <p:cNvPr id="171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7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17" name="B. me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sent</a:t>
              </a:r>
            </a:p>
          </p:txBody>
        </p:sp>
      </p:grpSp>
      <p:grpSp>
        <p:nvGrpSpPr>
          <p:cNvPr id="172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7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20" name="C. was mee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 sending</a:t>
              </a:r>
            </a:p>
          </p:txBody>
        </p:sp>
      </p:grpSp>
      <p:grpSp>
        <p:nvGrpSpPr>
          <p:cNvPr id="172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72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23" name="3. While the audience ___, the microphone stopped work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While we ___, the lights went out.</a:t>
              </a:r>
            </a:p>
          </p:txBody>
        </p:sp>
      </p:grpSp>
      <p:grpSp>
        <p:nvGrpSpPr>
          <p:cNvPr id="172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7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26" name="A. applaud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talked</a:t>
              </a:r>
            </a:p>
          </p:txBody>
        </p:sp>
      </p:grpSp>
      <p:grpSp>
        <p:nvGrpSpPr>
          <p:cNvPr id="173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7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29" name="B. were applaud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were talking</a:t>
              </a:r>
            </a:p>
          </p:txBody>
        </p:sp>
      </p:grpSp>
      <p:grpSp>
        <p:nvGrpSpPr>
          <p:cNvPr id="173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7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32" name="C. had applaud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talked</a:t>
              </a:r>
            </a:p>
          </p:txBody>
        </p:sp>
      </p:grpSp>
      <p:grpSp>
        <p:nvGrpSpPr>
          <p:cNvPr id="173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73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35" name="4. After she ___ the figures, she presented the repor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After he ___, he called a taxi.</a:t>
              </a:r>
            </a:p>
          </p:txBody>
        </p:sp>
      </p:grpSp>
      <p:grpSp>
        <p:nvGrpSpPr>
          <p:cNvPr id="173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7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38" name="A. had chec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packed</a:t>
              </a:r>
            </a:p>
          </p:txBody>
        </p:sp>
      </p:grpSp>
      <p:grpSp>
        <p:nvGrpSpPr>
          <p:cNvPr id="174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7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41" name="B. chec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packed</a:t>
              </a:r>
            </a:p>
          </p:txBody>
        </p:sp>
      </p:grpSp>
      <p:grpSp>
        <p:nvGrpSpPr>
          <p:cNvPr id="174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7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44" name="C. was chec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 packing</a:t>
              </a:r>
            </a:p>
          </p:txBody>
        </p:sp>
      </p:grpSp>
      <p:grpSp>
        <p:nvGrpSpPr>
          <p:cNvPr id="174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74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47" name="5. Without warning, the dog ___ across the roa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Suddenly, someone ___ the door.</a:t>
              </a:r>
            </a:p>
          </p:txBody>
        </p:sp>
      </p:grpSp>
      <p:grpSp>
        <p:nvGrpSpPr>
          <p:cNvPr id="175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7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50" name="A. was runn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was knocking on</a:t>
              </a:r>
            </a:p>
          </p:txBody>
        </p:sp>
      </p:grpSp>
      <p:grpSp>
        <p:nvGrpSpPr>
          <p:cNvPr id="175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7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53" name="B. had ru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knocked on</a:t>
              </a:r>
            </a:p>
          </p:txBody>
        </p:sp>
      </p:grpSp>
      <p:grpSp>
        <p:nvGrpSpPr>
          <p:cNvPr id="175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7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56" name="C. r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knocked on</a:t>
              </a:r>
            </a:p>
          </p:txBody>
        </p:sp>
      </p:grpSp>
      <p:sp>
        <p:nvSpPr>
          <p:cNvPr id="175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76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75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60" name="C1 GRAMMAR  •  UNIT 4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4  •  REVEAL</a:t>
              </a:r>
            </a:p>
          </p:txBody>
        </p:sp>
      </p:grpSp>
      <p:grpSp>
        <p:nvGrpSpPr>
          <p:cNvPr id="176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76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63" name="2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76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76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68" name="UNIT 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4  •  REVEAL</a:t>
              </a:r>
            </a:p>
          </p:txBody>
        </p:sp>
      </p:grpSp>
      <p:grpSp>
        <p:nvGrpSpPr>
          <p:cNvPr id="177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77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71" name="Narrative viewpoint and tense shift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Narrative viewpoint and tense shifts: choose the answer</a:t>
              </a:r>
            </a:p>
          </p:txBody>
        </p:sp>
      </p:grpSp>
      <p:grpSp>
        <p:nvGrpSpPr>
          <p:cNvPr id="177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77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7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177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77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77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78" name="1. We ___ dinner when the fire alarm sound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___ home when I saw the accident.</a:t>
              </a:r>
            </a:p>
          </p:txBody>
        </p:sp>
      </p:grpSp>
      <p:grpSp>
        <p:nvGrpSpPr>
          <p:cNvPr id="178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7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81" name="A. a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drove</a:t>
              </a:r>
            </a:p>
          </p:txBody>
        </p:sp>
      </p:grpSp>
      <p:grpSp>
        <p:nvGrpSpPr>
          <p:cNvPr id="178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7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84" name="B. had eat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driven</a:t>
              </a:r>
            </a:p>
          </p:txBody>
        </p:sp>
      </p:grpSp>
      <p:grpSp>
        <p:nvGrpSpPr>
          <p:cNvPr id="178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7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87" name="C. were hav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 driving</a:t>
              </a:r>
            </a:p>
          </p:txBody>
        </p:sp>
      </p:grpSp>
      <p:grpSp>
        <p:nvGrpSpPr>
          <p:cNvPr id="179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78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90" name="2. He recognised the woman whom he ___ at the conferenc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She opened the box that he ___.</a:t>
              </a:r>
            </a:p>
          </p:txBody>
        </p:sp>
      </p:grpSp>
      <p:grpSp>
        <p:nvGrpSpPr>
          <p:cNvPr id="179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7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93" name="A. had me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sent</a:t>
              </a:r>
            </a:p>
          </p:txBody>
        </p:sp>
      </p:grpSp>
      <p:grpSp>
        <p:nvGrpSpPr>
          <p:cNvPr id="179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7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96" name="B. me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sent</a:t>
              </a:r>
            </a:p>
          </p:txBody>
        </p:sp>
      </p:grpSp>
      <p:grpSp>
        <p:nvGrpSpPr>
          <p:cNvPr id="180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7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99" name="C. was mee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 sending</a:t>
              </a:r>
            </a:p>
          </p:txBody>
        </p:sp>
      </p:grpSp>
      <p:grpSp>
        <p:nvGrpSpPr>
          <p:cNvPr id="180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80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02" name="3. While the audience ___, the microphone stopped work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While we ___, the lights went out.</a:t>
              </a:r>
            </a:p>
          </p:txBody>
        </p:sp>
      </p:grpSp>
      <p:grpSp>
        <p:nvGrpSpPr>
          <p:cNvPr id="180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8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05" name="A. applaud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talked</a:t>
              </a:r>
            </a:p>
          </p:txBody>
        </p:sp>
      </p:grpSp>
      <p:grpSp>
        <p:nvGrpSpPr>
          <p:cNvPr id="180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8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08" name="B. were applaud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were talking</a:t>
              </a:r>
            </a:p>
          </p:txBody>
        </p:sp>
      </p:grpSp>
      <p:grpSp>
        <p:nvGrpSpPr>
          <p:cNvPr id="181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8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11" name="C. had applaud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talked</a:t>
              </a:r>
            </a:p>
          </p:txBody>
        </p:sp>
      </p:grpSp>
      <p:grpSp>
        <p:nvGrpSpPr>
          <p:cNvPr id="181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81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14" name="4. After she ___ the figures, she presented the repor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After he ___, he called a taxi.</a:t>
              </a:r>
            </a:p>
          </p:txBody>
        </p:sp>
      </p:grpSp>
      <p:grpSp>
        <p:nvGrpSpPr>
          <p:cNvPr id="181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8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17" name="A. had check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packed</a:t>
              </a:r>
            </a:p>
          </p:txBody>
        </p:sp>
      </p:grpSp>
      <p:grpSp>
        <p:nvGrpSpPr>
          <p:cNvPr id="182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8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20" name="B. chec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packed</a:t>
              </a:r>
            </a:p>
          </p:txBody>
        </p:sp>
      </p:grpSp>
      <p:grpSp>
        <p:nvGrpSpPr>
          <p:cNvPr id="182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8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23" name="C. was chec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 packing</a:t>
              </a:r>
            </a:p>
          </p:txBody>
        </p:sp>
      </p:grpSp>
      <p:grpSp>
        <p:nvGrpSpPr>
          <p:cNvPr id="182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82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26" name="5. Without warning, the dog ___ across the roa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Suddenly, someone ___ the door.</a:t>
              </a:r>
            </a:p>
          </p:txBody>
        </p:sp>
      </p:grpSp>
      <p:grpSp>
        <p:nvGrpSpPr>
          <p:cNvPr id="183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8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29" name="A. was runn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was knocking on</a:t>
              </a:r>
            </a:p>
          </p:txBody>
        </p:sp>
      </p:grpSp>
      <p:grpSp>
        <p:nvGrpSpPr>
          <p:cNvPr id="183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8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32" name="B. had ru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knocked on</a:t>
              </a:r>
            </a:p>
          </p:txBody>
        </p:sp>
      </p:grpSp>
      <p:grpSp>
        <p:nvGrpSpPr>
          <p:cNvPr id="183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8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35" name="C. r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knocked on</a:t>
              </a:r>
            </a:p>
          </p:txBody>
        </p:sp>
      </p:grpSp>
      <p:sp>
        <p:nvSpPr>
          <p:cNvPr id="183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84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83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39" name="C1 GRAMMAR  •  UNIT 4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4  •  REVEAL</a:t>
              </a:r>
            </a:p>
          </p:txBody>
        </p:sp>
      </p:grpSp>
      <p:grpSp>
        <p:nvGrpSpPr>
          <p:cNvPr id="184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84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42" name="2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84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84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47" name="UNIT 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4  •  REVEAL</a:t>
              </a:r>
            </a:p>
          </p:txBody>
        </p:sp>
      </p:grpSp>
      <p:grpSp>
        <p:nvGrpSpPr>
          <p:cNvPr id="185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84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50" name="Narrative viewpoint and tense shift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Narrative viewpoint and tense shifts: choose the answer</a:t>
              </a:r>
            </a:p>
          </p:txBody>
        </p:sp>
      </p:grpSp>
      <p:grpSp>
        <p:nvGrpSpPr>
          <p:cNvPr id="185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85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5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185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85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85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57" name="1. We ___ dinner when the fire alarm sound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___ home when I saw the accident.</a:t>
              </a:r>
            </a:p>
          </p:txBody>
        </p:sp>
      </p:grpSp>
      <p:grpSp>
        <p:nvGrpSpPr>
          <p:cNvPr id="186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8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60" name="A. a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drove</a:t>
              </a:r>
            </a:p>
          </p:txBody>
        </p:sp>
      </p:grpSp>
      <p:grpSp>
        <p:nvGrpSpPr>
          <p:cNvPr id="186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8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63" name="B. had eat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driven</a:t>
              </a:r>
            </a:p>
          </p:txBody>
        </p:sp>
      </p:grpSp>
      <p:grpSp>
        <p:nvGrpSpPr>
          <p:cNvPr id="186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8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66" name="C. were hav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 driving</a:t>
              </a:r>
            </a:p>
          </p:txBody>
        </p:sp>
      </p:grpSp>
      <p:grpSp>
        <p:nvGrpSpPr>
          <p:cNvPr id="187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86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69" name="2. He recognised the woman whom he ___ at the conferenc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She opened the box that he ___.</a:t>
              </a:r>
            </a:p>
          </p:txBody>
        </p:sp>
      </p:grpSp>
      <p:grpSp>
        <p:nvGrpSpPr>
          <p:cNvPr id="187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8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72" name="A. had me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sent</a:t>
              </a:r>
            </a:p>
          </p:txBody>
        </p:sp>
      </p:grpSp>
      <p:grpSp>
        <p:nvGrpSpPr>
          <p:cNvPr id="187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8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75" name="B. me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sent</a:t>
              </a:r>
            </a:p>
          </p:txBody>
        </p:sp>
      </p:grpSp>
      <p:grpSp>
        <p:nvGrpSpPr>
          <p:cNvPr id="187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8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78" name="C. was mee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 sending</a:t>
              </a:r>
            </a:p>
          </p:txBody>
        </p:sp>
      </p:grpSp>
      <p:grpSp>
        <p:nvGrpSpPr>
          <p:cNvPr id="188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88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81" name="3. While the audience ___, the microphone stopped work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While we ___, the lights went out.</a:t>
              </a:r>
            </a:p>
          </p:txBody>
        </p:sp>
      </p:grpSp>
      <p:grpSp>
        <p:nvGrpSpPr>
          <p:cNvPr id="188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8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84" name="A. applaud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talked</a:t>
              </a:r>
            </a:p>
          </p:txBody>
        </p:sp>
      </p:grpSp>
      <p:grpSp>
        <p:nvGrpSpPr>
          <p:cNvPr id="188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8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87" name="B. were applaud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were talking</a:t>
              </a:r>
            </a:p>
          </p:txBody>
        </p:sp>
      </p:grpSp>
      <p:grpSp>
        <p:nvGrpSpPr>
          <p:cNvPr id="189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8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90" name="C. had applaud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talked</a:t>
              </a:r>
            </a:p>
          </p:txBody>
        </p:sp>
      </p:grpSp>
      <p:grpSp>
        <p:nvGrpSpPr>
          <p:cNvPr id="189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89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93" name="4. After she ___ the figures, she presented the repor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After he ___, he called a taxi.</a:t>
              </a:r>
            </a:p>
          </p:txBody>
        </p:sp>
      </p:grpSp>
      <p:grpSp>
        <p:nvGrpSpPr>
          <p:cNvPr id="189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8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96" name="A. had check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packed</a:t>
              </a:r>
            </a:p>
          </p:txBody>
        </p:sp>
      </p:grpSp>
      <p:grpSp>
        <p:nvGrpSpPr>
          <p:cNvPr id="190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8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99" name="B. chec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packed</a:t>
              </a:r>
            </a:p>
          </p:txBody>
        </p:sp>
      </p:grpSp>
      <p:grpSp>
        <p:nvGrpSpPr>
          <p:cNvPr id="190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9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02" name="C. was chec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 packing</a:t>
              </a:r>
            </a:p>
          </p:txBody>
        </p:sp>
      </p:grpSp>
      <p:grpSp>
        <p:nvGrpSpPr>
          <p:cNvPr id="190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90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05" name="5. Without warning, the dog ___ across the roa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Suddenly, someone ___ the door.</a:t>
              </a:r>
            </a:p>
          </p:txBody>
        </p:sp>
      </p:grpSp>
      <p:grpSp>
        <p:nvGrpSpPr>
          <p:cNvPr id="190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9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08" name="A. was runn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was knocking on</a:t>
              </a:r>
            </a:p>
          </p:txBody>
        </p:sp>
      </p:grpSp>
      <p:grpSp>
        <p:nvGrpSpPr>
          <p:cNvPr id="191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9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11" name="B. had ru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knocked on</a:t>
              </a:r>
            </a:p>
          </p:txBody>
        </p:sp>
      </p:grpSp>
      <p:grpSp>
        <p:nvGrpSpPr>
          <p:cNvPr id="191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9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14" name="C. ra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knocked on</a:t>
              </a:r>
            </a:p>
          </p:txBody>
        </p:sp>
      </p:grpSp>
      <p:sp>
        <p:nvSpPr>
          <p:cNvPr id="191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91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91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18" name="C1 GRAMMAR  •  UNIT 4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4  •  REVEAL</a:t>
              </a:r>
            </a:p>
          </p:txBody>
        </p:sp>
      </p:grpSp>
      <p:grpSp>
        <p:nvGrpSpPr>
          <p:cNvPr id="192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92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21" name="2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92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192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26" name="UNIT 5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5  •  EXPLANATION</a:t>
              </a:r>
            </a:p>
          </p:txBody>
        </p:sp>
      </p:grpSp>
      <p:grpSp>
        <p:nvGrpSpPr>
          <p:cNvPr id="193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192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29" name="Habitual meaning and adaptation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Habitual meaning and adaptation</a:t>
              </a:r>
            </a:p>
          </p:txBody>
        </p:sp>
      </p:grpSp>
      <p:sp>
        <p:nvSpPr>
          <p:cNvPr id="193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93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193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3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193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193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36" name="Use used to for past states or habits, would for repeated past actions, and be used to for familiarity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used to for past states or habits, would for repeated past actions, and be used to for familiarity.</a:t>
              </a:r>
            </a:p>
          </p:txBody>
        </p:sp>
      </p:grpSp>
      <p:grpSp>
        <p:nvGrpSpPr>
          <p:cNvPr id="194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193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3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194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194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42" name="Would cannot normally describe past states.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Would cannot normally describe past states.</a:t>
              </a:r>
            </a:p>
          </p:txBody>
        </p:sp>
      </p:grpSp>
      <p:sp>
        <p:nvSpPr>
          <p:cNvPr id="194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94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194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4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195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194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49" name="used to + verb…"/>
            <p:cNvSpPr txBox="1"/>
            <p:nvPr/>
          </p:nvSpPr>
          <p:spPr>
            <a:xfrm>
              <a:off x="45719" y="0"/>
              <a:ext cx="2146937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used to + verb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would + verb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be used to + noun/-ing</a:t>
              </a:r>
            </a:p>
          </p:txBody>
        </p:sp>
      </p:grpSp>
      <p:grpSp>
        <p:nvGrpSpPr>
          <p:cNvPr id="195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195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5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195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95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195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5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196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195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59" name="1.  I used to live near the sea.…"/>
            <p:cNvSpPr txBox="1"/>
            <p:nvPr/>
          </p:nvSpPr>
          <p:spPr>
            <a:xfrm>
              <a:off x="45719" y="0"/>
              <a:ext cx="3051812" cy="18644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I used to live near the sea.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Every summer, we would swim in the lake.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She is used to working at night.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He used to have long hair.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They soon got used to the noise.</a:t>
              </a:r>
            </a:p>
          </p:txBody>
        </p:sp>
      </p:grpSp>
      <p:sp>
        <p:nvSpPr>
          <p:cNvPr id="196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96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96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63" name="C1 GRAMMAR  •  UNIT 5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5  •  EXPLANATION</a:t>
              </a:r>
            </a:p>
          </p:txBody>
        </p:sp>
      </p:grpSp>
      <p:grpSp>
        <p:nvGrpSpPr>
          <p:cNvPr id="196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96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66" name="2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97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97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71" name="UNIT 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5  •  REVEAL</a:t>
              </a:r>
            </a:p>
          </p:txBody>
        </p:sp>
      </p:grpSp>
      <p:grpSp>
        <p:nvGrpSpPr>
          <p:cNvPr id="197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97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74" name="Habitual meaning and adaptation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Habitual meaning and adaptation: choose the answer</a:t>
              </a:r>
            </a:p>
          </p:txBody>
        </p:sp>
      </p:grpSp>
      <p:grpSp>
        <p:nvGrpSpPr>
          <p:cNvPr id="197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97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7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197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98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98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81" name="1. My grandparents ___ own a small baker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___ live near the sea.</a:t>
              </a:r>
            </a:p>
          </p:txBody>
        </p:sp>
      </p:grpSp>
      <p:grpSp>
        <p:nvGrpSpPr>
          <p:cNvPr id="198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9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84" name="A. would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 be</a:t>
              </a:r>
            </a:p>
          </p:txBody>
        </p:sp>
      </p:grpSp>
      <p:grpSp>
        <p:nvGrpSpPr>
          <p:cNvPr id="198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9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87" name="B. used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used to</a:t>
              </a:r>
            </a:p>
          </p:txBody>
        </p:sp>
      </p:grpSp>
      <p:grpSp>
        <p:nvGrpSpPr>
          <p:cNvPr id="199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9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90" name="C. are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am used to</a:t>
              </a:r>
            </a:p>
          </p:txBody>
        </p:sp>
      </p:grpSp>
      <p:grpSp>
        <p:nvGrpSpPr>
          <p:cNvPr id="199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99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93" name="2. On winter evenings, my father ___ read to us by the fi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Every summer, we ___ swim in the lake.</a:t>
              </a:r>
            </a:p>
          </p:txBody>
        </p:sp>
      </p:grpSp>
      <p:grpSp>
        <p:nvGrpSpPr>
          <p:cNvPr id="199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9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96" name="A. w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</a:t>
              </a:r>
            </a:p>
          </p:txBody>
        </p:sp>
      </p:grpSp>
      <p:grpSp>
        <p:nvGrpSpPr>
          <p:cNvPr id="200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9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99" name="B. u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used</a:t>
              </a:r>
            </a:p>
          </p:txBody>
        </p:sp>
      </p:grpSp>
      <p:grpSp>
        <p:nvGrpSpPr>
          <p:cNvPr id="200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20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02" name="C. was u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were used</a:t>
              </a:r>
            </a:p>
          </p:txBody>
        </p:sp>
      </p:grpSp>
      <p:grpSp>
        <p:nvGrpSpPr>
          <p:cNvPr id="200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200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05" name="3. I am ___ speaking in front of large audiences n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She is ___ working at night.</a:t>
              </a:r>
            </a:p>
          </p:txBody>
        </p:sp>
      </p:grpSp>
      <p:grpSp>
        <p:nvGrpSpPr>
          <p:cNvPr id="200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20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08" name="A. us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use to</a:t>
              </a:r>
            </a:p>
          </p:txBody>
        </p:sp>
      </p:grpSp>
      <p:grpSp>
        <p:nvGrpSpPr>
          <p:cNvPr id="201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20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11" name="B.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used to</a:t>
              </a:r>
            </a:p>
          </p:txBody>
        </p:sp>
      </p:grpSp>
      <p:grpSp>
        <p:nvGrpSpPr>
          <p:cNvPr id="201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20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14" name="C. w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</a:t>
              </a:r>
            </a:p>
          </p:txBody>
        </p:sp>
      </p:grpSp>
      <p:grpSp>
        <p:nvGrpSpPr>
          <p:cNvPr id="201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201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17" name="4. She ___ dislike spicy food when she was young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He ___ have long hair.</a:t>
              </a:r>
            </a:p>
          </p:txBody>
        </p:sp>
      </p:grpSp>
      <p:grpSp>
        <p:nvGrpSpPr>
          <p:cNvPr id="202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20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20" name="A. w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</a:t>
              </a:r>
            </a:p>
          </p:txBody>
        </p:sp>
      </p:grpSp>
      <p:grpSp>
        <p:nvGrpSpPr>
          <p:cNvPr id="202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20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23" name="B. was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 used to</a:t>
              </a:r>
            </a:p>
          </p:txBody>
        </p:sp>
      </p:grpSp>
      <p:grpSp>
        <p:nvGrpSpPr>
          <p:cNvPr id="202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20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26" name="C.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used to</a:t>
              </a:r>
            </a:p>
          </p:txBody>
        </p:sp>
      </p:grpSp>
      <p:grpSp>
        <p:nvGrpSpPr>
          <p:cNvPr id="203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202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29" name="5. It took him months to get ___ the night shift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They soon got ___ the noise.</a:t>
              </a:r>
            </a:p>
          </p:txBody>
        </p:sp>
      </p:grpSp>
      <p:grpSp>
        <p:nvGrpSpPr>
          <p:cNvPr id="203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20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32" name="A. us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use to</a:t>
              </a:r>
            </a:p>
          </p:txBody>
        </p:sp>
      </p:grpSp>
      <p:grpSp>
        <p:nvGrpSpPr>
          <p:cNvPr id="203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20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35" name="B. w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</a:t>
              </a:r>
            </a:p>
          </p:txBody>
        </p:sp>
      </p:grpSp>
      <p:grpSp>
        <p:nvGrpSpPr>
          <p:cNvPr id="203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20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38" name="C.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used to</a:t>
              </a:r>
            </a:p>
          </p:txBody>
        </p:sp>
      </p:grpSp>
      <p:sp>
        <p:nvSpPr>
          <p:cNvPr id="204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04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204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42" name="C1 GRAMMAR  •  UNIT 5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5  •  REVEAL</a:t>
              </a:r>
            </a:p>
          </p:txBody>
        </p:sp>
      </p:grpSp>
      <p:grpSp>
        <p:nvGrpSpPr>
          <p:cNvPr id="204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04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45" name="2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05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204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50" name="UNIT 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5  •  REVEAL</a:t>
              </a:r>
            </a:p>
          </p:txBody>
        </p:sp>
      </p:grpSp>
      <p:grpSp>
        <p:nvGrpSpPr>
          <p:cNvPr id="205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205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53" name="Habitual meaning and adaptation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Habitual meaning and adaptation: choose the answer</a:t>
              </a:r>
            </a:p>
          </p:txBody>
        </p:sp>
      </p:grpSp>
      <p:grpSp>
        <p:nvGrpSpPr>
          <p:cNvPr id="205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205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5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205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06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205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60" name="1. My grandparents ___ own a small baker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___ live near the sea.</a:t>
              </a:r>
            </a:p>
          </p:txBody>
        </p:sp>
      </p:grpSp>
      <p:grpSp>
        <p:nvGrpSpPr>
          <p:cNvPr id="206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20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63" name="A. would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 be</a:t>
              </a:r>
            </a:p>
          </p:txBody>
        </p:sp>
      </p:grpSp>
      <p:grpSp>
        <p:nvGrpSpPr>
          <p:cNvPr id="206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20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66" name="B. used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used to</a:t>
              </a:r>
            </a:p>
          </p:txBody>
        </p:sp>
      </p:grpSp>
      <p:grpSp>
        <p:nvGrpSpPr>
          <p:cNvPr id="207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20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69" name="C. are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am used to</a:t>
              </a:r>
            </a:p>
          </p:txBody>
        </p:sp>
      </p:grpSp>
      <p:grpSp>
        <p:nvGrpSpPr>
          <p:cNvPr id="207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207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72" name="2. On winter evenings, my father ___ read to us by the fi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Every summer, we ___ swim in the lake.</a:t>
              </a:r>
            </a:p>
          </p:txBody>
        </p:sp>
      </p:grpSp>
      <p:grpSp>
        <p:nvGrpSpPr>
          <p:cNvPr id="207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20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75" name="A. w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</a:t>
              </a:r>
            </a:p>
          </p:txBody>
        </p:sp>
      </p:grpSp>
      <p:grpSp>
        <p:nvGrpSpPr>
          <p:cNvPr id="207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20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78" name="B. u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used</a:t>
              </a:r>
            </a:p>
          </p:txBody>
        </p:sp>
      </p:grpSp>
      <p:grpSp>
        <p:nvGrpSpPr>
          <p:cNvPr id="208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20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81" name="C. was u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were used</a:t>
              </a:r>
            </a:p>
          </p:txBody>
        </p:sp>
      </p:grpSp>
      <p:grpSp>
        <p:nvGrpSpPr>
          <p:cNvPr id="208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208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84" name="3. I am ___ speaking in front of large audiences n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She is ___ working at night.</a:t>
              </a:r>
            </a:p>
          </p:txBody>
        </p:sp>
      </p:grpSp>
      <p:grpSp>
        <p:nvGrpSpPr>
          <p:cNvPr id="208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20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87" name="A. us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use to</a:t>
              </a:r>
            </a:p>
          </p:txBody>
        </p:sp>
      </p:grpSp>
      <p:grpSp>
        <p:nvGrpSpPr>
          <p:cNvPr id="209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20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90" name="B.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used to</a:t>
              </a:r>
            </a:p>
          </p:txBody>
        </p:sp>
      </p:grpSp>
      <p:grpSp>
        <p:nvGrpSpPr>
          <p:cNvPr id="209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20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93" name="C. w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</a:t>
              </a:r>
            </a:p>
          </p:txBody>
        </p:sp>
      </p:grpSp>
      <p:grpSp>
        <p:nvGrpSpPr>
          <p:cNvPr id="209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209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96" name="4. She ___ dislike spicy food when she was young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He ___ have long hair.</a:t>
              </a:r>
            </a:p>
          </p:txBody>
        </p:sp>
      </p:grpSp>
      <p:grpSp>
        <p:nvGrpSpPr>
          <p:cNvPr id="210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20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99" name="A. w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</a:t>
              </a:r>
            </a:p>
          </p:txBody>
        </p:sp>
      </p:grpSp>
      <p:grpSp>
        <p:nvGrpSpPr>
          <p:cNvPr id="210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21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02" name="B. was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 used to</a:t>
              </a:r>
            </a:p>
          </p:txBody>
        </p:sp>
      </p:grpSp>
      <p:grpSp>
        <p:nvGrpSpPr>
          <p:cNvPr id="210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21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05" name="C.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used to</a:t>
              </a:r>
            </a:p>
          </p:txBody>
        </p:sp>
      </p:grpSp>
      <p:grpSp>
        <p:nvGrpSpPr>
          <p:cNvPr id="210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210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08" name="5. It took him months to get ___ the night shift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They soon got ___ the noise.</a:t>
              </a:r>
            </a:p>
          </p:txBody>
        </p:sp>
      </p:grpSp>
      <p:grpSp>
        <p:nvGrpSpPr>
          <p:cNvPr id="211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21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11" name="A. us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use to</a:t>
              </a:r>
            </a:p>
          </p:txBody>
        </p:sp>
      </p:grpSp>
      <p:grpSp>
        <p:nvGrpSpPr>
          <p:cNvPr id="211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21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14" name="B. w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</a:t>
              </a:r>
            </a:p>
          </p:txBody>
        </p:sp>
      </p:grpSp>
      <p:grpSp>
        <p:nvGrpSpPr>
          <p:cNvPr id="211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21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17" name="C.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used to</a:t>
              </a:r>
            </a:p>
          </p:txBody>
        </p:sp>
      </p:grpSp>
      <p:sp>
        <p:nvSpPr>
          <p:cNvPr id="211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12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212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21" name="C1 GRAMMAR  •  UNIT 5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5  •  REVEAL</a:t>
              </a:r>
            </a:p>
          </p:txBody>
        </p:sp>
      </p:grpSp>
      <p:grpSp>
        <p:nvGrpSpPr>
          <p:cNvPr id="212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12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24" name="3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13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212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29" name="UNIT 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5  •  REVEAL</a:t>
              </a:r>
            </a:p>
          </p:txBody>
        </p:sp>
      </p:grpSp>
      <p:grpSp>
        <p:nvGrpSpPr>
          <p:cNvPr id="213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213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32" name="Habitual meaning and adaptation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Habitual meaning and adaptation: choose the answer</a:t>
              </a:r>
            </a:p>
          </p:txBody>
        </p:sp>
      </p:grpSp>
      <p:grpSp>
        <p:nvGrpSpPr>
          <p:cNvPr id="213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213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3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213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14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213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39" name="1. My grandparents ___ own a small baker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___ live near the sea.</a:t>
              </a:r>
            </a:p>
          </p:txBody>
        </p:sp>
      </p:grpSp>
      <p:grpSp>
        <p:nvGrpSpPr>
          <p:cNvPr id="214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21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42" name="A. would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 be</a:t>
              </a:r>
            </a:p>
          </p:txBody>
        </p:sp>
      </p:grpSp>
      <p:grpSp>
        <p:nvGrpSpPr>
          <p:cNvPr id="214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21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45" name="B. used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used to</a:t>
              </a:r>
            </a:p>
          </p:txBody>
        </p:sp>
      </p:grpSp>
      <p:grpSp>
        <p:nvGrpSpPr>
          <p:cNvPr id="214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21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48" name="C. are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am used to</a:t>
              </a:r>
            </a:p>
          </p:txBody>
        </p:sp>
      </p:grpSp>
      <p:grpSp>
        <p:nvGrpSpPr>
          <p:cNvPr id="215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215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51" name="2. On winter evenings, my father ___ read to us by the fi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Every summer, we ___ swim in the lake.</a:t>
              </a:r>
            </a:p>
          </p:txBody>
        </p:sp>
      </p:grpSp>
      <p:grpSp>
        <p:nvGrpSpPr>
          <p:cNvPr id="215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21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54" name="A. w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</a:t>
              </a:r>
            </a:p>
          </p:txBody>
        </p:sp>
      </p:grpSp>
      <p:grpSp>
        <p:nvGrpSpPr>
          <p:cNvPr id="215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21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57" name="B. u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used</a:t>
              </a:r>
            </a:p>
          </p:txBody>
        </p:sp>
      </p:grpSp>
      <p:grpSp>
        <p:nvGrpSpPr>
          <p:cNvPr id="216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21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60" name="C. was u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were used</a:t>
              </a:r>
            </a:p>
          </p:txBody>
        </p:sp>
      </p:grpSp>
      <p:grpSp>
        <p:nvGrpSpPr>
          <p:cNvPr id="216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216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63" name="3. I am ___ speaking in front of large audiences n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She is ___ working at night.</a:t>
              </a:r>
            </a:p>
          </p:txBody>
        </p:sp>
      </p:grpSp>
      <p:grpSp>
        <p:nvGrpSpPr>
          <p:cNvPr id="216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21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66" name="A. us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use to</a:t>
              </a:r>
            </a:p>
          </p:txBody>
        </p:sp>
      </p:grpSp>
      <p:grpSp>
        <p:nvGrpSpPr>
          <p:cNvPr id="217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21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69" name="B. used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used to</a:t>
              </a:r>
            </a:p>
          </p:txBody>
        </p:sp>
      </p:grpSp>
      <p:grpSp>
        <p:nvGrpSpPr>
          <p:cNvPr id="217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21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72" name="C. w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</a:t>
              </a:r>
            </a:p>
          </p:txBody>
        </p:sp>
      </p:grpSp>
      <p:grpSp>
        <p:nvGrpSpPr>
          <p:cNvPr id="217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217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75" name="4. She ___ dislike spicy food when she was young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He ___ have long hair.</a:t>
              </a:r>
            </a:p>
          </p:txBody>
        </p:sp>
      </p:grpSp>
      <p:grpSp>
        <p:nvGrpSpPr>
          <p:cNvPr id="217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21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78" name="A. w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</a:t>
              </a:r>
            </a:p>
          </p:txBody>
        </p:sp>
      </p:grpSp>
      <p:grpSp>
        <p:nvGrpSpPr>
          <p:cNvPr id="218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21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81" name="B. was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 used to</a:t>
              </a:r>
            </a:p>
          </p:txBody>
        </p:sp>
      </p:grpSp>
      <p:grpSp>
        <p:nvGrpSpPr>
          <p:cNvPr id="218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21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84" name="C.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used to</a:t>
              </a:r>
            </a:p>
          </p:txBody>
        </p:sp>
      </p:grpSp>
      <p:grpSp>
        <p:nvGrpSpPr>
          <p:cNvPr id="218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218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87" name="5. It took him months to get ___ the night shift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They soon got ___ the noise.</a:t>
              </a:r>
            </a:p>
          </p:txBody>
        </p:sp>
      </p:grpSp>
      <p:grpSp>
        <p:nvGrpSpPr>
          <p:cNvPr id="219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21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90" name="A. us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use to</a:t>
              </a:r>
            </a:p>
          </p:txBody>
        </p:sp>
      </p:grpSp>
      <p:grpSp>
        <p:nvGrpSpPr>
          <p:cNvPr id="219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21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93" name="B. w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</a:t>
              </a:r>
            </a:p>
          </p:txBody>
        </p:sp>
      </p:grpSp>
      <p:grpSp>
        <p:nvGrpSpPr>
          <p:cNvPr id="219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21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96" name="C.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used to</a:t>
              </a:r>
            </a:p>
          </p:txBody>
        </p:sp>
      </p:grpSp>
      <p:sp>
        <p:nvSpPr>
          <p:cNvPr id="219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20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219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00" name="C1 GRAMMAR  •  UNIT 5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5  •  REVEAL</a:t>
              </a:r>
            </a:p>
          </p:txBody>
        </p:sp>
      </p:grpSp>
      <p:grpSp>
        <p:nvGrpSpPr>
          <p:cNvPr id="220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20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03" name="3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20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220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08" name="UNIT 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5  •  REVEAL</a:t>
              </a:r>
            </a:p>
          </p:txBody>
        </p:sp>
      </p:grpSp>
      <p:grpSp>
        <p:nvGrpSpPr>
          <p:cNvPr id="221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221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11" name="Habitual meaning and adaptation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Habitual meaning and adaptation: choose the answer</a:t>
              </a:r>
            </a:p>
          </p:txBody>
        </p:sp>
      </p:grpSp>
      <p:grpSp>
        <p:nvGrpSpPr>
          <p:cNvPr id="221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221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1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221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21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221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18" name="1. My grandparents ___ own a small baker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___ live near the sea.</a:t>
              </a:r>
            </a:p>
          </p:txBody>
        </p:sp>
      </p:grpSp>
      <p:grpSp>
        <p:nvGrpSpPr>
          <p:cNvPr id="222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22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21" name="A. would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 be</a:t>
              </a:r>
            </a:p>
          </p:txBody>
        </p:sp>
      </p:grpSp>
      <p:grpSp>
        <p:nvGrpSpPr>
          <p:cNvPr id="222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22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24" name="B. used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used to</a:t>
              </a:r>
            </a:p>
          </p:txBody>
        </p:sp>
      </p:grpSp>
      <p:grpSp>
        <p:nvGrpSpPr>
          <p:cNvPr id="222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22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27" name="C. are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am used to</a:t>
              </a:r>
            </a:p>
          </p:txBody>
        </p:sp>
      </p:grpSp>
      <p:grpSp>
        <p:nvGrpSpPr>
          <p:cNvPr id="223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222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30" name="2. On winter evenings, my father ___ read to us by the fi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Every summer, we ___ swim in the lake.</a:t>
              </a:r>
            </a:p>
          </p:txBody>
        </p:sp>
      </p:grpSp>
      <p:grpSp>
        <p:nvGrpSpPr>
          <p:cNvPr id="223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22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33" name="A. w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</a:t>
              </a:r>
            </a:p>
          </p:txBody>
        </p:sp>
      </p:grpSp>
      <p:grpSp>
        <p:nvGrpSpPr>
          <p:cNvPr id="223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22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36" name="B. u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used</a:t>
              </a:r>
            </a:p>
          </p:txBody>
        </p:sp>
      </p:grpSp>
      <p:grpSp>
        <p:nvGrpSpPr>
          <p:cNvPr id="224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22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39" name="C. was u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were used</a:t>
              </a:r>
            </a:p>
          </p:txBody>
        </p:sp>
      </p:grpSp>
      <p:grpSp>
        <p:nvGrpSpPr>
          <p:cNvPr id="224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224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42" name="3. I am ___ speaking in front of large audiences n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She is ___ working at night.</a:t>
              </a:r>
            </a:p>
          </p:txBody>
        </p:sp>
      </p:grpSp>
      <p:grpSp>
        <p:nvGrpSpPr>
          <p:cNvPr id="224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22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45" name="A. us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use to</a:t>
              </a:r>
            </a:p>
          </p:txBody>
        </p:sp>
      </p:grpSp>
      <p:grpSp>
        <p:nvGrpSpPr>
          <p:cNvPr id="224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22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48" name="B. used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used to</a:t>
              </a:r>
            </a:p>
          </p:txBody>
        </p:sp>
      </p:grpSp>
      <p:grpSp>
        <p:nvGrpSpPr>
          <p:cNvPr id="225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22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51" name="C. w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</a:t>
              </a:r>
            </a:p>
          </p:txBody>
        </p:sp>
      </p:grpSp>
      <p:grpSp>
        <p:nvGrpSpPr>
          <p:cNvPr id="225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225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54" name="4. She ___ dislike spicy food when she was young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He ___ have long hair.</a:t>
              </a:r>
            </a:p>
          </p:txBody>
        </p:sp>
      </p:grpSp>
      <p:grpSp>
        <p:nvGrpSpPr>
          <p:cNvPr id="225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22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57" name="A. w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</a:t>
              </a:r>
            </a:p>
          </p:txBody>
        </p:sp>
      </p:grpSp>
      <p:grpSp>
        <p:nvGrpSpPr>
          <p:cNvPr id="226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22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60" name="B. was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 used to</a:t>
              </a:r>
            </a:p>
          </p:txBody>
        </p:sp>
      </p:grpSp>
      <p:grpSp>
        <p:nvGrpSpPr>
          <p:cNvPr id="226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22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63" name="C. used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used to</a:t>
              </a:r>
            </a:p>
          </p:txBody>
        </p:sp>
      </p:grpSp>
      <p:grpSp>
        <p:nvGrpSpPr>
          <p:cNvPr id="226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226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66" name="5. It took him months to get ___ the night shift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They soon got ___ the noise.</a:t>
              </a:r>
            </a:p>
          </p:txBody>
        </p:sp>
      </p:grpSp>
      <p:grpSp>
        <p:nvGrpSpPr>
          <p:cNvPr id="227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22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69" name="A. us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use to</a:t>
              </a:r>
            </a:p>
          </p:txBody>
        </p:sp>
      </p:grpSp>
      <p:grpSp>
        <p:nvGrpSpPr>
          <p:cNvPr id="227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22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72" name="B. w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</a:t>
              </a:r>
            </a:p>
          </p:txBody>
        </p:sp>
      </p:grpSp>
      <p:grpSp>
        <p:nvGrpSpPr>
          <p:cNvPr id="227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22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75" name="C.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used to</a:t>
              </a:r>
            </a:p>
          </p:txBody>
        </p:sp>
      </p:grpSp>
      <p:sp>
        <p:nvSpPr>
          <p:cNvPr id="227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28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227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79" name="C1 GRAMMAR  •  UNIT 5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5  •  REVEAL</a:t>
              </a:r>
            </a:p>
          </p:txBody>
        </p:sp>
      </p:grpSp>
      <p:grpSp>
        <p:nvGrpSpPr>
          <p:cNvPr id="228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28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82" name="3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28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228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87" name="UNIT 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5  •  REVEAL</a:t>
              </a:r>
            </a:p>
          </p:txBody>
        </p:sp>
      </p:grpSp>
      <p:grpSp>
        <p:nvGrpSpPr>
          <p:cNvPr id="229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228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90" name="Habitual meaning and adaptation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Habitual meaning and adaptation: choose the answer</a:t>
              </a:r>
            </a:p>
          </p:txBody>
        </p:sp>
      </p:grpSp>
      <p:grpSp>
        <p:nvGrpSpPr>
          <p:cNvPr id="229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229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9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229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29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229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97" name="1. My grandparents ___ own a small baker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___ live near the sea.</a:t>
              </a:r>
            </a:p>
          </p:txBody>
        </p:sp>
      </p:grpSp>
      <p:grpSp>
        <p:nvGrpSpPr>
          <p:cNvPr id="230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22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00" name="A. would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 be</a:t>
              </a:r>
            </a:p>
          </p:txBody>
        </p:sp>
      </p:grpSp>
      <p:grpSp>
        <p:nvGrpSpPr>
          <p:cNvPr id="230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23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03" name="B. used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used to</a:t>
              </a:r>
            </a:p>
          </p:txBody>
        </p:sp>
      </p:grpSp>
      <p:grpSp>
        <p:nvGrpSpPr>
          <p:cNvPr id="230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23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06" name="C. are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am used to</a:t>
              </a:r>
            </a:p>
          </p:txBody>
        </p:sp>
      </p:grpSp>
      <p:grpSp>
        <p:nvGrpSpPr>
          <p:cNvPr id="231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230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09" name="2. On winter evenings, my father ___ read to us by the fi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Every summer, we ___ swim in the lake.</a:t>
              </a:r>
            </a:p>
          </p:txBody>
        </p:sp>
      </p:grpSp>
      <p:grpSp>
        <p:nvGrpSpPr>
          <p:cNvPr id="231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23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12" name="A. w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</a:t>
              </a:r>
            </a:p>
          </p:txBody>
        </p:sp>
      </p:grpSp>
      <p:grpSp>
        <p:nvGrpSpPr>
          <p:cNvPr id="231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23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15" name="B. u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used</a:t>
              </a:r>
            </a:p>
          </p:txBody>
        </p:sp>
      </p:grpSp>
      <p:grpSp>
        <p:nvGrpSpPr>
          <p:cNvPr id="231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23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18" name="C. was u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were used</a:t>
              </a:r>
            </a:p>
          </p:txBody>
        </p:sp>
      </p:grpSp>
      <p:grpSp>
        <p:nvGrpSpPr>
          <p:cNvPr id="232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232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21" name="3. I am ___ speaking in front of large audiences n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She is ___ working at night.</a:t>
              </a:r>
            </a:p>
          </p:txBody>
        </p:sp>
      </p:grpSp>
      <p:grpSp>
        <p:nvGrpSpPr>
          <p:cNvPr id="232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23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24" name="A. us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use to</a:t>
              </a:r>
            </a:p>
          </p:txBody>
        </p:sp>
      </p:grpSp>
      <p:grpSp>
        <p:nvGrpSpPr>
          <p:cNvPr id="232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23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27" name="B. used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used to</a:t>
              </a:r>
            </a:p>
          </p:txBody>
        </p:sp>
      </p:grpSp>
      <p:grpSp>
        <p:nvGrpSpPr>
          <p:cNvPr id="233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23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30" name="C. w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</a:t>
              </a:r>
            </a:p>
          </p:txBody>
        </p:sp>
      </p:grpSp>
      <p:grpSp>
        <p:nvGrpSpPr>
          <p:cNvPr id="233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233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33" name="4. She ___ dislike spicy food when she was young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He ___ have long hair.</a:t>
              </a:r>
            </a:p>
          </p:txBody>
        </p:sp>
      </p:grpSp>
      <p:grpSp>
        <p:nvGrpSpPr>
          <p:cNvPr id="233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23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36" name="A. w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</a:t>
              </a:r>
            </a:p>
          </p:txBody>
        </p:sp>
      </p:grpSp>
      <p:grpSp>
        <p:nvGrpSpPr>
          <p:cNvPr id="234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23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39" name="B. was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 used to</a:t>
              </a:r>
            </a:p>
          </p:txBody>
        </p:sp>
      </p:grpSp>
      <p:grpSp>
        <p:nvGrpSpPr>
          <p:cNvPr id="234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23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42" name="C. used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used to</a:t>
              </a:r>
            </a:p>
          </p:txBody>
        </p:sp>
      </p:grpSp>
      <p:grpSp>
        <p:nvGrpSpPr>
          <p:cNvPr id="234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234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45" name="5. It took him months to get ___ the night shift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They soon got ___ the noise.</a:t>
              </a:r>
            </a:p>
          </p:txBody>
        </p:sp>
      </p:grpSp>
      <p:grpSp>
        <p:nvGrpSpPr>
          <p:cNvPr id="234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23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48" name="A. us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use to</a:t>
              </a:r>
            </a:p>
          </p:txBody>
        </p:sp>
      </p:grpSp>
      <p:grpSp>
        <p:nvGrpSpPr>
          <p:cNvPr id="235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23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51" name="B. w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</a:t>
              </a:r>
            </a:p>
          </p:txBody>
        </p:sp>
      </p:grpSp>
      <p:grpSp>
        <p:nvGrpSpPr>
          <p:cNvPr id="235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23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54" name="C. used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used to</a:t>
              </a:r>
            </a:p>
          </p:txBody>
        </p:sp>
      </p:grpSp>
      <p:sp>
        <p:nvSpPr>
          <p:cNvPr id="235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35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235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58" name="C1 GRAMMAR  •  UNIT 5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5  •  REVEAL</a:t>
              </a:r>
            </a:p>
          </p:txBody>
        </p:sp>
      </p:grpSp>
      <p:grpSp>
        <p:nvGrpSpPr>
          <p:cNvPr id="236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36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61" name="3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36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236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66" name="UNIT 6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6  •  EXPLANATION</a:t>
              </a:r>
            </a:p>
          </p:txBody>
        </p:sp>
      </p:grpSp>
      <p:grpSp>
        <p:nvGrpSpPr>
          <p:cNvPr id="237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236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69" name="Modality and degrees of certainty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Modality and degrees of certainty</a:t>
              </a:r>
            </a:p>
          </p:txBody>
        </p:sp>
      </p:grpSp>
      <p:sp>
        <p:nvSpPr>
          <p:cNvPr id="237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37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237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7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237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237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76" name="Use must for strong positive deduction, may/might/could for possibility, and can't for strong negative deduction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must for strong positive deduction, may/might/could for possibility, and can't for strong negative deduction.</a:t>
              </a:r>
            </a:p>
          </p:txBody>
        </p:sp>
      </p:grpSp>
      <p:grpSp>
        <p:nvGrpSpPr>
          <p:cNvPr id="238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237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7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238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238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82" name="These forms express conclusions, not obligation.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These forms express conclusions, not obligation.</a:t>
              </a:r>
            </a:p>
          </p:txBody>
        </p:sp>
      </p:grpSp>
      <p:sp>
        <p:nvSpPr>
          <p:cNvPr id="238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38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238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8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239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238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89" name="must/may/might/could/can't + base verb"/>
            <p:cNvSpPr txBox="1"/>
            <p:nvPr/>
          </p:nvSpPr>
          <p:spPr>
            <a:xfrm>
              <a:off x="45719" y="0"/>
              <a:ext cx="2146937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must/may/might/could/can't + base verb</a:t>
              </a:r>
            </a:p>
          </p:txBody>
        </p:sp>
      </p:grpSp>
      <p:grpSp>
        <p:nvGrpSpPr>
          <p:cNvPr id="239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239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9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239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39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239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9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240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239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99" name="1.  The lights are on; they must be home.…"/>
            <p:cNvSpPr txBox="1"/>
            <p:nvPr/>
          </p:nvSpPr>
          <p:spPr>
            <a:xfrm>
              <a:off x="45719" y="0"/>
              <a:ext cx="3051812" cy="2042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The lights are on; they must be home.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She might be in a meeting, but I'm not sure.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That can't be Leo; he's abroad.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This key could open the back door.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You got every answer right; you must know the topic well.</a:t>
              </a:r>
            </a:p>
          </p:txBody>
        </p:sp>
      </p:grpSp>
      <p:sp>
        <p:nvSpPr>
          <p:cNvPr id="240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40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240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03" name="C1 GRAMMAR  •  UNIT 6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6  •  EXPLANATION</a:t>
              </a:r>
            </a:p>
          </p:txBody>
        </p:sp>
      </p:grpSp>
      <p:grpSp>
        <p:nvGrpSpPr>
          <p:cNvPr id="240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40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06" name="3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41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241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11" name="UNIT 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6  •  REVEAL</a:t>
              </a:r>
            </a:p>
          </p:txBody>
        </p:sp>
      </p:grpSp>
      <p:grpSp>
        <p:nvGrpSpPr>
          <p:cNvPr id="241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241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14" name="Modality and degrees of certainty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Modality and degrees of certainty: choose the answer</a:t>
              </a:r>
            </a:p>
          </p:txBody>
        </p:sp>
      </p:grpSp>
      <p:grpSp>
        <p:nvGrpSpPr>
          <p:cNvPr id="241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241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1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241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42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242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21" name="1. Her car is outside; she ___ still be he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lights are on; they ___ be home.</a:t>
              </a:r>
            </a:p>
          </p:txBody>
        </p:sp>
      </p:grpSp>
      <p:grpSp>
        <p:nvGrpSpPr>
          <p:cNvPr id="242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24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24" name="A. mus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</a:t>
              </a:r>
            </a:p>
          </p:txBody>
        </p:sp>
      </p:grpSp>
      <p:grpSp>
        <p:nvGrpSpPr>
          <p:cNvPr id="242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24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27" name="B. ca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can't</a:t>
              </a:r>
            </a:p>
          </p:txBody>
        </p:sp>
      </p:grpSp>
      <p:grpSp>
        <p:nvGrpSpPr>
          <p:cNvPr id="243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24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30" name="C. sh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should</a:t>
              </a:r>
            </a:p>
          </p:txBody>
        </p:sp>
      </p:grpSp>
      <p:grpSp>
        <p:nvGrpSpPr>
          <p:cNvPr id="243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243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33" name="2. The parcel ___ be at reception, but I haven't check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She ___ be in a meeting, but I'm not sure.</a:t>
              </a:r>
            </a:p>
          </p:txBody>
        </p:sp>
      </p:grpSp>
      <p:grpSp>
        <p:nvGrpSpPr>
          <p:cNvPr id="243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24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36" name="A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</a:t>
              </a:r>
            </a:p>
          </p:txBody>
        </p:sp>
      </p:grpSp>
      <p:grpSp>
        <p:nvGrpSpPr>
          <p:cNvPr id="244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24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39" name="B. mi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might</a:t>
              </a:r>
            </a:p>
          </p:txBody>
        </p:sp>
      </p:grpSp>
      <p:grpSp>
        <p:nvGrpSpPr>
          <p:cNvPr id="244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24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42" name="C. ca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</a:t>
              </a:r>
            </a:p>
          </p:txBody>
        </p:sp>
      </p:grpSp>
      <p:grpSp>
        <p:nvGrpSpPr>
          <p:cNvPr id="244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244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45" name="3. That ___ be the correct password; the system keeps rejecting i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That ___ be Leo; he's abroad.</a:t>
              </a:r>
            </a:p>
          </p:txBody>
        </p:sp>
      </p:grpSp>
      <p:grpSp>
        <p:nvGrpSpPr>
          <p:cNvPr id="244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24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48" name="A. ca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can't</a:t>
              </a:r>
            </a:p>
          </p:txBody>
        </p:sp>
      </p:grpSp>
      <p:grpSp>
        <p:nvGrpSpPr>
          <p:cNvPr id="245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24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51" name="B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</a:t>
              </a:r>
            </a:p>
          </p:txBody>
        </p:sp>
      </p:grpSp>
      <p:grpSp>
        <p:nvGrpSpPr>
          <p:cNvPr id="245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24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54" name="C. m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may</a:t>
              </a:r>
            </a:p>
          </p:txBody>
        </p:sp>
      </p:grpSp>
      <p:grpSp>
        <p:nvGrpSpPr>
          <p:cNvPr id="245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245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57" name="4. This spare key ___ fit the storage room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This key ___ open the back door.</a:t>
              </a:r>
            </a:p>
          </p:txBody>
        </p:sp>
      </p:grpSp>
      <p:grpSp>
        <p:nvGrpSpPr>
          <p:cNvPr id="246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24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60" name="A. must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mustn't</a:t>
              </a:r>
            </a:p>
          </p:txBody>
        </p:sp>
      </p:grpSp>
      <p:grpSp>
        <p:nvGrpSpPr>
          <p:cNvPr id="246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24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63" name="B. sh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</a:t>
              </a:r>
            </a:p>
          </p:txBody>
        </p:sp>
      </p:grpSp>
      <p:grpSp>
        <p:nvGrpSpPr>
          <p:cNvPr id="246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24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66" name="C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</a:t>
              </a:r>
            </a:p>
          </p:txBody>
        </p:sp>
      </p:grpSp>
      <p:grpSp>
        <p:nvGrpSpPr>
          <p:cNvPr id="247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246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69" name="5. You solved it instantly; you ___ understand the metho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You got every answer right; you ___ know the topic well.</a:t>
              </a:r>
            </a:p>
          </p:txBody>
        </p:sp>
      </p:grpSp>
      <p:grpSp>
        <p:nvGrpSpPr>
          <p:cNvPr id="247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24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72" name="A. might n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might not</a:t>
              </a:r>
            </a:p>
          </p:txBody>
        </p:sp>
      </p:grpSp>
      <p:grpSp>
        <p:nvGrpSpPr>
          <p:cNvPr id="247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24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75" name="B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</a:t>
              </a:r>
            </a:p>
          </p:txBody>
        </p:sp>
      </p:grpSp>
      <p:grpSp>
        <p:nvGrpSpPr>
          <p:cNvPr id="247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24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78" name="C. ca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</a:t>
              </a:r>
            </a:p>
          </p:txBody>
        </p:sp>
      </p:grpSp>
      <p:sp>
        <p:nvSpPr>
          <p:cNvPr id="248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48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248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82" name="C1 GRAMMAR  •  UNIT 6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6  •  REVEAL</a:t>
              </a:r>
            </a:p>
          </p:txBody>
        </p:sp>
      </p:grpSp>
      <p:grpSp>
        <p:nvGrpSpPr>
          <p:cNvPr id="248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48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85" name="3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49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248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90" name="UNIT 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6  •  REVEAL</a:t>
              </a:r>
            </a:p>
          </p:txBody>
        </p:sp>
      </p:grpSp>
      <p:grpSp>
        <p:nvGrpSpPr>
          <p:cNvPr id="249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249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93" name="Modality and degrees of certainty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Modality and degrees of certainty: choose the answer</a:t>
              </a:r>
            </a:p>
          </p:txBody>
        </p:sp>
      </p:grpSp>
      <p:grpSp>
        <p:nvGrpSpPr>
          <p:cNvPr id="249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249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9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249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50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249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00" name="1. Her car is outside; she ___ still be he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lights are on; they ___ be home.</a:t>
              </a:r>
            </a:p>
          </p:txBody>
        </p:sp>
      </p:grpSp>
      <p:grpSp>
        <p:nvGrpSpPr>
          <p:cNvPr id="250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25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03" name="A. mus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</a:t>
              </a:r>
            </a:p>
          </p:txBody>
        </p:sp>
      </p:grpSp>
      <p:grpSp>
        <p:nvGrpSpPr>
          <p:cNvPr id="250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25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06" name="B. ca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can't</a:t>
              </a:r>
            </a:p>
          </p:txBody>
        </p:sp>
      </p:grpSp>
      <p:grpSp>
        <p:nvGrpSpPr>
          <p:cNvPr id="251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25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09" name="C. sh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should</a:t>
              </a:r>
            </a:p>
          </p:txBody>
        </p:sp>
      </p:grpSp>
      <p:grpSp>
        <p:nvGrpSpPr>
          <p:cNvPr id="251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251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12" name="2. The parcel ___ be at reception, but I haven't check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She ___ be in a meeting, but I'm not sure.</a:t>
              </a:r>
            </a:p>
          </p:txBody>
        </p:sp>
      </p:grpSp>
      <p:grpSp>
        <p:nvGrpSpPr>
          <p:cNvPr id="251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25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15" name="A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</a:t>
              </a:r>
            </a:p>
          </p:txBody>
        </p:sp>
      </p:grpSp>
      <p:grpSp>
        <p:nvGrpSpPr>
          <p:cNvPr id="251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25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18" name="B. migh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might</a:t>
              </a:r>
            </a:p>
          </p:txBody>
        </p:sp>
      </p:grpSp>
      <p:grpSp>
        <p:nvGrpSpPr>
          <p:cNvPr id="252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25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21" name="C. ca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</a:t>
              </a:r>
            </a:p>
          </p:txBody>
        </p:sp>
      </p:grpSp>
      <p:grpSp>
        <p:nvGrpSpPr>
          <p:cNvPr id="252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252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24" name="3. That ___ be the correct password; the system keeps rejecting i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That ___ be Leo; he's abroad.</a:t>
              </a:r>
            </a:p>
          </p:txBody>
        </p:sp>
      </p:grpSp>
      <p:grpSp>
        <p:nvGrpSpPr>
          <p:cNvPr id="252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25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27" name="A. ca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can't</a:t>
              </a:r>
            </a:p>
          </p:txBody>
        </p:sp>
      </p:grpSp>
      <p:grpSp>
        <p:nvGrpSpPr>
          <p:cNvPr id="253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25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30" name="B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</a:t>
              </a:r>
            </a:p>
          </p:txBody>
        </p:sp>
      </p:grpSp>
      <p:grpSp>
        <p:nvGrpSpPr>
          <p:cNvPr id="253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25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33" name="C. m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may</a:t>
              </a:r>
            </a:p>
          </p:txBody>
        </p:sp>
      </p:grpSp>
      <p:grpSp>
        <p:nvGrpSpPr>
          <p:cNvPr id="253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253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36" name="4. This spare key ___ fit the storage room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This key ___ open the back door.</a:t>
              </a:r>
            </a:p>
          </p:txBody>
        </p:sp>
      </p:grpSp>
      <p:grpSp>
        <p:nvGrpSpPr>
          <p:cNvPr id="254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25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39" name="A. must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mustn't</a:t>
              </a:r>
            </a:p>
          </p:txBody>
        </p:sp>
      </p:grpSp>
      <p:grpSp>
        <p:nvGrpSpPr>
          <p:cNvPr id="254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25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42" name="B. sh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</a:t>
              </a:r>
            </a:p>
          </p:txBody>
        </p:sp>
      </p:grpSp>
      <p:grpSp>
        <p:nvGrpSpPr>
          <p:cNvPr id="254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25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45" name="C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</a:t>
              </a:r>
            </a:p>
          </p:txBody>
        </p:sp>
      </p:grpSp>
      <p:grpSp>
        <p:nvGrpSpPr>
          <p:cNvPr id="254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254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48" name="5. You solved it instantly; you ___ understand the metho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You got every answer right; you ___ know the topic well.</a:t>
              </a:r>
            </a:p>
          </p:txBody>
        </p:sp>
      </p:grpSp>
      <p:grpSp>
        <p:nvGrpSpPr>
          <p:cNvPr id="255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25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51" name="A. might n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might not</a:t>
              </a:r>
            </a:p>
          </p:txBody>
        </p:sp>
      </p:grpSp>
      <p:grpSp>
        <p:nvGrpSpPr>
          <p:cNvPr id="255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25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54" name="B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</a:t>
              </a:r>
            </a:p>
          </p:txBody>
        </p:sp>
      </p:grpSp>
      <p:grpSp>
        <p:nvGrpSpPr>
          <p:cNvPr id="255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25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57" name="C. ca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</a:t>
              </a:r>
            </a:p>
          </p:txBody>
        </p:sp>
      </p:grpSp>
      <p:sp>
        <p:nvSpPr>
          <p:cNvPr id="255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56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256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61" name="C1 GRAMMAR  •  UNIT 6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6  •  REVEAL</a:t>
              </a:r>
            </a:p>
          </p:txBody>
        </p:sp>
      </p:grpSp>
      <p:grpSp>
        <p:nvGrpSpPr>
          <p:cNvPr id="256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56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64" name="3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57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256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69" name="UNIT 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6  •  REVEAL</a:t>
              </a:r>
            </a:p>
          </p:txBody>
        </p:sp>
      </p:grpSp>
      <p:grpSp>
        <p:nvGrpSpPr>
          <p:cNvPr id="257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257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72" name="Modality and degrees of certainty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Modality and degrees of certainty: choose the answer</a:t>
              </a:r>
            </a:p>
          </p:txBody>
        </p:sp>
      </p:grpSp>
      <p:grpSp>
        <p:nvGrpSpPr>
          <p:cNvPr id="257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257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7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257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58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257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79" name="1. Her car is outside; she ___ still be he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lights are on; they ___ be home.</a:t>
              </a:r>
            </a:p>
          </p:txBody>
        </p:sp>
      </p:grpSp>
      <p:grpSp>
        <p:nvGrpSpPr>
          <p:cNvPr id="258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25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82" name="A. mus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</a:t>
              </a:r>
            </a:p>
          </p:txBody>
        </p:sp>
      </p:grpSp>
      <p:grpSp>
        <p:nvGrpSpPr>
          <p:cNvPr id="258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25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85" name="B. ca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can't</a:t>
              </a:r>
            </a:p>
          </p:txBody>
        </p:sp>
      </p:grpSp>
      <p:grpSp>
        <p:nvGrpSpPr>
          <p:cNvPr id="258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25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88" name="C. sh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should</a:t>
              </a:r>
            </a:p>
          </p:txBody>
        </p:sp>
      </p:grpSp>
      <p:grpSp>
        <p:nvGrpSpPr>
          <p:cNvPr id="259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259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91" name="2. The parcel ___ be at reception, but I haven't check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She ___ be in a meeting, but I'm not sure.</a:t>
              </a:r>
            </a:p>
          </p:txBody>
        </p:sp>
      </p:grpSp>
      <p:grpSp>
        <p:nvGrpSpPr>
          <p:cNvPr id="259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25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94" name="A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</a:t>
              </a:r>
            </a:p>
          </p:txBody>
        </p:sp>
      </p:grpSp>
      <p:grpSp>
        <p:nvGrpSpPr>
          <p:cNvPr id="259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25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97" name="B. migh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might</a:t>
              </a:r>
            </a:p>
          </p:txBody>
        </p:sp>
      </p:grpSp>
      <p:grpSp>
        <p:nvGrpSpPr>
          <p:cNvPr id="260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25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00" name="C. ca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</a:t>
              </a:r>
            </a:p>
          </p:txBody>
        </p:sp>
      </p:grpSp>
      <p:grpSp>
        <p:nvGrpSpPr>
          <p:cNvPr id="260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260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03" name="3. That ___ be the correct password; the system keeps rejecting i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That ___ be Leo; he's abroad.</a:t>
              </a:r>
            </a:p>
          </p:txBody>
        </p:sp>
      </p:grpSp>
      <p:grpSp>
        <p:nvGrpSpPr>
          <p:cNvPr id="260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26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06" name="A. can'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can't</a:t>
              </a:r>
            </a:p>
          </p:txBody>
        </p:sp>
      </p:grpSp>
      <p:grpSp>
        <p:nvGrpSpPr>
          <p:cNvPr id="261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26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09" name="B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</a:t>
              </a:r>
            </a:p>
          </p:txBody>
        </p:sp>
      </p:grpSp>
      <p:grpSp>
        <p:nvGrpSpPr>
          <p:cNvPr id="261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26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12" name="C. m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may</a:t>
              </a:r>
            </a:p>
          </p:txBody>
        </p:sp>
      </p:grpSp>
      <p:grpSp>
        <p:nvGrpSpPr>
          <p:cNvPr id="261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261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15" name="4. This spare key ___ fit the storage room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This key ___ open the back door.</a:t>
              </a:r>
            </a:p>
          </p:txBody>
        </p:sp>
      </p:grpSp>
      <p:grpSp>
        <p:nvGrpSpPr>
          <p:cNvPr id="261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26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18" name="A. must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mustn't</a:t>
              </a:r>
            </a:p>
          </p:txBody>
        </p:sp>
      </p:grpSp>
      <p:grpSp>
        <p:nvGrpSpPr>
          <p:cNvPr id="262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26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21" name="B. sh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</a:t>
              </a:r>
            </a:p>
          </p:txBody>
        </p:sp>
      </p:grpSp>
      <p:grpSp>
        <p:nvGrpSpPr>
          <p:cNvPr id="262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26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24" name="C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</a:t>
              </a:r>
            </a:p>
          </p:txBody>
        </p:sp>
      </p:grpSp>
      <p:grpSp>
        <p:nvGrpSpPr>
          <p:cNvPr id="262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262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27" name="5. You solved it instantly; you ___ understand the metho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You got every answer right; you ___ know the topic well.</a:t>
              </a:r>
            </a:p>
          </p:txBody>
        </p:sp>
      </p:grpSp>
      <p:grpSp>
        <p:nvGrpSpPr>
          <p:cNvPr id="263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26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30" name="A. might n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might not</a:t>
              </a:r>
            </a:p>
          </p:txBody>
        </p:sp>
      </p:grpSp>
      <p:grpSp>
        <p:nvGrpSpPr>
          <p:cNvPr id="263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26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33" name="B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</a:t>
              </a:r>
            </a:p>
          </p:txBody>
        </p:sp>
      </p:grpSp>
      <p:grpSp>
        <p:nvGrpSpPr>
          <p:cNvPr id="263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26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36" name="C. ca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</a:t>
              </a:r>
            </a:p>
          </p:txBody>
        </p:sp>
      </p:grpSp>
      <p:sp>
        <p:nvSpPr>
          <p:cNvPr id="263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64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263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40" name="C1 GRAMMAR  •  UNIT 6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6  •  REVEAL</a:t>
              </a:r>
            </a:p>
          </p:txBody>
        </p:sp>
      </p:grpSp>
      <p:grpSp>
        <p:nvGrpSpPr>
          <p:cNvPr id="264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64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43" name="3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64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264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48" name="UNIT 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6  •  REVEAL</a:t>
              </a:r>
            </a:p>
          </p:txBody>
        </p:sp>
      </p:grpSp>
      <p:grpSp>
        <p:nvGrpSpPr>
          <p:cNvPr id="265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265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51" name="Modality and degrees of certainty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Modality and degrees of certainty: choose the answer</a:t>
              </a:r>
            </a:p>
          </p:txBody>
        </p:sp>
      </p:grpSp>
      <p:grpSp>
        <p:nvGrpSpPr>
          <p:cNvPr id="265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265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5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265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65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265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58" name="1. Her car is outside; she ___ still be he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lights are on; they ___ be home.</a:t>
              </a:r>
            </a:p>
          </p:txBody>
        </p:sp>
      </p:grpSp>
      <p:grpSp>
        <p:nvGrpSpPr>
          <p:cNvPr id="266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26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61" name="A. mus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</a:t>
              </a:r>
            </a:p>
          </p:txBody>
        </p:sp>
      </p:grpSp>
      <p:grpSp>
        <p:nvGrpSpPr>
          <p:cNvPr id="266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26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64" name="B. ca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can't</a:t>
              </a:r>
            </a:p>
          </p:txBody>
        </p:sp>
      </p:grpSp>
      <p:grpSp>
        <p:nvGrpSpPr>
          <p:cNvPr id="266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26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67" name="C. sh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should</a:t>
              </a:r>
            </a:p>
          </p:txBody>
        </p:sp>
      </p:grpSp>
      <p:grpSp>
        <p:nvGrpSpPr>
          <p:cNvPr id="267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266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70" name="2. The parcel ___ be at reception, but I haven't check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She ___ be in a meeting, but I'm not sure.</a:t>
              </a:r>
            </a:p>
          </p:txBody>
        </p:sp>
      </p:grpSp>
      <p:grpSp>
        <p:nvGrpSpPr>
          <p:cNvPr id="267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26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73" name="A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</a:t>
              </a:r>
            </a:p>
          </p:txBody>
        </p:sp>
      </p:grpSp>
      <p:grpSp>
        <p:nvGrpSpPr>
          <p:cNvPr id="267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26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76" name="B. migh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might</a:t>
              </a:r>
            </a:p>
          </p:txBody>
        </p:sp>
      </p:grpSp>
      <p:grpSp>
        <p:nvGrpSpPr>
          <p:cNvPr id="268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26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79" name="C. ca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</a:t>
              </a:r>
            </a:p>
          </p:txBody>
        </p:sp>
      </p:grpSp>
      <p:grpSp>
        <p:nvGrpSpPr>
          <p:cNvPr id="268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268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82" name="3. That ___ be the correct password; the system keeps rejecting i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That ___ be Leo; he's abroad.</a:t>
              </a:r>
            </a:p>
          </p:txBody>
        </p:sp>
      </p:grpSp>
      <p:grpSp>
        <p:nvGrpSpPr>
          <p:cNvPr id="268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26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85" name="A. can'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can't</a:t>
              </a:r>
            </a:p>
          </p:txBody>
        </p:sp>
      </p:grpSp>
      <p:grpSp>
        <p:nvGrpSpPr>
          <p:cNvPr id="268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26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88" name="B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</a:t>
              </a:r>
            </a:p>
          </p:txBody>
        </p:sp>
      </p:grpSp>
      <p:grpSp>
        <p:nvGrpSpPr>
          <p:cNvPr id="269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26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91" name="C. m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may</a:t>
              </a:r>
            </a:p>
          </p:txBody>
        </p:sp>
      </p:grpSp>
      <p:grpSp>
        <p:nvGrpSpPr>
          <p:cNvPr id="269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269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94" name="4. This spare key ___ fit the storage room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This key ___ open the back door.</a:t>
              </a:r>
            </a:p>
          </p:txBody>
        </p:sp>
      </p:grpSp>
      <p:grpSp>
        <p:nvGrpSpPr>
          <p:cNvPr id="269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26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97" name="A. must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mustn't</a:t>
              </a:r>
            </a:p>
          </p:txBody>
        </p:sp>
      </p:grpSp>
      <p:grpSp>
        <p:nvGrpSpPr>
          <p:cNvPr id="270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26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00" name="B. sh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</a:t>
              </a:r>
            </a:p>
          </p:txBody>
        </p:sp>
      </p:grpSp>
      <p:grpSp>
        <p:nvGrpSpPr>
          <p:cNvPr id="270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27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03" name="C. c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</a:t>
              </a:r>
            </a:p>
          </p:txBody>
        </p:sp>
      </p:grpSp>
      <p:grpSp>
        <p:nvGrpSpPr>
          <p:cNvPr id="270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270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06" name="5. You solved it instantly; you ___ understand the metho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You got every answer right; you ___ know the topic well.</a:t>
              </a:r>
            </a:p>
          </p:txBody>
        </p:sp>
      </p:grpSp>
      <p:grpSp>
        <p:nvGrpSpPr>
          <p:cNvPr id="271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27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09" name="A. might n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might not</a:t>
              </a:r>
            </a:p>
          </p:txBody>
        </p:sp>
      </p:grpSp>
      <p:grpSp>
        <p:nvGrpSpPr>
          <p:cNvPr id="271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27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12" name="B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</a:t>
              </a:r>
            </a:p>
          </p:txBody>
        </p:sp>
      </p:grpSp>
      <p:grpSp>
        <p:nvGrpSpPr>
          <p:cNvPr id="271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27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15" name="C. ca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</a:t>
              </a:r>
            </a:p>
          </p:txBody>
        </p:sp>
      </p:grpSp>
      <p:sp>
        <p:nvSpPr>
          <p:cNvPr id="271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72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271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19" name="C1 GRAMMAR  •  UNIT 6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6  •  REVEAL</a:t>
              </a:r>
            </a:p>
          </p:txBody>
        </p:sp>
      </p:grpSp>
      <p:grpSp>
        <p:nvGrpSpPr>
          <p:cNvPr id="272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72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22" name="3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72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272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27" name="UNIT 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6  •  REVEAL</a:t>
              </a:r>
            </a:p>
          </p:txBody>
        </p:sp>
      </p:grpSp>
      <p:grpSp>
        <p:nvGrpSpPr>
          <p:cNvPr id="273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272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30" name="Modality and degrees of certainty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Modality and degrees of certainty: choose the answer</a:t>
              </a:r>
            </a:p>
          </p:txBody>
        </p:sp>
      </p:grpSp>
      <p:grpSp>
        <p:nvGrpSpPr>
          <p:cNvPr id="273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273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3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273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73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273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37" name="1. Her car is outside; she ___ still be he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lights are on; they ___ be home.</a:t>
              </a:r>
            </a:p>
          </p:txBody>
        </p:sp>
      </p:grpSp>
      <p:grpSp>
        <p:nvGrpSpPr>
          <p:cNvPr id="274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27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40" name="A. mus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</a:t>
              </a:r>
            </a:p>
          </p:txBody>
        </p:sp>
      </p:grpSp>
      <p:grpSp>
        <p:nvGrpSpPr>
          <p:cNvPr id="274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27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43" name="B. ca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can't</a:t>
              </a:r>
            </a:p>
          </p:txBody>
        </p:sp>
      </p:grpSp>
      <p:grpSp>
        <p:nvGrpSpPr>
          <p:cNvPr id="274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27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46" name="C. sh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should</a:t>
              </a:r>
            </a:p>
          </p:txBody>
        </p:sp>
      </p:grpSp>
      <p:grpSp>
        <p:nvGrpSpPr>
          <p:cNvPr id="275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274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49" name="2. The parcel ___ be at reception, but I haven't check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She ___ be in a meeting, but I'm not sure.</a:t>
              </a:r>
            </a:p>
          </p:txBody>
        </p:sp>
      </p:grpSp>
      <p:grpSp>
        <p:nvGrpSpPr>
          <p:cNvPr id="275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27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52" name="A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</a:t>
              </a:r>
            </a:p>
          </p:txBody>
        </p:sp>
      </p:grpSp>
      <p:grpSp>
        <p:nvGrpSpPr>
          <p:cNvPr id="275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27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55" name="B. migh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might</a:t>
              </a:r>
            </a:p>
          </p:txBody>
        </p:sp>
      </p:grpSp>
      <p:grpSp>
        <p:nvGrpSpPr>
          <p:cNvPr id="275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27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58" name="C. ca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</a:t>
              </a:r>
            </a:p>
          </p:txBody>
        </p:sp>
      </p:grpSp>
      <p:grpSp>
        <p:nvGrpSpPr>
          <p:cNvPr id="276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276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61" name="3. That ___ be the correct password; the system keeps rejecting i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That ___ be Leo; he's abroad.</a:t>
              </a:r>
            </a:p>
          </p:txBody>
        </p:sp>
      </p:grpSp>
      <p:grpSp>
        <p:nvGrpSpPr>
          <p:cNvPr id="276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27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64" name="A. can'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can't</a:t>
              </a:r>
            </a:p>
          </p:txBody>
        </p:sp>
      </p:grpSp>
      <p:grpSp>
        <p:nvGrpSpPr>
          <p:cNvPr id="276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27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67" name="B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</a:t>
              </a:r>
            </a:p>
          </p:txBody>
        </p:sp>
      </p:grpSp>
      <p:grpSp>
        <p:nvGrpSpPr>
          <p:cNvPr id="277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27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70" name="C. m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may</a:t>
              </a:r>
            </a:p>
          </p:txBody>
        </p:sp>
      </p:grpSp>
      <p:grpSp>
        <p:nvGrpSpPr>
          <p:cNvPr id="277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277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73" name="4. This spare key ___ fit the storage room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This key ___ open the back door.</a:t>
              </a:r>
            </a:p>
          </p:txBody>
        </p:sp>
      </p:grpSp>
      <p:grpSp>
        <p:nvGrpSpPr>
          <p:cNvPr id="277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27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76" name="A. must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mustn't</a:t>
              </a:r>
            </a:p>
          </p:txBody>
        </p:sp>
      </p:grpSp>
      <p:grpSp>
        <p:nvGrpSpPr>
          <p:cNvPr id="278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27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79" name="B. sh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</a:t>
              </a:r>
            </a:p>
          </p:txBody>
        </p:sp>
      </p:grpSp>
      <p:grpSp>
        <p:nvGrpSpPr>
          <p:cNvPr id="278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27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82" name="C. c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</a:t>
              </a:r>
            </a:p>
          </p:txBody>
        </p:sp>
      </p:grpSp>
      <p:grpSp>
        <p:nvGrpSpPr>
          <p:cNvPr id="278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278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85" name="5. You solved it instantly; you ___ understand the metho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You got every answer right; you ___ know the topic well.</a:t>
              </a:r>
            </a:p>
          </p:txBody>
        </p:sp>
      </p:grpSp>
      <p:grpSp>
        <p:nvGrpSpPr>
          <p:cNvPr id="278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27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88" name="A. might n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might not</a:t>
              </a:r>
            </a:p>
          </p:txBody>
        </p:sp>
      </p:grpSp>
      <p:grpSp>
        <p:nvGrpSpPr>
          <p:cNvPr id="279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27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91" name="B. mus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</a:t>
              </a:r>
            </a:p>
          </p:txBody>
        </p:sp>
      </p:grpSp>
      <p:grpSp>
        <p:nvGrpSpPr>
          <p:cNvPr id="279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27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94" name="C. ca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</a:t>
              </a:r>
            </a:p>
          </p:txBody>
        </p:sp>
      </p:grpSp>
      <p:sp>
        <p:nvSpPr>
          <p:cNvPr id="279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79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279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98" name="C1 GRAMMAR  •  UNIT 6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6  •  REVEAL</a:t>
              </a:r>
            </a:p>
          </p:txBody>
        </p:sp>
      </p:grpSp>
      <p:grpSp>
        <p:nvGrpSpPr>
          <p:cNvPr id="280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80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01" name="3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80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280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06" name="UNIT 7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7  •  EXPLANATION</a:t>
              </a:r>
            </a:p>
          </p:txBody>
        </p:sp>
      </p:grpSp>
      <p:grpSp>
        <p:nvGrpSpPr>
          <p:cNvPr id="281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280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09" name="Past modality and counterfactual meaning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Past modality and counterfactual meaning</a:t>
              </a:r>
            </a:p>
          </p:txBody>
        </p:sp>
      </p:grpSp>
      <p:sp>
        <p:nvSpPr>
          <p:cNvPr id="281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81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281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1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281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281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16" name="Use modal + have + past participle to make deductions about completed past events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modal + have + past participle to make deductions about completed past events.</a:t>
              </a:r>
            </a:p>
          </p:txBody>
        </p:sp>
      </p:grpSp>
      <p:grpSp>
        <p:nvGrpSpPr>
          <p:cNvPr id="282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281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1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282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282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22" name="The modal shows certainty; have + participle places it in the past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The modal shows certainty; have + participle places it in the past.</a:t>
              </a:r>
            </a:p>
          </p:txBody>
        </p:sp>
      </p:grpSp>
      <p:sp>
        <p:nvSpPr>
          <p:cNvPr id="282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82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282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2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283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282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29" name="must/might/could/can't have + past participle"/>
            <p:cNvSpPr txBox="1"/>
            <p:nvPr/>
          </p:nvSpPr>
          <p:spPr>
            <a:xfrm>
              <a:off x="45719" y="0"/>
              <a:ext cx="2146937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must/might/could/can't have + past participle</a:t>
              </a:r>
            </a:p>
          </p:txBody>
        </p:sp>
      </p:grpSp>
      <p:grpSp>
        <p:nvGrpSpPr>
          <p:cNvPr id="283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283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3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283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83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283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3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284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283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39" name="1.  She isn't here; she might have missed the bus.…"/>
            <p:cNvSpPr txBox="1"/>
            <p:nvPr/>
          </p:nvSpPr>
          <p:spPr>
            <a:xfrm>
              <a:off x="45719" y="0"/>
              <a:ext cx="3051812" cy="2220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She isn't here; she might have missed the bus.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He knew the answer; he must have studied before.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They can't have called us because they had no signal.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I can't find it; I may have left it at work.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That noise could have been the wind.</a:t>
              </a:r>
            </a:p>
          </p:txBody>
        </p:sp>
      </p:grpSp>
      <p:sp>
        <p:nvSpPr>
          <p:cNvPr id="284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84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284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43" name="C1 GRAMMAR  •  UNIT 7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7  •  EXPLANATION</a:t>
              </a:r>
            </a:p>
          </p:txBody>
        </p:sp>
      </p:grpSp>
      <p:grpSp>
        <p:nvGrpSpPr>
          <p:cNvPr id="284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84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46" name="4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85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285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51" name="UNIT 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7  •  REVEAL</a:t>
              </a:r>
            </a:p>
          </p:txBody>
        </p:sp>
      </p:grpSp>
      <p:grpSp>
        <p:nvGrpSpPr>
          <p:cNvPr id="285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285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54" name="Past modality and counterfactual meaning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Past modality and counterfactual meaning: choose the answer</a:t>
              </a:r>
            </a:p>
          </p:txBody>
        </p:sp>
      </p:grpSp>
      <p:grpSp>
        <p:nvGrpSpPr>
          <p:cNvPr id="285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285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5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285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86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286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61" name="1. He isn't answering; he ___ his phone at ho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isn't here; she ___ the bus.</a:t>
              </a:r>
            </a:p>
          </p:txBody>
        </p:sp>
      </p:grpSp>
      <p:grpSp>
        <p:nvGrpSpPr>
          <p:cNvPr id="286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28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64" name="A. might have lef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might have missed</a:t>
              </a:r>
            </a:p>
          </p:txBody>
        </p:sp>
      </p:grpSp>
      <p:grpSp>
        <p:nvGrpSpPr>
          <p:cNvPr id="286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28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67" name="B. must le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 miss</a:t>
              </a:r>
            </a:p>
          </p:txBody>
        </p:sp>
      </p:grpSp>
      <p:grpSp>
        <p:nvGrpSpPr>
          <p:cNvPr id="287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28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70" name="C. can't le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 miss</a:t>
              </a:r>
            </a:p>
          </p:txBody>
        </p:sp>
      </p:grpSp>
      <p:grpSp>
        <p:nvGrpSpPr>
          <p:cNvPr id="287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287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73" name="2. She knew every detail; she ___ the report beforehan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 knew the answer; he ___ before.</a:t>
              </a:r>
            </a:p>
          </p:txBody>
        </p:sp>
      </p:grpSp>
      <p:grpSp>
        <p:nvGrpSpPr>
          <p:cNvPr id="287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28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76" name="A. might rea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might study</a:t>
              </a:r>
            </a:p>
          </p:txBody>
        </p:sp>
      </p:grpSp>
      <p:grpSp>
        <p:nvGrpSpPr>
          <p:cNvPr id="288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28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79" name="B. must have rea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 have studied</a:t>
              </a:r>
            </a:p>
          </p:txBody>
        </p:sp>
      </p:grpSp>
      <p:grpSp>
        <p:nvGrpSpPr>
          <p:cNvPr id="288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28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82" name="C. can't have rea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 have studied</a:t>
              </a:r>
            </a:p>
          </p:txBody>
        </p:sp>
      </p:grpSp>
      <p:grpSp>
        <p:nvGrpSpPr>
          <p:cNvPr id="288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288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85" name="3. They ___ the email because the server was dow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They ___ us because they had no signal.</a:t>
              </a:r>
            </a:p>
          </p:txBody>
        </p:sp>
      </p:grpSp>
      <p:grpSp>
        <p:nvGrpSpPr>
          <p:cNvPr id="288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28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88" name="A. must rece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 call</a:t>
              </a:r>
            </a:p>
          </p:txBody>
        </p:sp>
      </p:grpSp>
      <p:grpSp>
        <p:nvGrpSpPr>
          <p:cNvPr id="289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28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91" name="B. should rece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 call</a:t>
              </a:r>
            </a:p>
          </p:txBody>
        </p:sp>
      </p:grpSp>
      <p:grpSp>
        <p:nvGrpSpPr>
          <p:cNvPr id="289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28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94" name="C. can't have receiv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 have called</a:t>
              </a:r>
            </a:p>
          </p:txBody>
        </p:sp>
      </p:grpSp>
      <p:grpSp>
        <p:nvGrpSpPr>
          <p:cNvPr id="289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289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97" name="4. The keys aren't here; I ___ them in the ca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can't find it; I ___ it at work.</a:t>
              </a:r>
            </a:p>
          </p:txBody>
        </p:sp>
      </p:grpSp>
      <p:grpSp>
        <p:nvGrpSpPr>
          <p:cNvPr id="290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28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00" name="A. must le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 leave</a:t>
              </a:r>
            </a:p>
          </p:txBody>
        </p:sp>
      </p:grpSp>
      <p:grpSp>
        <p:nvGrpSpPr>
          <p:cNvPr id="290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29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03" name="B. can't le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can't leave</a:t>
              </a:r>
            </a:p>
          </p:txBody>
        </p:sp>
      </p:grpSp>
      <p:grpSp>
        <p:nvGrpSpPr>
          <p:cNvPr id="290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29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06" name="C. may have lef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may have left</a:t>
              </a:r>
            </a:p>
          </p:txBody>
        </p:sp>
      </p:grpSp>
      <p:grpSp>
        <p:nvGrpSpPr>
          <p:cNvPr id="291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290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09" name="5. The broken branch ___ the noise we hear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That noise ___ the wind.</a:t>
              </a:r>
            </a:p>
          </p:txBody>
        </p:sp>
      </p:grpSp>
      <p:grpSp>
        <p:nvGrpSpPr>
          <p:cNvPr id="291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29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12" name="A. could have cau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 have been</a:t>
              </a:r>
            </a:p>
          </p:txBody>
        </p:sp>
      </p:grpSp>
      <p:grpSp>
        <p:nvGrpSpPr>
          <p:cNvPr id="291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29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15" name="B. must cau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 be</a:t>
              </a:r>
            </a:p>
          </p:txBody>
        </p:sp>
      </p:grpSp>
      <p:grpSp>
        <p:nvGrpSpPr>
          <p:cNvPr id="291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29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18" name="C. should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should have</a:t>
              </a:r>
            </a:p>
          </p:txBody>
        </p:sp>
      </p:grpSp>
      <p:sp>
        <p:nvSpPr>
          <p:cNvPr id="292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92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292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22" name="C1 GRAMMAR  •  UNIT 7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7  •  REVEAL</a:t>
              </a:r>
            </a:p>
          </p:txBody>
        </p:sp>
      </p:grpSp>
      <p:grpSp>
        <p:nvGrpSpPr>
          <p:cNvPr id="292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92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25" name="4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93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292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30" name="UNIT 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7  •  REVEAL</a:t>
              </a:r>
            </a:p>
          </p:txBody>
        </p:sp>
      </p:grpSp>
      <p:grpSp>
        <p:nvGrpSpPr>
          <p:cNvPr id="293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293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33" name="Past modality and counterfactual meaning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Past modality and counterfactual meaning: choose the answer</a:t>
              </a:r>
            </a:p>
          </p:txBody>
        </p:sp>
      </p:grpSp>
      <p:grpSp>
        <p:nvGrpSpPr>
          <p:cNvPr id="293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293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3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293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94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293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40" name="1. He isn't answering; he ___ his phone at ho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isn't here; she ___ the bus.</a:t>
              </a:r>
            </a:p>
          </p:txBody>
        </p:sp>
      </p:grpSp>
      <p:grpSp>
        <p:nvGrpSpPr>
          <p:cNvPr id="294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29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43" name="A. might have lef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might have missed</a:t>
              </a:r>
            </a:p>
          </p:txBody>
        </p:sp>
      </p:grpSp>
      <p:grpSp>
        <p:nvGrpSpPr>
          <p:cNvPr id="294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29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46" name="B. must le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 miss</a:t>
              </a:r>
            </a:p>
          </p:txBody>
        </p:sp>
      </p:grpSp>
      <p:grpSp>
        <p:nvGrpSpPr>
          <p:cNvPr id="295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29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49" name="C. can't le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 miss</a:t>
              </a:r>
            </a:p>
          </p:txBody>
        </p:sp>
      </p:grpSp>
      <p:grpSp>
        <p:nvGrpSpPr>
          <p:cNvPr id="295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295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52" name="2. She knew every detail; she ___ the report beforehan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 knew the answer; he ___ before.</a:t>
              </a:r>
            </a:p>
          </p:txBody>
        </p:sp>
      </p:grpSp>
      <p:grpSp>
        <p:nvGrpSpPr>
          <p:cNvPr id="295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29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55" name="A. might rea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might study</a:t>
              </a:r>
            </a:p>
          </p:txBody>
        </p:sp>
      </p:grpSp>
      <p:grpSp>
        <p:nvGrpSpPr>
          <p:cNvPr id="295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29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58" name="B. must have rea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 have studied</a:t>
              </a:r>
            </a:p>
          </p:txBody>
        </p:sp>
      </p:grpSp>
      <p:grpSp>
        <p:nvGrpSpPr>
          <p:cNvPr id="296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29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61" name="C. can't have rea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 have studied</a:t>
              </a:r>
            </a:p>
          </p:txBody>
        </p:sp>
      </p:grpSp>
      <p:grpSp>
        <p:nvGrpSpPr>
          <p:cNvPr id="296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296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64" name="3. They ___ the email because the server was dow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They ___ us because they had no signal.</a:t>
              </a:r>
            </a:p>
          </p:txBody>
        </p:sp>
      </p:grpSp>
      <p:grpSp>
        <p:nvGrpSpPr>
          <p:cNvPr id="296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29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67" name="A. must rece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 call</a:t>
              </a:r>
            </a:p>
          </p:txBody>
        </p:sp>
      </p:grpSp>
      <p:grpSp>
        <p:nvGrpSpPr>
          <p:cNvPr id="297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29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70" name="B. should rece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 call</a:t>
              </a:r>
            </a:p>
          </p:txBody>
        </p:sp>
      </p:grpSp>
      <p:grpSp>
        <p:nvGrpSpPr>
          <p:cNvPr id="297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29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73" name="C. can't have receiv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 have called</a:t>
              </a:r>
            </a:p>
          </p:txBody>
        </p:sp>
      </p:grpSp>
      <p:grpSp>
        <p:nvGrpSpPr>
          <p:cNvPr id="297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297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76" name="4. The keys aren't here; I ___ them in the ca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can't find it; I ___ it at work.</a:t>
              </a:r>
            </a:p>
          </p:txBody>
        </p:sp>
      </p:grpSp>
      <p:grpSp>
        <p:nvGrpSpPr>
          <p:cNvPr id="298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29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79" name="A. must le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 leave</a:t>
              </a:r>
            </a:p>
          </p:txBody>
        </p:sp>
      </p:grpSp>
      <p:grpSp>
        <p:nvGrpSpPr>
          <p:cNvPr id="298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29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82" name="B. can't le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can't leave</a:t>
              </a:r>
            </a:p>
          </p:txBody>
        </p:sp>
      </p:grpSp>
      <p:grpSp>
        <p:nvGrpSpPr>
          <p:cNvPr id="298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29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85" name="C. may have lef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may have left</a:t>
              </a:r>
            </a:p>
          </p:txBody>
        </p:sp>
      </p:grpSp>
      <p:grpSp>
        <p:nvGrpSpPr>
          <p:cNvPr id="298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298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88" name="5. The broken branch ___ the noise we hear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That noise ___ the wind.</a:t>
              </a:r>
            </a:p>
          </p:txBody>
        </p:sp>
      </p:grpSp>
      <p:grpSp>
        <p:nvGrpSpPr>
          <p:cNvPr id="299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29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91" name="A. could have cau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 have been</a:t>
              </a:r>
            </a:p>
          </p:txBody>
        </p:sp>
      </p:grpSp>
      <p:grpSp>
        <p:nvGrpSpPr>
          <p:cNvPr id="299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29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94" name="B. must cau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 be</a:t>
              </a:r>
            </a:p>
          </p:txBody>
        </p:sp>
      </p:grpSp>
      <p:grpSp>
        <p:nvGrpSpPr>
          <p:cNvPr id="299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29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97" name="C. should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should have</a:t>
              </a:r>
            </a:p>
          </p:txBody>
        </p:sp>
      </p:grpSp>
      <p:sp>
        <p:nvSpPr>
          <p:cNvPr id="299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00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300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01" name="C1 GRAMMAR  •  UNIT 7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7  •  REVEAL</a:t>
              </a:r>
            </a:p>
          </p:txBody>
        </p:sp>
      </p:grpSp>
      <p:grpSp>
        <p:nvGrpSpPr>
          <p:cNvPr id="300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300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04" name="4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01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300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09" name="UNIT 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7  •  REVEAL</a:t>
              </a:r>
            </a:p>
          </p:txBody>
        </p:sp>
      </p:grpSp>
      <p:grpSp>
        <p:nvGrpSpPr>
          <p:cNvPr id="301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301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12" name="Past modality and counterfactual meaning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Past modality and counterfactual meaning: choose the answer</a:t>
              </a:r>
            </a:p>
          </p:txBody>
        </p:sp>
      </p:grpSp>
      <p:grpSp>
        <p:nvGrpSpPr>
          <p:cNvPr id="301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301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1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301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02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301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19" name="1. He isn't answering; he ___ his phone at ho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isn't here; she ___ the bus.</a:t>
              </a:r>
            </a:p>
          </p:txBody>
        </p:sp>
      </p:grpSp>
      <p:grpSp>
        <p:nvGrpSpPr>
          <p:cNvPr id="302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30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22" name="A. might have lef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might have missed</a:t>
              </a:r>
            </a:p>
          </p:txBody>
        </p:sp>
      </p:grpSp>
      <p:grpSp>
        <p:nvGrpSpPr>
          <p:cNvPr id="302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30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25" name="B. must le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 miss</a:t>
              </a:r>
            </a:p>
          </p:txBody>
        </p:sp>
      </p:grpSp>
      <p:grpSp>
        <p:nvGrpSpPr>
          <p:cNvPr id="302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30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28" name="C. can't le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 miss</a:t>
              </a:r>
            </a:p>
          </p:txBody>
        </p:sp>
      </p:grpSp>
      <p:grpSp>
        <p:nvGrpSpPr>
          <p:cNvPr id="303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303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31" name="2. She knew every detail; she ___ the report beforehan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 knew the answer; he ___ before.</a:t>
              </a:r>
            </a:p>
          </p:txBody>
        </p:sp>
      </p:grpSp>
      <p:grpSp>
        <p:nvGrpSpPr>
          <p:cNvPr id="303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30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34" name="A. might rea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might study</a:t>
              </a:r>
            </a:p>
          </p:txBody>
        </p:sp>
      </p:grpSp>
      <p:grpSp>
        <p:nvGrpSpPr>
          <p:cNvPr id="303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30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37" name="B. must have rea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 have studied</a:t>
              </a:r>
            </a:p>
          </p:txBody>
        </p:sp>
      </p:grpSp>
      <p:grpSp>
        <p:nvGrpSpPr>
          <p:cNvPr id="304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30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40" name="C. can't have rea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 have studied</a:t>
              </a:r>
            </a:p>
          </p:txBody>
        </p:sp>
      </p:grpSp>
      <p:grpSp>
        <p:nvGrpSpPr>
          <p:cNvPr id="304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304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43" name="3. They ___ the email because the server was dow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They ___ us because they had no signal.</a:t>
              </a:r>
            </a:p>
          </p:txBody>
        </p:sp>
      </p:grpSp>
      <p:grpSp>
        <p:nvGrpSpPr>
          <p:cNvPr id="304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30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46" name="A. must rece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 call</a:t>
              </a:r>
            </a:p>
          </p:txBody>
        </p:sp>
      </p:grpSp>
      <p:grpSp>
        <p:nvGrpSpPr>
          <p:cNvPr id="305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30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49" name="B. should rece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 call</a:t>
              </a:r>
            </a:p>
          </p:txBody>
        </p:sp>
      </p:grpSp>
      <p:grpSp>
        <p:nvGrpSpPr>
          <p:cNvPr id="305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30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52" name="C. can't have receiv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 have called</a:t>
              </a:r>
            </a:p>
          </p:txBody>
        </p:sp>
      </p:grpSp>
      <p:grpSp>
        <p:nvGrpSpPr>
          <p:cNvPr id="305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305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55" name="4. The keys aren't here; I ___ them in the ca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can't find it; I ___ it at work.</a:t>
              </a:r>
            </a:p>
          </p:txBody>
        </p:sp>
      </p:grpSp>
      <p:grpSp>
        <p:nvGrpSpPr>
          <p:cNvPr id="305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30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58" name="A. must le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 leave</a:t>
              </a:r>
            </a:p>
          </p:txBody>
        </p:sp>
      </p:grpSp>
      <p:grpSp>
        <p:nvGrpSpPr>
          <p:cNvPr id="306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30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61" name="B. can't le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can't leave</a:t>
              </a:r>
            </a:p>
          </p:txBody>
        </p:sp>
      </p:grpSp>
      <p:grpSp>
        <p:nvGrpSpPr>
          <p:cNvPr id="306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30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64" name="C. may have lef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may have left</a:t>
              </a:r>
            </a:p>
          </p:txBody>
        </p:sp>
      </p:grpSp>
      <p:grpSp>
        <p:nvGrpSpPr>
          <p:cNvPr id="306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306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67" name="5. The broken branch ___ the noise we hear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That noise ___ the wind.</a:t>
              </a:r>
            </a:p>
          </p:txBody>
        </p:sp>
      </p:grpSp>
      <p:grpSp>
        <p:nvGrpSpPr>
          <p:cNvPr id="307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30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70" name="A. could have cau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 have been</a:t>
              </a:r>
            </a:p>
          </p:txBody>
        </p:sp>
      </p:grpSp>
      <p:grpSp>
        <p:nvGrpSpPr>
          <p:cNvPr id="307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30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73" name="B. must cau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 be</a:t>
              </a:r>
            </a:p>
          </p:txBody>
        </p:sp>
      </p:grpSp>
      <p:grpSp>
        <p:nvGrpSpPr>
          <p:cNvPr id="307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30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76" name="C. should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should have</a:t>
              </a:r>
            </a:p>
          </p:txBody>
        </p:sp>
      </p:grpSp>
      <p:sp>
        <p:nvSpPr>
          <p:cNvPr id="307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08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307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80" name="C1 GRAMMAR  •  UNIT 7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7  •  REVEAL</a:t>
              </a:r>
            </a:p>
          </p:txBody>
        </p:sp>
      </p:grpSp>
      <p:grpSp>
        <p:nvGrpSpPr>
          <p:cNvPr id="308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308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83" name="4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08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308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88" name="UNIT 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7  •  REVEAL</a:t>
              </a:r>
            </a:p>
          </p:txBody>
        </p:sp>
      </p:grpSp>
      <p:grpSp>
        <p:nvGrpSpPr>
          <p:cNvPr id="309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309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91" name="Past modality and counterfactual meaning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Past modality and counterfactual meaning: choose the answer</a:t>
              </a:r>
            </a:p>
          </p:txBody>
        </p:sp>
      </p:grpSp>
      <p:grpSp>
        <p:nvGrpSpPr>
          <p:cNvPr id="309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309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9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309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09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309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98" name="1. He isn't answering; he ___ his phone at ho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isn't here; she ___ the bus.</a:t>
              </a:r>
            </a:p>
          </p:txBody>
        </p:sp>
      </p:grpSp>
      <p:grpSp>
        <p:nvGrpSpPr>
          <p:cNvPr id="310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31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01" name="A. might have lef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might have missed</a:t>
              </a:r>
            </a:p>
          </p:txBody>
        </p:sp>
      </p:grpSp>
      <p:grpSp>
        <p:nvGrpSpPr>
          <p:cNvPr id="310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31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04" name="B. must le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 miss</a:t>
              </a:r>
            </a:p>
          </p:txBody>
        </p:sp>
      </p:grpSp>
      <p:grpSp>
        <p:nvGrpSpPr>
          <p:cNvPr id="310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31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07" name="C. can't le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 miss</a:t>
              </a:r>
            </a:p>
          </p:txBody>
        </p:sp>
      </p:grpSp>
      <p:grpSp>
        <p:nvGrpSpPr>
          <p:cNvPr id="311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310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10" name="2. She knew every detail; she ___ the report beforehan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 knew the answer; he ___ before.</a:t>
              </a:r>
            </a:p>
          </p:txBody>
        </p:sp>
      </p:grpSp>
      <p:grpSp>
        <p:nvGrpSpPr>
          <p:cNvPr id="311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31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13" name="A. might rea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might study</a:t>
              </a:r>
            </a:p>
          </p:txBody>
        </p:sp>
      </p:grpSp>
      <p:grpSp>
        <p:nvGrpSpPr>
          <p:cNvPr id="311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31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16" name="B. must have rea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 have studied</a:t>
              </a:r>
            </a:p>
          </p:txBody>
        </p:sp>
      </p:grpSp>
      <p:grpSp>
        <p:nvGrpSpPr>
          <p:cNvPr id="312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31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19" name="C. can't have rea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 have studied</a:t>
              </a:r>
            </a:p>
          </p:txBody>
        </p:sp>
      </p:grpSp>
      <p:grpSp>
        <p:nvGrpSpPr>
          <p:cNvPr id="312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312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22" name="3. They ___ the email because the server was dow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They ___ us because they had no signal.</a:t>
              </a:r>
            </a:p>
          </p:txBody>
        </p:sp>
      </p:grpSp>
      <p:grpSp>
        <p:nvGrpSpPr>
          <p:cNvPr id="312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31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25" name="A. must rece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 call</a:t>
              </a:r>
            </a:p>
          </p:txBody>
        </p:sp>
      </p:grpSp>
      <p:grpSp>
        <p:nvGrpSpPr>
          <p:cNvPr id="312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31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28" name="B. should rece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 call</a:t>
              </a:r>
            </a:p>
          </p:txBody>
        </p:sp>
      </p:grpSp>
      <p:grpSp>
        <p:nvGrpSpPr>
          <p:cNvPr id="313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31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31" name="C. can't have receiv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 have called</a:t>
              </a:r>
            </a:p>
          </p:txBody>
        </p:sp>
      </p:grpSp>
      <p:grpSp>
        <p:nvGrpSpPr>
          <p:cNvPr id="313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313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34" name="4. The keys aren't here; I ___ them in the ca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can't find it; I ___ it at work.</a:t>
              </a:r>
            </a:p>
          </p:txBody>
        </p:sp>
      </p:grpSp>
      <p:grpSp>
        <p:nvGrpSpPr>
          <p:cNvPr id="313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31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37" name="A. must le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 leave</a:t>
              </a:r>
            </a:p>
          </p:txBody>
        </p:sp>
      </p:grpSp>
      <p:grpSp>
        <p:nvGrpSpPr>
          <p:cNvPr id="314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31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40" name="B. can't le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can't leave</a:t>
              </a:r>
            </a:p>
          </p:txBody>
        </p:sp>
      </p:grpSp>
      <p:grpSp>
        <p:nvGrpSpPr>
          <p:cNvPr id="314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31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43" name="C. may have lef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may have left</a:t>
              </a:r>
            </a:p>
          </p:txBody>
        </p:sp>
      </p:grpSp>
      <p:grpSp>
        <p:nvGrpSpPr>
          <p:cNvPr id="314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314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46" name="5. The broken branch ___ the noise we hear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That noise ___ the wind.</a:t>
              </a:r>
            </a:p>
          </p:txBody>
        </p:sp>
      </p:grpSp>
      <p:grpSp>
        <p:nvGrpSpPr>
          <p:cNvPr id="315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31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49" name="A. could have cau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 have been</a:t>
              </a:r>
            </a:p>
          </p:txBody>
        </p:sp>
      </p:grpSp>
      <p:grpSp>
        <p:nvGrpSpPr>
          <p:cNvPr id="315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31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52" name="B. must cau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 be</a:t>
              </a:r>
            </a:p>
          </p:txBody>
        </p:sp>
      </p:grpSp>
      <p:grpSp>
        <p:nvGrpSpPr>
          <p:cNvPr id="315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31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55" name="C. should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should have</a:t>
              </a:r>
            </a:p>
          </p:txBody>
        </p:sp>
      </p:grpSp>
      <p:sp>
        <p:nvSpPr>
          <p:cNvPr id="315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16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315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59" name="C1 GRAMMAR  •  UNIT 7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7  •  REVEAL</a:t>
              </a:r>
            </a:p>
          </p:txBody>
        </p:sp>
      </p:grpSp>
      <p:grpSp>
        <p:nvGrpSpPr>
          <p:cNvPr id="316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316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62" name="4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16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316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67" name="UNIT 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7  •  REVEAL</a:t>
              </a:r>
            </a:p>
          </p:txBody>
        </p:sp>
      </p:grpSp>
      <p:grpSp>
        <p:nvGrpSpPr>
          <p:cNvPr id="317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316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70" name="Past modality and counterfactual meaning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Past modality and counterfactual meaning: choose the answer</a:t>
              </a:r>
            </a:p>
          </p:txBody>
        </p:sp>
      </p:grpSp>
      <p:grpSp>
        <p:nvGrpSpPr>
          <p:cNvPr id="317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317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7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317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17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317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77" name="1. He isn't answering; he ___ his phone at ho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isn't here; she ___ the bus.</a:t>
              </a:r>
            </a:p>
          </p:txBody>
        </p:sp>
      </p:grpSp>
      <p:grpSp>
        <p:nvGrpSpPr>
          <p:cNvPr id="318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31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80" name="A. might have lef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might have missed</a:t>
              </a:r>
            </a:p>
          </p:txBody>
        </p:sp>
      </p:grpSp>
      <p:grpSp>
        <p:nvGrpSpPr>
          <p:cNvPr id="318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31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83" name="B. must le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 miss</a:t>
              </a:r>
            </a:p>
          </p:txBody>
        </p:sp>
      </p:grpSp>
      <p:grpSp>
        <p:nvGrpSpPr>
          <p:cNvPr id="318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31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86" name="C. can't le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 miss</a:t>
              </a:r>
            </a:p>
          </p:txBody>
        </p:sp>
      </p:grpSp>
      <p:grpSp>
        <p:nvGrpSpPr>
          <p:cNvPr id="319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318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89" name="2. She knew every detail; she ___ the report beforehan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 knew the answer; he ___ before.</a:t>
              </a:r>
            </a:p>
          </p:txBody>
        </p:sp>
      </p:grpSp>
      <p:grpSp>
        <p:nvGrpSpPr>
          <p:cNvPr id="319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31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92" name="A. might rea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might study</a:t>
              </a:r>
            </a:p>
          </p:txBody>
        </p:sp>
      </p:grpSp>
      <p:grpSp>
        <p:nvGrpSpPr>
          <p:cNvPr id="319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31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95" name="B. must have rea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 have studied</a:t>
              </a:r>
            </a:p>
          </p:txBody>
        </p:sp>
      </p:grpSp>
      <p:grpSp>
        <p:nvGrpSpPr>
          <p:cNvPr id="319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31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98" name="C. can't have rea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 have studied</a:t>
              </a:r>
            </a:p>
          </p:txBody>
        </p:sp>
      </p:grpSp>
      <p:grpSp>
        <p:nvGrpSpPr>
          <p:cNvPr id="320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320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01" name="3. They ___ the email because the server was dow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They ___ us because they had no signal.</a:t>
              </a:r>
            </a:p>
          </p:txBody>
        </p:sp>
      </p:grpSp>
      <p:grpSp>
        <p:nvGrpSpPr>
          <p:cNvPr id="320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32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04" name="A. must rece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 call</a:t>
              </a:r>
            </a:p>
          </p:txBody>
        </p:sp>
      </p:grpSp>
      <p:grpSp>
        <p:nvGrpSpPr>
          <p:cNvPr id="320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32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07" name="B. should rece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 call</a:t>
              </a:r>
            </a:p>
          </p:txBody>
        </p:sp>
      </p:grpSp>
      <p:grpSp>
        <p:nvGrpSpPr>
          <p:cNvPr id="321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32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10" name="C. can't have receiv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 have called</a:t>
              </a:r>
            </a:p>
          </p:txBody>
        </p:sp>
      </p:grpSp>
      <p:grpSp>
        <p:nvGrpSpPr>
          <p:cNvPr id="321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321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13" name="4. The keys aren't here; I ___ them in the ca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can't find it; I ___ it at work.</a:t>
              </a:r>
            </a:p>
          </p:txBody>
        </p:sp>
      </p:grpSp>
      <p:grpSp>
        <p:nvGrpSpPr>
          <p:cNvPr id="321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32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16" name="A. must le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 leave</a:t>
              </a:r>
            </a:p>
          </p:txBody>
        </p:sp>
      </p:grpSp>
      <p:grpSp>
        <p:nvGrpSpPr>
          <p:cNvPr id="322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32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19" name="B. can't le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can't leave</a:t>
              </a:r>
            </a:p>
          </p:txBody>
        </p:sp>
      </p:grpSp>
      <p:grpSp>
        <p:nvGrpSpPr>
          <p:cNvPr id="322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32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22" name="C. may have lef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may have left</a:t>
              </a:r>
            </a:p>
          </p:txBody>
        </p:sp>
      </p:grpSp>
      <p:grpSp>
        <p:nvGrpSpPr>
          <p:cNvPr id="322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322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25" name="5. The broken branch ___ the noise we hear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That noise ___ the wind.</a:t>
              </a:r>
            </a:p>
          </p:txBody>
        </p:sp>
      </p:grpSp>
      <p:grpSp>
        <p:nvGrpSpPr>
          <p:cNvPr id="322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32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28" name="A. could have caus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 have been</a:t>
              </a:r>
            </a:p>
          </p:txBody>
        </p:sp>
      </p:grpSp>
      <p:grpSp>
        <p:nvGrpSpPr>
          <p:cNvPr id="323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32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31" name="B. must cau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 be</a:t>
              </a:r>
            </a:p>
          </p:txBody>
        </p:sp>
      </p:grpSp>
      <p:grpSp>
        <p:nvGrpSpPr>
          <p:cNvPr id="323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32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34" name="C. should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should have</a:t>
              </a:r>
            </a:p>
          </p:txBody>
        </p:sp>
      </p:grpSp>
      <p:sp>
        <p:nvSpPr>
          <p:cNvPr id="323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23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323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38" name="C1 GRAMMAR  •  UNIT 7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7  •  REVEAL</a:t>
              </a:r>
            </a:p>
          </p:txBody>
        </p:sp>
      </p:grpSp>
      <p:grpSp>
        <p:nvGrpSpPr>
          <p:cNvPr id="324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324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41" name="4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24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324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46" name="UNIT 8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8  •  EXPLANATION</a:t>
              </a:r>
            </a:p>
          </p:txBody>
        </p:sp>
      </p:grpSp>
      <p:grpSp>
        <p:nvGrpSpPr>
          <p:cNvPr id="325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324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49" name="Nuanced obligation and permission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Nuanced obligation and permission</a:t>
              </a:r>
            </a:p>
          </p:txBody>
        </p:sp>
      </p:grpSp>
      <p:sp>
        <p:nvSpPr>
          <p:cNvPr id="325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25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325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5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325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325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56" name="Use must/have to for obligation, don't have to for no necessity, and mustn't/can't for prohibition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must/have to for obligation, don't have to for no necessity, and mustn't/can't for prohibition.</a:t>
              </a:r>
            </a:p>
          </p:txBody>
        </p:sp>
      </p:grpSp>
      <p:grpSp>
        <p:nvGrpSpPr>
          <p:cNvPr id="326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325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5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326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326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62" name="Don't have to and mustn't have very different meanings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Don't have to and mustn't have very different meanings.</a:t>
              </a:r>
            </a:p>
          </p:txBody>
        </p:sp>
      </p:grpSp>
      <p:sp>
        <p:nvSpPr>
          <p:cNvPr id="326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26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326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6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327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326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69" name="must/have to + verb…"/>
            <p:cNvSpPr txBox="1"/>
            <p:nvPr/>
          </p:nvSpPr>
          <p:spPr>
            <a:xfrm>
              <a:off x="45719" y="0"/>
              <a:ext cx="2146937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must/have to + verb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don't have to + verb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mustn't + verb</a:t>
              </a:r>
            </a:p>
          </p:txBody>
        </p:sp>
      </p:grpSp>
      <p:grpSp>
        <p:nvGrpSpPr>
          <p:cNvPr id="327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327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7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327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27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327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7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328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327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79" name="1.  You must wear a seat belt.…"/>
            <p:cNvSpPr txBox="1"/>
            <p:nvPr/>
          </p:nvSpPr>
          <p:spPr>
            <a:xfrm>
              <a:off x="45719" y="0"/>
              <a:ext cx="3051812" cy="18644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You must wear a seat belt.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You don't have to bring food; we have plenty.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Visitors mustn't take photographs here.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I have to submit this by Friday.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May I leave early today?</a:t>
              </a:r>
            </a:p>
          </p:txBody>
        </p:sp>
      </p:grpSp>
      <p:sp>
        <p:nvSpPr>
          <p:cNvPr id="328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28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328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83" name="C1 GRAMMAR  •  UNIT 8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8  •  EXPLANATION</a:t>
              </a:r>
            </a:p>
          </p:txBody>
        </p:sp>
      </p:grpSp>
      <p:grpSp>
        <p:nvGrpSpPr>
          <p:cNvPr id="328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328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86" name="4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29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329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91" name="UNIT 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8  •  REVEAL</a:t>
              </a:r>
            </a:p>
          </p:txBody>
        </p:sp>
      </p:grpSp>
      <p:grpSp>
        <p:nvGrpSpPr>
          <p:cNvPr id="329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329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94" name="Nuanced obligation and permission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Nuanced obligation and permission: choose the answer</a:t>
              </a:r>
            </a:p>
          </p:txBody>
        </p:sp>
      </p:grpSp>
      <p:grpSp>
        <p:nvGrpSpPr>
          <p:cNvPr id="329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329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9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329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30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330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01" name="1. All applicants ___ provide proof of identit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You ___ wear a seat belt.</a:t>
              </a:r>
            </a:p>
          </p:txBody>
        </p:sp>
      </p:grpSp>
      <p:grpSp>
        <p:nvGrpSpPr>
          <p:cNvPr id="330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33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04" name="A. don't hav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don't have to</a:t>
              </a:r>
            </a:p>
          </p:txBody>
        </p:sp>
      </p:grpSp>
      <p:grpSp>
        <p:nvGrpSpPr>
          <p:cNvPr id="330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33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07" name="B. mus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</a:t>
              </a:r>
            </a:p>
          </p:txBody>
        </p:sp>
      </p:grpSp>
      <p:grpSp>
        <p:nvGrpSpPr>
          <p:cNvPr id="331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33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10" name="C. mi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might</a:t>
              </a:r>
            </a:p>
          </p:txBody>
        </p:sp>
      </p:grpSp>
      <p:grpSp>
        <p:nvGrpSpPr>
          <p:cNvPr id="331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331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13" name="2. You ___ attend the optional workshop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You ___ bring food; we have plenty.</a:t>
              </a:r>
            </a:p>
          </p:txBody>
        </p:sp>
      </p:grpSp>
      <p:grpSp>
        <p:nvGrpSpPr>
          <p:cNvPr id="331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33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16" name="A. don't hav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don't have to</a:t>
              </a:r>
            </a:p>
          </p:txBody>
        </p:sp>
      </p:grpSp>
      <p:grpSp>
        <p:nvGrpSpPr>
          <p:cNvPr id="332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33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19" name="B. must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mustn't</a:t>
              </a:r>
            </a:p>
          </p:txBody>
        </p:sp>
      </p:grpSp>
      <p:grpSp>
        <p:nvGrpSpPr>
          <p:cNvPr id="332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33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22" name="C. ca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</a:t>
              </a:r>
            </a:p>
          </p:txBody>
        </p:sp>
      </p:grpSp>
      <p:grpSp>
        <p:nvGrpSpPr>
          <p:cNvPr id="332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332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25" name="3. Staff ___ share client password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Visitors ___ take photographs here.</a:t>
              </a:r>
            </a:p>
          </p:txBody>
        </p:sp>
      </p:grpSp>
      <p:grpSp>
        <p:nvGrpSpPr>
          <p:cNvPr id="332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33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28" name="A. don't hav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don't have to</a:t>
              </a:r>
            </a:p>
          </p:txBody>
        </p:sp>
      </p:grpSp>
      <p:grpSp>
        <p:nvGrpSpPr>
          <p:cNvPr id="333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33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31" name="B. sh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</a:t>
              </a:r>
            </a:p>
          </p:txBody>
        </p:sp>
      </p:grpSp>
      <p:grpSp>
        <p:nvGrpSpPr>
          <p:cNvPr id="333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33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34" name="C. must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mustn't</a:t>
              </a:r>
            </a:p>
          </p:txBody>
        </p:sp>
      </p:grpSp>
      <p:grpSp>
        <p:nvGrpSpPr>
          <p:cNvPr id="333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333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37" name="4. I ___ renew my passport before the trip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___ submit this by Friday.</a:t>
              </a:r>
            </a:p>
          </p:txBody>
        </p:sp>
      </p:grpSp>
      <p:grpSp>
        <p:nvGrpSpPr>
          <p:cNvPr id="334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33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40" name="A. m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may</a:t>
              </a:r>
            </a:p>
          </p:txBody>
        </p:sp>
      </p:grpSp>
      <p:grpSp>
        <p:nvGrpSpPr>
          <p:cNvPr id="334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33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43" name="B. hav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to</a:t>
              </a:r>
            </a:p>
          </p:txBody>
        </p:sp>
      </p:grpSp>
      <p:grpSp>
        <p:nvGrpSpPr>
          <p:cNvPr id="334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33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46" name="C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</a:t>
              </a:r>
            </a:p>
          </p:txBody>
        </p:sp>
      </p:grpSp>
      <p:grpSp>
        <p:nvGrpSpPr>
          <p:cNvPr id="335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334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49" name="5. ___ I use this meeting room for an hour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I leave early today?</a:t>
              </a:r>
            </a:p>
          </p:txBody>
        </p:sp>
      </p:grpSp>
      <p:grpSp>
        <p:nvGrpSpPr>
          <p:cNvPr id="335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33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52" name="A. M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May</a:t>
              </a:r>
            </a:p>
          </p:txBody>
        </p:sp>
      </p:grpSp>
      <p:grpSp>
        <p:nvGrpSpPr>
          <p:cNvPr id="335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33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55" name="B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</a:t>
              </a:r>
            </a:p>
          </p:txBody>
        </p:sp>
      </p:grpSp>
      <p:grpSp>
        <p:nvGrpSpPr>
          <p:cNvPr id="335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33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58" name="C. Sh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Should</a:t>
              </a:r>
            </a:p>
          </p:txBody>
        </p:sp>
      </p:grpSp>
      <p:sp>
        <p:nvSpPr>
          <p:cNvPr id="336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36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336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62" name="C1 GRAMMAR  •  UNIT 8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8  •  REVEAL</a:t>
              </a:r>
            </a:p>
          </p:txBody>
        </p:sp>
      </p:grpSp>
      <p:grpSp>
        <p:nvGrpSpPr>
          <p:cNvPr id="336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336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65" name="4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37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336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70" name="UNIT 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8  •  REVEAL</a:t>
              </a:r>
            </a:p>
          </p:txBody>
        </p:sp>
      </p:grpSp>
      <p:grpSp>
        <p:nvGrpSpPr>
          <p:cNvPr id="337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337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73" name="Nuanced obligation and permission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Nuanced obligation and permission: choose the answer</a:t>
              </a:r>
            </a:p>
          </p:txBody>
        </p:sp>
      </p:grpSp>
      <p:grpSp>
        <p:nvGrpSpPr>
          <p:cNvPr id="337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337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7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337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38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337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80" name="1. All applicants ___ provide proof of identit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You ___ wear a seat belt.</a:t>
              </a:r>
            </a:p>
          </p:txBody>
        </p:sp>
      </p:grpSp>
      <p:grpSp>
        <p:nvGrpSpPr>
          <p:cNvPr id="338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33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83" name="A. don't hav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don't have to</a:t>
              </a:r>
            </a:p>
          </p:txBody>
        </p:sp>
      </p:grpSp>
      <p:grpSp>
        <p:nvGrpSpPr>
          <p:cNvPr id="338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33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86" name="B. mus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</a:t>
              </a:r>
            </a:p>
          </p:txBody>
        </p:sp>
      </p:grpSp>
      <p:grpSp>
        <p:nvGrpSpPr>
          <p:cNvPr id="339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33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89" name="C. mi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might</a:t>
              </a:r>
            </a:p>
          </p:txBody>
        </p:sp>
      </p:grpSp>
      <p:grpSp>
        <p:nvGrpSpPr>
          <p:cNvPr id="339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339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92" name="2. You ___ attend the optional workshop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You ___ bring food; we have plenty.</a:t>
              </a:r>
            </a:p>
          </p:txBody>
        </p:sp>
      </p:grpSp>
      <p:grpSp>
        <p:nvGrpSpPr>
          <p:cNvPr id="339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33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95" name="A. don't have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don't have to</a:t>
              </a:r>
            </a:p>
          </p:txBody>
        </p:sp>
      </p:grpSp>
      <p:grpSp>
        <p:nvGrpSpPr>
          <p:cNvPr id="339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33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98" name="B. must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mustn't</a:t>
              </a:r>
            </a:p>
          </p:txBody>
        </p:sp>
      </p:grpSp>
      <p:grpSp>
        <p:nvGrpSpPr>
          <p:cNvPr id="340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34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01" name="C. ca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</a:t>
              </a:r>
            </a:p>
          </p:txBody>
        </p:sp>
      </p:grpSp>
      <p:grpSp>
        <p:nvGrpSpPr>
          <p:cNvPr id="340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340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04" name="3. Staff ___ share client password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Visitors ___ take photographs here.</a:t>
              </a:r>
            </a:p>
          </p:txBody>
        </p:sp>
      </p:grpSp>
      <p:grpSp>
        <p:nvGrpSpPr>
          <p:cNvPr id="340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34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07" name="A. don't hav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don't have to</a:t>
              </a:r>
            </a:p>
          </p:txBody>
        </p:sp>
      </p:grpSp>
      <p:grpSp>
        <p:nvGrpSpPr>
          <p:cNvPr id="341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34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10" name="B. sh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</a:t>
              </a:r>
            </a:p>
          </p:txBody>
        </p:sp>
      </p:grpSp>
      <p:grpSp>
        <p:nvGrpSpPr>
          <p:cNvPr id="341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34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13" name="C. must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mustn't</a:t>
              </a:r>
            </a:p>
          </p:txBody>
        </p:sp>
      </p:grpSp>
      <p:grpSp>
        <p:nvGrpSpPr>
          <p:cNvPr id="341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341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16" name="4. I ___ renew my passport before the trip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___ submit this by Friday.</a:t>
              </a:r>
            </a:p>
          </p:txBody>
        </p:sp>
      </p:grpSp>
      <p:grpSp>
        <p:nvGrpSpPr>
          <p:cNvPr id="342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34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19" name="A. m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may</a:t>
              </a:r>
            </a:p>
          </p:txBody>
        </p:sp>
      </p:grpSp>
      <p:grpSp>
        <p:nvGrpSpPr>
          <p:cNvPr id="342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34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22" name="B. hav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to</a:t>
              </a:r>
            </a:p>
          </p:txBody>
        </p:sp>
      </p:grpSp>
      <p:grpSp>
        <p:nvGrpSpPr>
          <p:cNvPr id="342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34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25" name="C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</a:t>
              </a:r>
            </a:p>
          </p:txBody>
        </p:sp>
      </p:grpSp>
      <p:grpSp>
        <p:nvGrpSpPr>
          <p:cNvPr id="342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342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28" name="5. ___ I use this meeting room for an hour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I leave early today?</a:t>
              </a:r>
            </a:p>
          </p:txBody>
        </p:sp>
      </p:grpSp>
      <p:grpSp>
        <p:nvGrpSpPr>
          <p:cNvPr id="343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34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31" name="A. M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May</a:t>
              </a:r>
            </a:p>
          </p:txBody>
        </p:sp>
      </p:grpSp>
      <p:grpSp>
        <p:nvGrpSpPr>
          <p:cNvPr id="343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34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34" name="B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</a:t>
              </a:r>
            </a:p>
          </p:txBody>
        </p:sp>
      </p:grpSp>
      <p:grpSp>
        <p:nvGrpSpPr>
          <p:cNvPr id="343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34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37" name="C. Sh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Should</a:t>
              </a:r>
            </a:p>
          </p:txBody>
        </p:sp>
      </p:grpSp>
      <p:sp>
        <p:nvSpPr>
          <p:cNvPr id="343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44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344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41" name="C1 GRAMMAR  •  UNIT 8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8  •  REVEAL</a:t>
              </a:r>
            </a:p>
          </p:txBody>
        </p:sp>
      </p:grpSp>
      <p:grpSp>
        <p:nvGrpSpPr>
          <p:cNvPr id="344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344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44" name="4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45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344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49" name="UNIT 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8  •  REVEAL</a:t>
              </a:r>
            </a:p>
          </p:txBody>
        </p:sp>
      </p:grpSp>
      <p:grpSp>
        <p:nvGrpSpPr>
          <p:cNvPr id="345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345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52" name="Nuanced obligation and permission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Nuanced obligation and permission: choose the answer</a:t>
              </a:r>
            </a:p>
          </p:txBody>
        </p:sp>
      </p:grpSp>
      <p:grpSp>
        <p:nvGrpSpPr>
          <p:cNvPr id="345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345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5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345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46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345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59" name="1. All applicants ___ provide proof of identit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You ___ wear a seat belt.</a:t>
              </a:r>
            </a:p>
          </p:txBody>
        </p:sp>
      </p:grpSp>
      <p:grpSp>
        <p:nvGrpSpPr>
          <p:cNvPr id="346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34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62" name="A. don't hav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don't have to</a:t>
              </a:r>
            </a:p>
          </p:txBody>
        </p:sp>
      </p:grpSp>
      <p:grpSp>
        <p:nvGrpSpPr>
          <p:cNvPr id="346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34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65" name="B. mus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</a:t>
              </a:r>
            </a:p>
          </p:txBody>
        </p:sp>
      </p:grpSp>
      <p:grpSp>
        <p:nvGrpSpPr>
          <p:cNvPr id="346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34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68" name="C. mi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might</a:t>
              </a:r>
            </a:p>
          </p:txBody>
        </p:sp>
      </p:grpSp>
      <p:grpSp>
        <p:nvGrpSpPr>
          <p:cNvPr id="347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347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71" name="2. You ___ attend the optional workshop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You ___ bring food; we have plenty.</a:t>
              </a:r>
            </a:p>
          </p:txBody>
        </p:sp>
      </p:grpSp>
      <p:grpSp>
        <p:nvGrpSpPr>
          <p:cNvPr id="347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34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74" name="A. don't have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don't have to</a:t>
              </a:r>
            </a:p>
          </p:txBody>
        </p:sp>
      </p:grpSp>
      <p:grpSp>
        <p:nvGrpSpPr>
          <p:cNvPr id="347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34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77" name="B. must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mustn't</a:t>
              </a:r>
            </a:p>
          </p:txBody>
        </p:sp>
      </p:grpSp>
      <p:grpSp>
        <p:nvGrpSpPr>
          <p:cNvPr id="348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34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80" name="C. ca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</a:t>
              </a:r>
            </a:p>
          </p:txBody>
        </p:sp>
      </p:grpSp>
      <p:grpSp>
        <p:nvGrpSpPr>
          <p:cNvPr id="348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348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83" name="3. Staff ___ share client password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Visitors ___ take photographs here.</a:t>
              </a:r>
            </a:p>
          </p:txBody>
        </p:sp>
      </p:grpSp>
      <p:grpSp>
        <p:nvGrpSpPr>
          <p:cNvPr id="348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34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86" name="A. don't hav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don't have to</a:t>
              </a:r>
            </a:p>
          </p:txBody>
        </p:sp>
      </p:grpSp>
      <p:grpSp>
        <p:nvGrpSpPr>
          <p:cNvPr id="349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34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89" name="B. sh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</a:t>
              </a:r>
            </a:p>
          </p:txBody>
        </p:sp>
      </p:grpSp>
      <p:grpSp>
        <p:nvGrpSpPr>
          <p:cNvPr id="349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34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92" name="C. mustn'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mustn't</a:t>
              </a:r>
            </a:p>
          </p:txBody>
        </p:sp>
      </p:grpSp>
      <p:grpSp>
        <p:nvGrpSpPr>
          <p:cNvPr id="349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349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95" name="4. I ___ renew my passport before the trip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___ submit this by Friday.</a:t>
              </a:r>
            </a:p>
          </p:txBody>
        </p:sp>
      </p:grpSp>
      <p:grpSp>
        <p:nvGrpSpPr>
          <p:cNvPr id="349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34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98" name="A. m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may</a:t>
              </a:r>
            </a:p>
          </p:txBody>
        </p:sp>
      </p:grpSp>
      <p:grpSp>
        <p:nvGrpSpPr>
          <p:cNvPr id="350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35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01" name="B. hav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to</a:t>
              </a:r>
            </a:p>
          </p:txBody>
        </p:sp>
      </p:grpSp>
      <p:grpSp>
        <p:nvGrpSpPr>
          <p:cNvPr id="350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35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04" name="C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</a:t>
              </a:r>
            </a:p>
          </p:txBody>
        </p:sp>
      </p:grpSp>
      <p:grpSp>
        <p:nvGrpSpPr>
          <p:cNvPr id="350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350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07" name="5. ___ I use this meeting room for an hour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I leave early today?</a:t>
              </a:r>
            </a:p>
          </p:txBody>
        </p:sp>
      </p:grpSp>
      <p:grpSp>
        <p:nvGrpSpPr>
          <p:cNvPr id="351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35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10" name="A. M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May</a:t>
              </a:r>
            </a:p>
          </p:txBody>
        </p:sp>
      </p:grpSp>
      <p:grpSp>
        <p:nvGrpSpPr>
          <p:cNvPr id="351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35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13" name="B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</a:t>
              </a:r>
            </a:p>
          </p:txBody>
        </p:sp>
      </p:grpSp>
      <p:grpSp>
        <p:nvGrpSpPr>
          <p:cNvPr id="351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35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16" name="C. Sh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Should</a:t>
              </a:r>
            </a:p>
          </p:txBody>
        </p:sp>
      </p:grpSp>
      <p:sp>
        <p:nvSpPr>
          <p:cNvPr id="351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52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351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20" name="C1 GRAMMAR  •  UNIT 8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8  •  REVEAL</a:t>
              </a:r>
            </a:p>
          </p:txBody>
        </p:sp>
      </p:grpSp>
      <p:grpSp>
        <p:nvGrpSpPr>
          <p:cNvPr id="352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352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23" name="4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52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352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28" name="UNIT 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8  •  REVEAL</a:t>
              </a:r>
            </a:p>
          </p:txBody>
        </p:sp>
      </p:grpSp>
      <p:grpSp>
        <p:nvGrpSpPr>
          <p:cNvPr id="353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353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31" name="Nuanced obligation and permission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Nuanced obligation and permission: choose the answer</a:t>
              </a:r>
            </a:p>
          </p:txBody>
        </p:sp>
      </p:grpSp>
      <p:grpSp>
        <p:nvGrpSpPr>
          <p:cNvPr id="353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353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3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353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53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353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38" name="1. All applicants ___ provide proof of identit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You ___ wear a seat belt.</a:t>
              </a:r>
            </a:p>
          </p:txBody>
        </p:sp>
      </p:grpSp>
      <p:grpSp>
        <p:nvGrpSpPr>
          <p:cNvPr id="354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35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41" name="A. don't hav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don't have to</a:t>
              </a:r>
            </a:p>
          </p:txBody>
        </p:sp>
      </p:grpSp>
      <p:grpSp>
        <p:nvGrpSpPr>
          <p:cNvPr id="354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35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44" name="B. mus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</a:t>
              </a:r>
            </a:p>
          </p:txBody>
        </p:sp>
      </p:grpSp>
      <p:grpSp>
        <p:nvGrpSpPr>
          <p:cNvPr id="354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35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47" name="C. mi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might</a:t>
              </a:r>
            </a:p>
          </p:txBody>
        </p:sp>
      </p:grpSp>
      <p:grpSp>
        <p:nvGrpSpPr>
          <p:cNvPr id="355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354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50" name="2. You ___ attend the optional workshop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You ___ bring food; we have plenty.</a:t>
              </a:r>
            </a:p>
          </p:txBody>
        </p:sp>
      </p:grpSp>
      <p:grpSp>
        <p:nvGrpSpPr>
          <p:cNvPr id="355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35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53" name="A. don't have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don't have to</a:t>
              </a:r>
            </a:p>
          </p:txBody>
        </p:sp>
      </p:grpSp>
      <p:grpSp>
        <p:nvGrpSpPr>
          <p:cNvPr id="355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35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56" name="B. must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mustn't</a:t>
              </a:r>
            </a:p>
          </p:txBody>
        </p:sp>
      </p:grpSp>
      <p:grpSp>
        <p:nvGrpSpPr>
          <p:cNvPr id="356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35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59" name="C. ca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</a:t>
              </a:r>
            </a:p>
          </p:txBody>
        </p:sp>
      </p:grpSp>
      <p:grpSp>
        <p:nvGrpSpPr>
          <p:cNvPr id="356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356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62" name="3. Staff ___ share client password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Visitors ___ take photographs here.</a:t>
              </a:r>
            </a:p>
          </p:txBody>
        </p:sp>
      </p:grpSp>
      <p:grpSp>
        <p:nvGrpSpPr>
          <p:cNvPr id="356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35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65" name="A. don't hav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don't have to</a:t>
              </a:r>
            </a:p>
          </p:txBody>
        </p:sp>
      </p:grpSp>
      <p:grpSp>
        <p:nvGrpSpPr>
          <p:cNvPr id="356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35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68" name="B. sh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</a:t>
              </a:r>
            </a:p>
          </p:txBody>
        </p:sp>
      </p:grpSp>
      <p:grpSp>
        <p:nvGrpSpPr>
          <p:cNvPr id="357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35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71" name="C. mustn'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mustn't</a:t>
              </a:r>
            </a:p>
          </p:txBody>
        </p:sp>
      </p:grpSp>
      <p:grpSp>
        <p:nvGrpSpPr>
          <p:cNvPr id="357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357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74" name="4. I ___ renew my passport before the trip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___ submit this by Friday.</a:t>
              </a:r>
            </a:p>
          </p:txBody>
        </p:sp>
      </p:grpSp>
      <p:grpSp>
        <p:nvGrpSpPr>
          <p:cNvPr id="357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35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77" name="A. m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may</a:t>
              </a:r>
            </a:p>
          </p:txBody>
        </p:sp>
      </p:grpSp>
      <p:grpSp>
        <p:nvGrpSpPr>
          <p:cNvPr id="358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35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80" name="B. have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to</a:t>
              </a:r>
            </a:p>
          </p:txBody>
        </p:sp>
      </p:grpSp>
      <p:grpSp>
        <p:nvGrpSpPr>
          <p:cNvPr id="358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35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83" name="C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</a:t>
              </a:r>
            </a:p>
          </p:txBody>
        </p:sp>
      </p:grpSp>
      <p:grpSp>
        <p:nvGrpSpPr>
          <p:cNvPr id="358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358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86" name="5. ___ I use this meeting room for an hour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I leave early today?</a:t>
              </a:r>
            </a:p>
          </p:txBody>
        </p:sp>
      </p:grpSp>
      <p:grpSp>
        <p:nvGrpSpPr>
          <p:cNvPr id="359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35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89" name="A. M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May</a:t>
              </a:r>
            </a:p>
          </p:txBody>
        </p:sp>
      </p:grpSp>
      <p:grpSp>
        <p:nvGrpSpPr>
          <p:cNvPr id="359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35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92" name="B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</a:t>
              </a:r>
            </a:p>
          </p:txBody>
        </p:sp>
      </p:grpSp>
      <p:grpSp>
        <p:nvGrpSpPr>
          <p:cNvPr id="359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35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95" name="C. Sh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Should</a:t>
              </a:r>
            </a:p>
          </p:txBody>
        </p:sp>
      </p:grpSp>
      <p:sp>
        <p:nvSpPr>
          <p:cNvPr id="359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60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359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99" name="C1 GRAMMAR  •  UNIT 8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8  •  REVEAL</a:t>
              </a:r>
            </a:p>
          </p:txBody>
        </p:sp>
      </p:grpSp>
      <p:grpSp>
        <p:nvGrpSpPr>
          <p:cNvPr id="360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360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02" name="5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60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360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07" name="UNIT 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8  •  REVEAL</a:t>
              </a:r>
            </a:p>
          </p:txBody>
        </p:sp>
      </p:grpSp>
      <p:grpSp>
        <p:nvGrpSpPr>
          <p:cNvPr id="361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360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10" name="Nuanced obligation and permission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Nuanced obligation and permission: choose the answer</a:t>
              </a:r>
            </a:p>
          </p:txBody>
        </p:sp>
      </p:grpSp>
      <p:grpSp>
        <p:nvGrpSpPr>
          <p:cNvPr id="361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361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1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361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61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361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17" name="1. All applicants ___ provide proof of identit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You ___ wear a seat belt.</a:t>
              </a:r>
            </a:p>
          </p:txBody>
        </p:sp>
      </p:grpSp>
      <p:grpSp>
        <p:nvGrpSpPr>
          <p:cNvPr id="362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36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20" name="A. don't hav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don't have to</a:t>
              </a:r>
            </a:p>
          </p:txBody>
        </p:sp>
      </p:grpSp>
      <p:grpSp>
        <p:nvGrpSpPr>
          <p:cNvPr id="362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36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23" name="B. mus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</a:t>
              </a:r>
            </a:p>
          </p:txBody>
        </p:sp>
      </p:grpSp>
      <p:grpSp>
        <p:nvGrpSpPr>
          <p:cNvPr id="362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36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26" name="C. mi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might</a:t>
              </a:r>
            </a:p>
          </p:txBody>
        </p:sp>
      </p:grpSp>
      <p:grpSp>
        <p:nvGrpSpPr>
          <p:cNvPr id="363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362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29" name="2. You ___ attend the optional workshop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You ___ bring food; we have plenty.</a:t>
              </a:r>
            </a:p>
          </p:txBody>
        </p:sp>
      </p:grpSp>
      <p:grpSp>
        <p:nvGrpSpPr>
          <p:cNvPr id="363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36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32" name="A. don't have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don't have to</a:t>
              </a:r>
            </a:p>
          </p:txBody>
        </p:sp>
      </p:grpSp>
      <p:grpSp>
        <p:nvGrpSpPr>
          <p:cNvPr id="363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36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35" name="B. must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mustn't</a:t>
              </a:r>
            </a:p>
          </p:txBody>
        </p:sp>
      </p:grpSp>
      <p:grpSp>
        <p:nvGrpSpPr>
          <p:cNvPr id="363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36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38" name="C. ca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</a:t>
              </a:r>
            </a:p>
          </p:txBody>
        </p:sp>
      </p:grpSp>
      <p:grpSp>
        <p:nvGrpSpPr>
          <p:cNvPr id="364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364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41" name="3. Staff ___ share client password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Visitors ___ take photographs here.</a:t>
              </a:r>
            </a:p>
          </p:txBody>
        </p:sp>
      </p:grpSp>
      <p:grpSp>
        <p:nvGrpSpPr>
          <p:cNvPr id="364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36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44" name="A. don't hav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don't have to</a:t>
              </a:r>
            </a:p>
          </p:txBody>
        </p:sp>
      </p:grpSp>
      <p:grpSp>
        <p:nvGrpSpPr>
          <p:cNvPr id="364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36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47" name="B. sh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</a:t>
              </a:r>
            </a:p>
          </p:txBody>
        </p:sp>
      </p:grpSp>
      <p:grpSp>
        <p:nvGrpSpPr>
          <p:cNvPr id="365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36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50" name="C. mustn'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mustn't</a:t>
              </a:r>
            </a:p>
          </p:txBody>
        </p:sp>
      </p:grpSp>
      <p:grpSp>
        <p:nvGrpSpPr>
          <p:cNvPr id="365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365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53" name="4. I ___ renew my passport before the trip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___ submit this by Friday.</a:t>
              </a:r>
            </a:p>
          </p:txBody>
        </p:sp>
      </p:grpSp>
      <p:grpSp>
        <p:nvGrpSpPr>
          <p:cNvPr id="365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36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56" name="A. m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may</a:t>
              </a:r>
            </a:p>
          </p:txBody>
        </p:sp>
      </p:grpSp>
      <p:grpSp>
        <p:nvGrpSpPr>
          <p:cNvPr id="366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36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59" name="B. have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to</a:t>
              </a:r>
            </a:p>
          </p:txBody>
        </p:sp>
      </p:grpSp>
      <p:grpSp>
        <p:nvGrpSpPr>
          <p:cNvPr id="366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36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62" name="C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</a:t>
              </a:r>
            </a:p>
          </p:txBody>
        </p:sp>
      </p:grpSp>
      <p:grpSp>
        <p:nvGrpSpPr>
          <p:cNvPr id="366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366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65" name="5. ___ I use this meeting room for an hour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I leave early today?</a:t>
              </a:r>
            </a:p>
          </p:txBody>
        </p:sp>
      </p:grpSp>
      <p:grpSp>
        <p:nvGrpSpPr>
          <p:cNvPr id="366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36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68" name="A. May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May</a:t>
              </a:r>
            </a:p>
          </p:txBody>
        </p:sp>
      </p:grpSp>
      <p:grpSp>
        <p:nvGrpSpPr>
          <p:cNvPr id="367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36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71" name="B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</a:t>
              </a:r>
            </a:p>
          </p:txBody>
        </p:sp>
      </p:grpSp>
      <p:grpSp>
        <p:nvGrpSpPr>
          <p:cNvPr id="367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36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74" name="C. Sh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Should</a:t>
              </a:r>
            </a:p>
          </p:txBody>
        </p:sp>
      </p:grpSp>
      <p:sp>
        <p:nvSpPr>
          <p:cNvPr id="367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67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367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78" name="C1 GRAMMAR  •  UNIT 8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8  •  REVEAL</a:t>
              </a:r>
            </a:p>
          </p:txBody>
        </p:sp>
      </p:grpSp>
      <p:grpSp>
        <p:nvGrpSpPr>
          <p:cNvPr id="368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368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81" name="5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68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368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86" name="UNIT 9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9  •  EXPLANATION</a:t>
              </a:r>
            </a:p>
          </p:txBody>
        </p:sp>
      </p:grpSp>
      <p:grpSp>
        <p:nvGrpSpPr>
          <p:cNvPr id="369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368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89" name="Modal criticism and hindsight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Modal criticism and hindsight</a:t>
              </a:r>
            </a:p>
          </p:txBody>
        </p:sp>
      </p:grpSp>
      <p:sp>
        <p:nvSpPr>
          <p:cNvPr id="369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69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369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9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369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369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96" name="Use should/ought to for advice and should have + past participle for past criticism or regret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should/ought to for advice and should have + past participle for past criticism or regret.</a:t>
              </a:r>
            </a:p>
          </p:txBody>
        </p:sp>
      </p:grpSp>
      <p:grpSp>
        <p:nvGrpSpPr>
          <p:cNvPr id="370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369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9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370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370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02" name="Past advice implies that the better action did not happen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Past advice implies that the better action did not happen.</a:t>
              </a:r>
            </a:p>
          </p:txBody>
        </p:sp>
      </p:grpSp>
      <p:sp>
        <p:nvSpPr>
          <p:cNvPr id="370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70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370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0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3710" name="Group"/>
          <p:cNvGrpSpPr/>
          <p:nvPr/>
        </p:nvGrpSpPr>
        <p:grpSpPr>
          <a:xfrm>
            <a:off x="5295900" y="2152650"/>
            <a:ext cx="2238375" cy="2333625"/>
            <a:chOff x="0" y="0"/>
            <a:chExt cx="2238375" cy="2333625"/>
          </a:xfrm>
        </p:grpSpPr>
        <p:sp>
          <p:nvSpPr>
            <p:cNvPr id="370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09" name="should/ought to + verb…"/>
            <p:cNvSpPr txBox="1"/>
            <p:nvPr/>
          </p:nvSpPr>
          <p:spPr>
            <a:xfrm>
              <a:off x="45719" y="0"/>
              <a:ext cx="2146937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should/ought to + verb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should have + past participle</a:t>
              </a:r>
            </a:p>
          </p:txBody>
        </p:sp>
      </p:grpSp>
      <p:grpSp>
        <p:nvGrpSpPr>
          <p:cNvPr id="371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371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1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371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71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371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1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372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371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19" name="1.  You should see a doctor.…"/>
            <p:cNvSpPr txBox="1"/>
            <p:nvPr/>
          </p:nvSpPr>
          <p:spPr>
            <a:xfrm>
              <a:off x="45719" y="0"/>
              <a:ext cx="3051812" cy="18644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You should see a doctor.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I shouldn't have spent so much money.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They ought to have told us earlier.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We had better leave before traffic gets worse.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She should apologise for her comment.</a:t>
              </a:r>
            </a:p>
          </p:txBody>
        </p:sp>
      </p:grpSp>
      <p:sp>
        <p:nvSpPr>
          <p:cNvPr id="372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72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372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23" name="C1 GRAMMAR  •  UNIT 9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9  •  EXPLANATION</a:t>
              </a:r>
            </a:p>
          </p:txBody>
        </p:sp>
      </p:grpSp>
      <p:grpSp>
        <p:nvGrpSpPr>
          <p:cNvPr id="372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372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26" name="5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73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373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31" name="UNIT 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9  •  REVEAL</a:t>
              </a:r>
            </a:p>
          </p:txBody>
        </p:sp>
      </p:grpSp>
      <p:grpSp>
        <p:nvGrpSpPr>
          <p:cNvPr id="373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373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34" name="Modal criticism and hindsigh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Modal criticism and hindsight: choose the answer</a:t>
              </a:r>
            </a:p>
          </p:txBody>
        </p:sp>
      </p:grpSp>
      <p:grpSp>
        <p:nvGrpSpPr>
          <p:cNvPr id="373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373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3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373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74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374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41" name="1. You ___ back up your files more ofte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You ___ see a doctor.</a:t>
              </a:r>
            </a:p>
          </p:txBody>
        </p:sp>
      </p:grpSp>
      <p:grpSp>
        <p:nvGrpSpPr>
          <p:cNvPr id="374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37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44" name="A. must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 have</a:t>
              </a:r>
            </a:p>
          </p:txBody>
        </p:sp>
      </p:grpSp>
      <p:grpSp>
        <p:nvGrpSpPr>
          <p:cNvPr id="374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37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47" name="B. sh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</a:t>
              </a:r>
            </a:p>
          </p:txBody>
        </p:sp>
      </p:grpSp>
      <p:grpSp>
        <p:nvGrpSpPr>
          <p:cNvPr id="375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37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50" name="C. could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 have</a:t>
              </a:r>
            </a:p>
          </p:txBody>
        </p:sp>
      </p:grpSp>
      <p:grpSp>
        <p:nvGrpSpPr>
          <p:cNvPr id="375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375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53" name="2. I ___ that comment during the meet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 ___ so much money.</a:t>
              </a:r>
            </a:p>
          </p:txBody>
        </p:sp>
      </p:grpSp>
      <p:grpSp>
        <p:nvGrpSpPr>
          <p:cNvPr id="375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37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56" name="A. shouldn't mak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shouldn't spend</a:t>
              </a:r>
            </a:p>
          </p:txBody>
        </p:sp>
      </p:grpSp>
      <p:grpSp>
        <p:nvGrpSpPr>
          <p:cNvPr id="376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37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59" name="B. mustn't mak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mustn't spend</a:t>
              </a:r>
            </a:p>
          </p:txBody>
        </p:sp>
      </p:grpSp>
      <p:grpSp>
        <p:nvGrpSpPr>
          <p:cNvPr id="376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37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62" name="C. shouldn't have mad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shouldn't have spent</a:t>
              </a:r>
            </a:p>
          </p:txBody>
        </p:sp>
      </p:grpSp>
      <p:grpSp>
        <p:nvGrpSpPr>
          <p:cNvPr id="376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376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65" name="3. They ___ us about the schedule chang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They ___ us earlier.</a:t>
              </a:r>
            </a:p>
          </p:txBody>
        </p:sp>
      </p:grpSp>
      <p:grpSp>
        <p:nvGrpSpPr>
          <p:cNvPr id="376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37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68" name="A. ought te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ought tell</a:t>
              </a:r>
            </a:p>
          </p:txBody>
        </p:sp>
      </p:grpSp>
      <p:grpSp>
        <p:nvGrpSpPr>
          <p:cNvPr id="377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37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71" name="B. should tell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 telling</a:t>
              </a:r>
            </a:p>
          </p:txBody>
        </p:sp>
      </p:grpSp>
      <p:grpSp>
        <p:nvGrpSpPr>
          <p:cNvPr id="377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37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74" name="C. ought to have warn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ought to have told</a:t>
              </a:r>
            </a:p>
          </p:txBody>
        </p:sp>
      </p:grpSp>
      <p:grpSp>
        <p:nvGrpSpPr>
          <p:cNvPr id="377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377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77" name="4. You ___ check the traffic before we leav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We ___ leave before traffic gets worse.</a:t>
              </a:r>
            </a:p>
          </p:txBody>
        </p:sp>
      </p:grpSp>
      <p:grpSp>
        <p:nvGrpSpPr>
          <p:cNvPr id="378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37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80" name="A. had bett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better</a:t>
              </a:r>
            </a:p>
          </p:txBody>
        </p:sp>
      </p:grpSp>
      <p:grpSp>
        <p:nvGrpSpPr>
          <p:cNvPr id="378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37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83" name="B. would rath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rather</a:t>
              </a:r>
            </a:p>
          </p:txBody>
        </p:sp>
      </p:grpSp>
      <p:grpSp>
        <p:nvGrpSpPr>
          <p:cNvPr id="378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37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86" name="C.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used to</a:t>
              </a:r>
            </a:p>
          </p:txBody>
        </p:sp>
      </p:grpSp>
      <p:grpSp>
        <p:nvGrpSpPr>
          <p:cNvPr id="379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378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89" name="5. He ___ apologise for speaking so rude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She ___ apologise for her comment.</a:t>
              </a:r>
            </a:p>
          </p:txBody>
        </p:sp>
      </p:grpSp>
      <p:grpSp>
        <p:nvGrpSpPr>
          <p:cNvPr id="379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37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92" name="A. may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may have</a:t>
              </a:r>
            </a:p>
          </p:txBody>
        </p:sp>
      </p:grpSp>
      <p:grpSp>
        <p:nvGrpSpPr>
          <p:cNvPr id="379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37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95" name="B. sh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</a:t>
              </a:r>
            </a:p>
          </p:txBody>
        </p:sp>
      </p:grpSp>
      <p:grpSp>
        <p:nvGrpSpPr>
          <p:cNvPr id="379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37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98" name="C. can't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 have</a:t>
              </a:r>
            </a:p>
          </p:txBody>
        </p:sp>
      </p:grpSp>
      <p:sp>
        <p:nvSpPr>
          <p:cNvPr id="380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80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380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02" name="C1 GRAMMAR  •  UNIT 9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9  •  REVEAL</a:t>
              </a:r>
            </a:p>
          </p:txBody>
        </p:sp>
      </p:grpSp>
      <p:grpSp>
        <p:nvGrpSpPr>
          <p:cNvPr id="380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380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05" name="5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81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380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10" name="UNIT 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9  •  REVEAL</a:t>
              </a:r>
            </a:p>
          </p:txBody>
        </p:sp>
      </p:grpSp>
      <p:grpSp>
        <p:nvGrpSpPr>
          <p:cNvPr id="381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381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13" name="Modal criticism and hindsigh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Modal criticism and hindsight: choose the answer</a:t>
              </a:r>
            </a:p>
          </p:txBody>
        </p:sp>
      </p:grpSp>
      <p:grpSp>
        <p:nvGrpSpPr>
          <p:cNvPr id="381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381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1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381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82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381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20" name="1. You ___ back up your files more ofte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You ___ see a doctor.</a:t>
              </a:r>
            </a:p>
          </p:txBody>
        </p:sp>
      </p:grpSp>
      <p:grpSp>
        <p:nvGrpSpPr>
          <p:cNvPr id="382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38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23" name="A. must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 have</a:t>
              </a:r>
            </a:p>
          </p:txBody>
        </p:sp>
      </p:grpSp>
      <p:grpSp>
        <p:nvGrpSpPr>
          <p:cNvPr id="382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38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26" name="B. sh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</a:t>
              </a:r>
            </a:p>
          </p:txBody>
        </p:sp>
      </p:grpSp>
      <p:grpSp>
        <p:nvGrpSpPr>
          <p:cNvPr id="383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38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29" name="C. could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 have</a:t>
              </a:r>
            </a:p>
          </p:txBody>
        </p:sp>
      </p:grpSp>
      <p:grpSp>
        <p:nvGrpSpPr>
          <p:cNvPr id="383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383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32" name="2. I ___ that comment during the meet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 ___ so much money.</a:t>
              </a:r>
            </a:p>
          </p:txBody>
        </p:sp>
      </p:grpSp>
      <p:grpSp>
        <p:nvGrpSpPr>
          <p:cNvPr id="383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38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35" name="A. shouldn't mak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shouldn't spend</a:t>
              </a:r>
            </a:p>
          </p:txBody>
        </p:sp>
      </p:grpSp>
      <p:grpSp>
        <p:nvGrpSpPr>
          <p:cNvPr id="383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38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38" name="B. mustn't mak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mustn't spend</a:t>
              </a:r>
            </a:p>
          </p:txBody>
        </p:sp>
      </p:grpSp>
      <p:grpSp>
        <p:nvGrpSpPr>
          <p:cNvPr id="384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38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41" name="C. shouldn't have mad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shouldn't have spent</a:t>
              </a:r>
            </a:p>
          </p:txBody>
        </p:sp>
      </p:grpSp>
      <p:grpSp>
        <p:nvGrpSpPr>
          <p:cNvPr id="384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384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44" name="3. They ___ us about the schedule chang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They ___ us earlier.</a:t>
              </a:r>
            </a:p>
          </p:txBody>
        </p:sp>
      </p:grpSp>
      <p:grpSp>
        <p:nvGrpSpPr>
          <p:cNvPr id="384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38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47" name="A. ought te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ought tell</a:t>
              </a:r>
            </a:p>
          </p:txBody>
        </p:sp>
      </p:grpSp>
      <p:grpSp>
        <p:nvGrpSpPr>
          <p:cNvPr id="385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38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50" name="B. should tell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 telling</a:t>
              </a:r>
            </a:p>
          </p:txBody>
        </p:sp>
      </p:grpSp>
      <p:grpSp>
        <p:nvGrpSpPr>
          <p:cNvPr id="385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38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53" name="C. ought to have warn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ought to have told</a:t>
              </a:r>
            </a:p>
          </p:txBody>
        </p:sp>
      </p:grpSp>
      <p:grpSp>
        <p:nvGrpSpPr>
          <p:cNvPr id="385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385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56" name="4. You ___ check the traffic before we leav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We ___ leave before traffic gets worse.</a:t>
              </a:r>
            </a:p>
          </p:txBody>
        </p:sp>
      </p:grpSp>
      <p:grpSp>
        <p:nvGrpSpPr>
          <p:cNvPr id="386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38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59" name="A. had bett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better</a:t>
              </a:r>
            </a:p>
          </p:txBody>
        </p:sp>
      </p:grpSp>
      <p:grpSp>
        <p:nvGrpSpPr>
          <p:cNvPr id="386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38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62" name="B. would rath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rather</a:t>
              </a:r>
            </a:p>
          </p:txBody>
        </p:sp>
      </p:grpSp>
      <p:grpSp>
        <p:nvGrpSpPr>
          <p:cNvPr id="386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38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65" name="C.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used to</a:t>
              </a:r>
            </a:p>
          </p:txBody>
        </p:sp>
      </p:grpSp>
      <p:grpSp>
        <p:nvGrpSpPr>
          <p:cNvPr id="386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386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68" name="5. He ___ apologise for speaking so rude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She ___ apologise for her comment.</a:t>
              </a:r>
            </a:p>
          </p:txBody>
        </p:sp>
      </p:grpSp>
      <p:grpSp>
        <p:nvGrpSpPr>
          <p:cNvPr id="387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38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71" name="A. may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may have</a:t>
              </a:r>
            </a:p>
          </p:txBody>
        </p:sp>
      </p:grpSp>
      <p:grpSp>
        <p:nvGrpSpPr>
          <p:cNvPr id="387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38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74" name="B. sh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</a:t>
              </a:r>
            </a:p>
          </p:txBody>
        </p:sp>
      </p:grpSp>
      <p:grpSp>
        <p:nvGrpSpPr>
          <p:cNvPr id="387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38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77" name="C. can't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 have</a:t>
              </a:r>
            </a:p>
          </p:txBody>
        </p:sp>
      </p:grpSp>
      <p:sp>
        <p:nvSpPr>
          <p:cNvPr id="387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88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388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81" name="C1 GRAMMAR  •  UNIT 9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9  •  REVEAL</a:t>
              </a:r>
            </a:p>
          </p:txBody>
        </p:sp>
      </p:grpSp>
      <p:grpSp>
        <p:nvGrpSpPr>
          <p:cNvPr id="388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388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84" name="5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89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388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89" name="UNIT 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9  •  REVEAL</a:t>
              </a:r>
            </a:p>
          </p:txBody>
        </p:sp>
      </p:grpSp>
      <p:grpSp>
        <p:nvGrpSpPr>
          <p:cNvPr id="389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389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92" name="Modal criticism and hindsigh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Modal criticism and hindsight: choose the answer</a:t>
              </a:r>
            </a:p>
          </p:txBody>
        </p:sp>
      </p:grpSp>
      <p:grpSp>
        <p:nvGrpSpPr>
          <p:cNvPr id="389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389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9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389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90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389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99" name="1. You ___ back up your files more ofte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You ___ see a doctor.</a:t>
              </a:r>
            </a:p>
          </p:txBody>
        </p:sp>
      </p:grpSp>
      <p:grpSp>
        <p:nvGrpSpPr>
          <p:cNvPr id="390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39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02" name="A. must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 have</a:t>
              </a:r>
            </a:p>
          </p:txBody>
        </p:sp>
      </p:grpSp>
      <p:grpSp>
        <p:nvGrpSpPr>
          <p:cNvPr id="390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39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05" name="B. sh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</a:t>
              </a:r>
            </a:p>
          </p:txBody>
        </p:sp>
      </p:grpSp>
      <p:grpSp>
        <p:nvGrpSpPr>
          <p:cNvPr id="390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39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08" name="C. could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 have</a:t>
              </a:r>
            </a:p>
          </p:txBody>
        </p:sp>
      </p:grpSp>
      <p:grpSp>
        <p:nvGrpSpPr>
          <p:cNvPr id="391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391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11" name="2. I ___ that comment during the meet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 ___ so much money.</a:t>
              </a:r>
            </a:p>
          </p:txBody>
        </p:sp>
      </p:grpSp>
      <p:grpSp>
        <p:nvGrpSpPr>
          <p:cNvPr id="391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39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14" name="A. shouldn't mak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shouldn't spend</a:t>
              </a:r>
            </a:p>
          </p:txBody>
        </p:sp>
      </p:grpSp>
      <p:grpSp>
        <p:nvGrpSpPr>
          <p:cNvPr id="391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39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17" name="B. mustn't mak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mustn't spend</a:t>
              </a:r>
            </a:p>
          </p:txBody>
        </p:sp>
      </p:grpSp>
      <p:grpSp>
        <p:nvGrpSpPr>
          <p:cNvPr id="392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39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20" name="C. shouldn't have mad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shouldn't have spent</a:t>
              </a:r>
            </a:p>
          </p:txBody>
        </p:sp>
      </p:grpSp>
      <p:grpSp>
        <p:nvGrpSpPr>
          <p:cNvPr id="392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392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23" name="3. They ___ us about the schedule chang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They ___ us earlier.</a:t>
              </a:r>
            </a:p>
          </p:txBody>
        </p:sp>
      </p:grpSp>
      <p:grpSp>
        <p:nvGrpSpPr>
          <p:cNvPr id="392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39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26" name="A. ought te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ought tell</a:t>
              </a:r>
            </a:p>
          </p:txBody>
        </p:sp>
      </p:grpSp>
      <p:grpSp>
        <p:nvGrpSpPr>
          <p:cNvPr id="393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39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29" name="B. should tell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 telling</a:t>
              </a:r>
            </a:p>
          </p:txBody>
        </p:sp>
      </p:grpSp>
      <p:grpSp>
        <p:nvGrpSpPr>
          <p:cNvPr id="393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39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32" name="C. ought to have warn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ought to have told</a:t>
              </a:r>
            </a:p>
          </p:txBody>
        </p:sp>
      </p:grpSp>
      <p:grpSp>
        <p:nvGrpSpPr>
          <p:cNvPr id="393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393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35" name="4. You ___ check the traffic before we leav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We ___ leave before traffic gets worse.</a:t>
              </a:r>
            </a:p>
          </p:txBody>
        </p:sp>
      </p:grpSp>
      <p:grpSp>
        <p:nvGrpSpPr>
          <p:cNvPr id="393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39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38" name="A. had bett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better</a:t>
              </a:r>
            </a:p>
          </p:txBody>
        </p:sp>
      </p:grpSp>
      <p:grpSp>
        <p:nvGrpSpPr>
          <p:cNvPr id="394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39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41" name="B. would rath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rather</a:t>
              </a:r>
            </a:p>
          </p:txBody>
        </p:sp>
      </p:grpSp>
      <p:grpSp>
        <p:nvGrpSpPr>
          <p:cNvPr id="394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39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44" name="C.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used to</a:t>
              </a:r>
            </a:p>
          </p:txBody>
        </p:sp>
      </p:grpSp>
      <p:grpSp>
        <p:nvGrpSpPr>
          <p:cNvPr id="394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394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47" name="5. He ___ apologise for speaking so rude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She ___ apologise for her comment.</a:t>
              </a:r>
            </a:p>
          </p:txBody>
        </p:sp>
      </p:grpSp>
      <p:grpSp>
        <p:nvGrpSpPr>
          <p:cNvPr id="395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39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50" name="A. may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may have</a:t>
              </a:r>
            </a:p>
          </p:txBody>
        </p:sp>
      </p:grpSp>
      <p:grpSp>
        <p:nvGrpSpPr>
          <p:cNvPr id="395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39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53" name="B. sh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</a:t>
              </a:r>
            </a:p>
          </p:txBody>
        </p:sp>
      </p:grpSp>
      <p:grpSp>
        <p:nvGrpSpPr>
          <p:cNvPr id="395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39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56" name="C. can't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 have</a:t>
              </a:r>
            </a:p>
          </p:txBody>
        </p:sp>
      </p:grpSp>
      <p:sp>
        <p:nvSpPr>
          <p:cNvPr id="395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96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395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60" name="C1 GRAMMAR  •  UNIT 9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9  •  REVEAL</a:t>
              </a:r>
            </a:p>
          </p:txBody>
        </p:sp>
      </p:grpSp>
      <p:grpSp>
        <p:nvGrpSpPr>
          <p:cNvPr id="396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396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63" name="5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96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396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68" name="UNIT 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9  •  REVEAL</a:t>
              </a:r>
            </a:p>
          </p:txBody>
        </p:sp>
      </p:grpSp>
      <p:grpSp>
        <p:nvGrpSpPr>
          <p:cNvPr id="397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397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71" name="Modal criticism and hindsigh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Modal criticism and hindsight: choose the answer</a:t>
              </a:r>
            </a:p>
          </p:txBody>
        </p:sp>
      </p:grpSp>
      <p:grpSp>
        <p:nvGrpSpPr>
          <p:cNvPr id="397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397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7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397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97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397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78" name="1. You ___ back up your files more ofte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You ___ see a doctor.</a:t>
              </a:r>
            </a:p>
          </p:txBody>
        </p:sp>
      </p:grpSp>
      <p:grpSp>
        <p:nvGrpSpPr>
          <p:cNvPr id="398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39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81" name="A. must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 have</a:t>
              </a:r>
            </a:p>
          </p:txBody>
        </p:sp>
      </p:grpSp>
      <p:grpSp>
        <p:nvGrpSpPr>
          <p:cNvPr id="398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39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84" name="B. sh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</a:t>
              </a:r>
            </a:p>
          </p:txBody>
        </p:sp>
      </p:grpSp>
      <p:grpSp>
        <p:nvGrpSpPr>
          <p:cNvPr id="398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39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87" name="C. could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 have</a:t>
              </a:r>
            </a:p>
          </p:txBody>
        </p:sp>
      </p:grpSp>
      <p:grpSp>
        <p:nvGrpSpPr>
          <p:cNvPr id="399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398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90" name="2. I ___ that comment during the meet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 ___ so much money.</a:t>
              </a:r>
            </a:p>
          </p:txBody>
        </p:sp>
      </p:grpSp>
      <p:grpSp>
        <p:nvGrpSpPr>
          <p:cNvPr id="399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39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93" name="A. shouldn't mak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shouldn't spend</a:t>
              </a:r>
            </a:p>
          </p:txBody>
        </p:sp>
      </p:grpSp>
      <p:grpSp>
        <p:nvGrpSpPr>
          <p:cNvPr id="399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39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96" name="B. mustn't mak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mustn't spend</a:t>
              </a:r>
            </a:p>
          </p:txBody>
        </p:sp>
      </p:grpSp>
      <p:grpSp>
        <p:nvGrpSpPr>
          <p:cNvPr id="400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39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99" name="C. shouldn't have mad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shouldn't have spent</a:t>
              </a:r>
            </a:p>
          </p:txBody>
        </p:sp>
      </p:grpSp>
      <p:grpSp>
        <p:nvGrpSpPr>
          <p:cNvPr id="400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400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02" name="3. They ___ us about the schedule chang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They ___ us earlier.</a:t>
              </a:r>
            </a:p>
          </p:txBody>
        </p:sp>
      </p:grpSp>
      <p:grpSp>
        <p:nvGrpSpPr>
          <p:cNvPr id="400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40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05" name="A. ought te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ought tell</a:t>
              </a:r>
            </a:p>
          </p:txBody>
        </p:sp>
      </p:grpSp>
      <p:grpSp>
        <p:nvGrpSpPr>
          <p:cNvPr id="400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40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08" name="B. should tell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 telling</a:t>
              </a:r>
            </a:p>
          </p:txBody>
        </p:sp>
      </p:grpSp>
      <p:grpSp>
        <p:nvGrpSpPr>
          <p:cNvPr id="401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40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11" name="C. ought to have warn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ought to have told</a:t>
              </a:r>
            </a:p>
          </p:txBody>
        </p:sp>
      </p:grpSp>
      <p:grpSp>
        <p:nvGrpSpPr>
          <p:cNvPr id="401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401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14" name="4. You ___ check the traffic before we leav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We ___ leave before traffic gets worse.</a:t>
              </a:r>
            </a:p>
          </p:txBody>
        </p:sp>
      </p:grpSp>
      <p:grpSp>
        <p:nvGrpSpPr>
          <p:cNvPr id="401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40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17" name="A. had bett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better</a:t>
              </a:r>
            </a:p>
          </p:txBody>
        </p:sp>
      </p:grpSp>
      <p:grpSp>
        <p:nvGrpSpPr>
          <p:cNvPr id="402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40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20" name="B. would rath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rather</a:t>
              </a:r>
            </a:p>
          </p:txBody>
        </p:sp>
      </p:grpSp>
      <p:grpSp>
        <p:nvGrpSpPr>
          <p:cNvPr id="402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40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23" name="C.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used to</a:t>
              </a:r>
            </a:p>
          </p:txBody>
        </p:sp>
      </p:grpSp>
      <p:grpSp>
        <p:nvGrpSpPr>
          <p:cNvPr id="402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402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26" name="5. He ___ apologise for speaking so rude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She ___ apologise for her comment.</a:t>
              </a:r>
            </a:p>
          </p:txBody>
        </p:sp>
      </p:grpSp>
      <p:grpSp>
        <p:nvGrpSpPr>
          <p:cNvPr id="403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40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29" name="A. may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may have</a:t>
              </a:r>
            </a:p>
          </p:txBody>
        </p:sp>
      </p:grpSp>
      <p:grpSp>
        <p:nvGrpSpPr>
          <p:cNvPr id="403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40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32" name="B. sh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</a:t>
              </a:r>
            </a:p>
          </p:txBody>
        </p:sp>
      </p:grpSp>
      <p:grpSp>
        <p:nvGrpSpPr>
          <p:cNvPr id="403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40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35" name="C. can't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 have</a:t>
              </a:r>
            </a:p>
          </p:txBody>
        </p:sp>
      </p:grpSp>
      <p:sp>
        <p:nvSpPr>
          <p:cNvPr id="403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04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403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39" name="C1 GRAMMAR  •  UNIT 9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9  •  REVEAL</a:t>
              </a:r>
            </a:p>
          </p:txBody>
        </p:sp>
      </p:grpSp>
      <p:grpSp>
        <p:nvGrpSpPr>
          <p:cNvPr id="404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404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42" name="5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04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404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47" name="UNIT 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9  •  REVEAL</a:t>
              </a:r>
            </a:p>
          </p:txBody>
        </p:sp>
      </p:grpSp>
      <p:grpSp>
        <p:nvGrpSpPr>
          <p:cNvPr id="405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404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50" name="Modal criticism and hindsigh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Modal criticism and hindsight: choose the answer</a:t>
              </a:r>
            </a:p>
          </p:txBody>
        </p:sp>
      </p:grpSp>
      <p:grpSp>
        <p:nvGrpSpPr>
          <p:cNvPr id="405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405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5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405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05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405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57" name="1. You ___ back up your files more ofte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You ___ see a doctor.</a:t>
              </a:r>
            </a:p>
          </p:txBody>
        </p:sp>
      </p:grpSp>
      <p:grpSp>
        <p:nvGrpSpPr>
          <p:cNvPr id="406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40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60" name="A. must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 have</a:t>
              </a:r>
            </a:p>
          </p:txBody>
        </p:sp>
      </p:grpSp>
      <p:grpSp>
        <p:nvGrpSpPr>
          <p:cNvPr id="406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40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63" name="B. sh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</a:t>
              </a:r>
            </a:p>
          </p:txBody>
        </p:sp>
      </p:grpSp>
      <p:grpSp>
        <p:nvGrpSpPr>
          <p:cNvPr id="406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40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66" name="C. could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 have</a:t>
              </a:r>
            </a:p>
          </p:txBody>
        </p:sp>
      </p:grpSp>
      <p:grpSp>
        <p:nvGrpSpPr>
          <p:cNvPr id="407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406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69" name="2. I ___ that comment during the meet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 ___ so much money.</a:t>
              </a:r>
            </a:p>
          </p:txBody>
        </p:sp>
      </p:grpSp>
      <p:grpSp>
        <p:nvGrpSpPr>
          <p:cNvPr id="407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40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72" name="A. shouldn't mak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shouldn't spend</a:t>
              </a:r>
            </a:p>
          </p:txBody>
        </p:sp>
      </p:grpSp>
      <p:grpSp>
        <p:nvGrpSpPr>
          <p:cNvPr id="407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40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75" name="B. mustn't mak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mustn't spend</a:t>
              </a:r>
            </a:p>
          </p:txBody>
        </p:sp>
      </p:grpSp>
      <p:grpSp>
        <p:nvGrpSpPr>
          <p:cNvPr id="407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40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78" name="C. shouldn't have mad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shouldn't have spent</a:t>
              </a:r>
            </a:p>
          </p:txBody>
        </p:sp>
      </p:grpSp>
      <p:grpSp>
        <p:nvGrpSpPr>
          <p:cNvPr id="408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408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81" name="3. They ___ us about the schedule chang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They ___ us earlier.</a:t>
              </a:r>
            </a:p>
          </p:txBody>
        </p:sp>
      </p:grpSp>
      <p:grpSp>
        <p:nvGrpSpPr>
          <p:cNvPr id="408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40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84" name="A. ought te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ought tell</a:t>
              </a:r>
            </a:p>
          </p:txBody>
        </p:sp>
      </p:grpSp>
      <p:grpSp>
        <p:nvGrpSpPr>
          <p:cNvPr id="408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40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87" name="B. should tell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 telling</a:t>
              </a:r>
            </a:p>
          </p:txBody>
        </p:sp>
      </p:grpSp>
      <p:grpSp>
        <p:nvGrpSpPr>
          <p:cNvPr id="409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40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90" name="C. ought to have warn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ought to have told</a:t>
              </a:r>
            </a:p>
          </p:txBody>
        </p:sp>
      </p:grpSp>
      <p:grpSp>
        <p:nvGrpSpPr>
          <p:cNvPr id="409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409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93" name="4. You ___ check the traffic before we leav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We ___ leave before traffic gets worse.</a:t>
              </a:r>
            </a:p>
          </p:txBody>
        </p:sp>
      </p:grpSp>
      <p:grpSp>
        <p:nvGrpSpPr>
          <p:cNvPr id="409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40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96" name="A. had bett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better</a:t>
              </a:r>
            </a:p>
          </p:txBody>
        </p:sp>
      </p:grpSp>
      <p:grpSp>
        <p:nvGrpSpPr>
          <p:cNvPr id="410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40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99" name="B. would rath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rather</a:t>
              </a:r>
            </a:p>
          </p:txBody>
        </p:sp>
      </p:grpSp>
      <p:grpSp>
        <p:nvGrpSpPr>
          <p:cNvPr id="410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41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02" name="C.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used to</a:t>
              </a:r>
            </a:p>
          </p:txBody>
        </p:sp>
      </p:grpSp>
      <p:grpSp>
        <p:nvGrpSpPr>
          <p:cNvPr id="410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410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05" name="5. He ___ apologise for speaking so rude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She ___ apologise for her comment.</a:t>
              </a:r>
            </a:p>
          </p:txBody>
        </p:sp>
      </p:grpSp>
      <p:grpSp>
        <p:nvGrpSpPr>
          <p:cNvPr id="410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41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08" name="A. may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may have</a:t>
              </a:r>
            </a:p>
          </p:txBody>
        </p:sp>
      </p:grpSp>
      <p:grpSp>
        <p:nvGrpSpPr>
          <p:cNvPr id="411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41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11" name="B. sh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</a:t>
              </a:r>
            </a:p>
          </p:txBody>
        </p:sp>
      </p:grpSp>
      <p:grpSp>
        <p:nvGrpSpPr>
          <p:cNvPr id="411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41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14" name="C. can't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 have</a:t>
              </a:r>
            </a:p>
          </p:txBody>
        </p:sp>
      </p:grpSp>
      <p:sp>
        <p:nvSpPr>
          <p:cNvPr id="411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11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411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18" name="C1 GRAMMAR  •  UNIT 9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9  •  REVEAL</a:t>
              </a:r>
            </a:p>
          </p:txBody>
        </p:sp>
      </p:grpSp>
      <p:grpSp>
        <p:nvGrpSpPr>
          <p:cNvPr id="412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412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21" name="5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12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412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26" name="UNIT 10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10  •  EXPLANATION</a:t>
              </a:r>
            </a:p>
          </p:txBody>
        </p:sp>
      </p:grpSp>
      <p:grpSp>
        <p:nvGrpSpPr>
          <p:cNvPr id="413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412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29" name="Ability, opportunity and achievement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Ability, opportunity and achievement</a:t>
              </a:r>
            </a:p>
          </p:txBody>
        </p:sp>
      </p:grpSp>
      <p:sp>
        <p:nvSpPr>
          <p:cNvPr id="413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13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413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3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4137" name="Group"/>
          <p:cNvGrpSpPr/>
          <p:nvPr/>
        </p:nvGrpSpPr>
        <p:grpSpPr>
          <a:xfrm>
            <a:off x="781050" y="2095500"/>
            <a:ext cx="3714750" cy="1809750"/>
            <a:chOff x="0" y="0"/>
            <a:chExt cx="3714750" cy="1809750"/>
          </a:xfrm>
        </p:grpSpPr>
        <p:sp>
          <p:nvSpPr>
            <p:cNvPr id="413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36" name="Use can for present ability, could for general past ability, and managed to/was able to for a specific successful achievement."/>
            <p:cNvSpPr txBox="1"/>
            <p:nvPr/>
          </p:nvSpPr>
          <p:spPr>
            <a:xfrm>
              <a:off x="45719" y="0"/>
              <a:ext cx="3623311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can for present ability, could for general past ability, and managed to/was able to for a specific successful achievement.</a:t>
              </a:r>
            </a:p>
          </p:txBody>
        </p:sp>
      </p:grpSp>
      <p:grpSp>
        <p:nvGrpSpPr>
          <p:cNvPr id="414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413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3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414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414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42" name="For one difficult successful event, prefer managed to or was able to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 one difficult successful event, prefer managed to or was able to.</a:t>
              </a:r>
            </a:p>
          </p:txBody>
        </p:sp>
      </p:grpSp>
      <p:sp>
        <p:nvSpPr>
          <p:cNvPr id="414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14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414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4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415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414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49" name="can/could + verb…"/>
            <p:cNvSpPr txBox="1"/>
            <p:nvPr/>
          </p:nvSpPr>
          <p:spPr>
            <a:xfrm>
              <a:off x="45719" y="0"/>
              <a:ext cx="2146937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can/could + verb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managed to/was able to + verb</a:t>
              </a:r>
            </a:p>
          </p:txBody>
        </p:sp>
      </p:grpSp>
      <p:grpSp>
        <p:nvGrpSpPr>
          <p:cNvPr id="415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415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5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415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15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415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5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416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415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59" name="1.  She can speak four languages.…"/>
            <p:cNvSpPr txBox="1"/>
            <p:nvPr/>
          </p:nvSpPr>
          <p:spPr>
            <a:xfrm>
              <a:off x="45719" y="0"/>
              <a:ext cx="3051812" cy="2042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She can speak four languages.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After hours, we managed to solve the problem.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He could swim when he was five.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I haven't been able to contact her yet.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Despite the smoke, they were able to escape.</a:t>
              </a:r>
            </a:p>
          </p:txBody>
        </p:sp>
      </p:grpSp>
      <p:sp>
        <p:nvSpPr>
          <p:cNvPr id="416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16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416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63" name="C1 GRAMMAR  •  UNIT 10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10  •  EXPLANATION</a:t>
              </a:r>
            </a:p>
          </p:txBody>
        </p:sp>
      </p:grpSp>
      <p:grpSp>
        <p:nvGrpSpPr>
          <p:cNvPr id="416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416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66" name="5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17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417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71" name="UNIT 1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10  •  REVEAL</a:t>
              </a:r>
            </a:p>
          </p:txBody>
        </p:sp>
      </p:grpSp>
      <p:grpSp>
        <p:nvGrpSpPr>
          <p:cNvPr id="417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417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74" name="Ability, opportunity and achievemen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Ability, opportunity and achievement: choose the answer</a:t>
              </a:r>
            </a:p>
          </p:txBody>
        </p:sp>
      </p:grpSp>
      <p:grpSp>
        <p:nvGrpSpPr>
          <p:cNvPr id="417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417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7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417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18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418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81" name="1. Even under pressure, she ___ remain calm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___ speak four languages.</a:t>
              </a:r>
            </a:p>
          </p:txBody>
        </p:sp>
      </p:grpSp>
      <p:grpSp>
        <p:nvGrpSpPr>
          <p:cNvPr id="418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41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84" name="A. ca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</a:t>
              </a:r>
            </a:p>
          </p:txBody>
        </p:sp>
      </p:grpSp>
      <p:grpSp>
        <p:nvGrpSpPr>
          <p:cNvPr id="418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41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87" name="B. could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could have</a:t>
              </a:r>
            </a:p>
          </p:txBody>
        </p:sp>
      </p:grpSp>
      <p:grpSp>
        <p:nvGrpSpPr>
          <p:cNvPr id="419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41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90" name="C. manag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managed</a:t>
              </a:r>
            </a:p>
          </p:txBody>
        </p:sp>
      </p:grpSp>
      <p:grpSp>
        <p:nvGrpSpPr>
          <p:cNvPr id="419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419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93" name="2. After several attempts, we ___ unlock the saf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After hours, we ___ solve the problem.</a:t>
              </a:r>
            </a:p>
          </p:txBody>
        </p:sp>
      </p:grpSp>
      <p:grpSp>
        <p:nvGrpSpPr>
          <p:cNvPr id="419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41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96" name="A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</a:t>
              </a:r>
            </a:p>
          </p:txBody>
        </p:sp>
      </p:grpSp>
      <p:grpSp>
        <p:nvGrpSpPr>
          <p:cNvPr id="420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41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99" name="B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</a:t>
              </a:r>
            </a:p>
          </p:txBody>
        </p:sp>
      </p:grpSp>
      <p:grpSp>
        <p:nvGrpSpPr>
          <p:cNvPr id="420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42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02" name="C. manag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managed to</a:t>
              </a:r>
            </a:p>
          </p:txBody>
        </p:sp>
      </p:grpSp>
      <p:grpSp>
        <p:nvGrpSpPr>
          <p:cNvPr id="420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420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05" name="3. As a child, Marco ___ memorise long poems easi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He ___ swim when he was five.</a:t>
              </a:r>
            </a:p>
          </p:txBody>
        </p:sp>
      </p:grpSp>
      <p:grpSp>
        <p:nvGrpSpPr>
          <p:cNvPr id="420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42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08" name="A. was ab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was able</a:t>
              </a:r>
            </a:p>
          </p:txBody>
        </p:sp>
      </p:grpSp>
      <p:grpSp>
        <p:nvGrpSpPr>
          <p:cNvPr id="421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42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11" name="B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could</a:t>
              </a:r>
            </a:p>
          </p:txBody>
        </p:sp>
      </p:grpSp>
      <p:grpSp>
        <p:nvGrpSpPr>
          <p:cNvPr id="421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42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14" name="C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</a:t>
              </a:r>
            </a:p>
          </p:txBody>
        </p:sp>
      </p:grpSp>
      <p:grpSp>
        <p:nvGrpSpPr>
          <p:cNvPr id="421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421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17" name="4. I haven't ___ access the database since yester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haven't ___ contact her yet.</a:t>
              </a:r>
            </a:p>
          </p:txBody>
        </p:sp>
      </p:grpSp>
      <p:grpSp>
        <p:nvGrpSpPr>
          <p:cNvPr id="422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42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20" name="A. been abl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been able to</a:t>
              </a:r>
            </a:p>
          </p:txBody>
        </p:sp>
      </p:grpSp>
      <p:grpSp>
        <p:nvGrpSpPr>
          <p:cNvPr id="422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42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23" name="B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could</a:t>
              </a:r>
            </a:p>
          </p:txBody>
        </p:sp>
      </p:grpSp>
      <p:grpSp>
        <p:nvGrpSpPr>
          <p:cNvPr id="422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42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26" name="C. manag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managed</a:t>
              </a:r>
            </a:p>
          </p:txBody>
        </p:sp>
      </p:grpSp>
      <p:grpSp>
        <p:nvGrpSpPr>
          <p:cNvPr id="423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422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29" name="5. Despite the fog, the pilot ___ land safe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Despite the smoke, they ___ escape.</a:t>
              </a:r>
            </a:p>
          </p:txBody>
        </p:sp>
      </p:grpSp>
      <p:grpSp>
        <p:nvGrpSpPr>
          <p:cNvPr id="423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42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32" name="A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</a:t>
              </a:r>
            </a:p>
          </p:txBody>
        </p:sp>
      </p:grpSp>
      <p:grpSp>
        <p:nvGrpSpPr>
          <p:cNvPr id="423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42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35" name="B. was abl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were able to</a:t>
              </a:r>
            </a:p>
          </p:txBody>
        </p:sp>
      </p:grpSp>
      <p:grpSp>
        <p:nvGrpSpPr>
          <p:cNvPr id="423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42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38" name="C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</a:t>
              </a:r>
            </a:p>
          </p:txBody>
        </p:sp>
      </p:grpSp>
      <p:sp>
        <p:nvSpPr>
          <p:cNvPr id="424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24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424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42" name="C1 GRAMMAR  •  UNIT 10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10  •  REVEAL</a:t>
              </a:r>
            </a:p>
          </p:txBody>
        </p:sp>
      </p:grpSp>
      <p:grpSp>
        <p:nvGrpSpPr>
          <p:cNvPr id="424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424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45" name="5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25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424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50" name="UNIT 1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10  •  REVEAL</a:t>
              </a:r>
            </a:p>
          </p:txBody>
        </p:sp>
      </p:grpSp>
      <p:grpSp>
        <p:nvGrpSpPr>
          <p:cNvPr id="425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425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53" name="Ability, opportunity and achievemen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Ability, opportunity and achievement: choose the answer</a:t>
              </a:r>
            </a:p>
          </p:txBody>
        </p:sp>
      </p:grpSp>
      <p:grpSp>
        <p:nvGrpSpPr>
          <p:cNvPr id="425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425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5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425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26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425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60" name="1. Even under pressure, she ___ remain calm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___ speak four languages.</a:t>
              </a:r>
            </a:p>
          </p:txBody>
        </p:sp>
      </p:grpSp>
      <p:grpSp>
        <p:nvGrpSpPr>
          <p:cNvPr id="426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42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63" name="A. ca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</a:t>
              </a:r>
            </a:p>
          </p:txBody>
        </p:sp>
      </p:grpSp>
      <p:grpSp>
        <p:nvGrpSpPr>
          <p:cNvPr id="426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42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66" name="B. could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could have</a:t>
              </a:r>
            </a:p>
          </p:txBody>
        </p:sp>
      </p:grpSp>
      <p:grpSp>
        <p:nvGrpSpPr>
          <p:cNvPr id="427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42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69" name="C. manag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managed</a:t>
              </a:r>
            </a:p>
          </p:txBody>
        </p:sp>
      </p:grpSp>
      <p:grpSp>
        <p:nvGrpSpPr>
          <p:cNvPr id="427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427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72" name="2. After several attempts, we ___ unlock the saf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After hours, we ___ solve the problem.</a:t>
              </a:r>
            </a:p>
          </p:txBody>
        </p:sp>
      </p:grpSp>
      <p:grpSp>
        <p:nvGrpSpPr>
          <p:cNvPr id="427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42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75" name="A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</a:t>
              </a:r>
            </a:p>
          </p:txBody>
        </p:sp>
      </p:grpSp>
      <p:grpSp>
        <p:nvGrpSpPr>
          <p:cNvPr id="427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42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78" name="B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</a:t>
              </a:r>
            </a:p>
          </p:txBody>
        </p:sp>
      </p:grpSp>
      <p:grpSp>
        <p:nvGrpSpPr>
          <p:cNvPr id="428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42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81" name="C. managed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managed to</a:t>
              </a:r>
            </a:p>
          </p:txBody>
        </p:sp>
      </p:grpSp>
      <p:grpSp>
        <p:nvGrpSpPr>
          <p:cNvPr id="428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428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84" name="3. As a child, Marco ___ memorise long poems easi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He ___ swim when he was five.</a:t>
              </a:r>
            </a:p>
          </p:txBody>
        </p:sp>
      </p:grpSp>
      <p:grpSp>
        <p:nvGrpSpPr>
          <p:cNvPr id="428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42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87" name="A. was ab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was able</a:t>
              </a:r>
            </a:p>
          </p:txBody>
        </p:sp>
      </p:grpSp>
      <p:grpSp>
        <p:nvGrpSpPr>
          <p:cNvPr id="429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42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90" name="B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could</a:t>
              </a:r>
            </a:p>
          </p:txBody>
        </p:sp>
      </p:grpSp>
      <p:grpSp>
        <p:nvGrpSpPr>
          <p:cNvPr id="429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42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93" name="C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</a:t>
              </a:r>
            </a:p>
          </p:txBody>
        </p:sp>
      </p:grpSp>
      <p:grpSp>
        <p:nvGrpSpPr>
          <p:cNvPr id="429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429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96" name="4. I haven't ___ access the database since yester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haven't ___ contact her yet.</a:t>
              </a:r>
            </a:p>
          </p:txBody>
        </p:sp>
      </p:grpSp>
      <p:grpSp>
        <p:nvGrpSpPr>
          <p:cNvPr id="430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42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99" name="A. been abl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been able to</a:t>
              </a:r>
            </a:p>
          </p:txBody>
        </p:sp>
      </p:grpSp>
      <p:grpSp>
        <p:nvGrpSpPr>
          <p:cNvPr id="430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43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02" name="B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could</a:t>
              </a:r>
            </a:p>
          </p:txBody>
        </p:sp>
      </p:grpSp>
      <p:grpSp>
        <p:nvGrpSpPr>
          <p:cNvPr id="430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43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05" name="C. manag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managed</a:t>
              </a:r>
            </a:p>
          </p:txBody>
        </p:sp>
      </p:grpSp>
      <p:grpSp>
        <p:nvGrpSpPr>
          <p:cNvPr id="430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430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08" name="5. Despite the fog, the pilot ___ land safe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Despite the smoke, they ___ escape.</a:t>
              </a:r>
            </a:p>
          </p:txBody>
        </p:sp>
      </p:grpSp>
      <p:grpSp>
        <p:nvGrpSpPr>
          <p:cNvPr id="431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43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11" name="A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</a:t>
              </a:r>
            </a:p>
          </p:txBody>
        </p:sp>
      </p:grpSp>
      <p:grpSp>
        <p:nvGrpSpPr>
          <p:cNvPr id="431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43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14" name="B. was abl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were able to</a:t>
              </a:r>
            </a:p>
          </p:txBody>
        </p:sp>
      </p:grpSp>
      <p:grpSp>
        <p:nvGrpSpPr>
          <p:cNvPr id="431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43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17" name="C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</a:t>
              </a:r>
            </a:p>
          </p:txBody>
        </p:sp>
      </p:grpSp>
      <p:sp>
        <p:nvSpPr>
          <p:cNvPr id="431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32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432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21" name="C1 GRAMMAR  •  UNIT 10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10  •  REVEAL</a:t>
              </a:r>
            </a:p>
          </p:txBody>
        </p:sp>
      </p:grpSp>
      <p:grpSp>
        <p:nvGrpSpPr>
          <p:cNvPr id="432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432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24" name="6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33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432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29" name="UNIT 1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10  •  REVEAL</a:t>
              </a:r>
            </a:p>
          </p:txBody>
        </p:sp>
      </p:grpSp>
      <p:grpSp>
        <p:nvGrpSpPr>
          <p:cNvPr id="433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433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32" name="Ability, opportunity and achievemen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Ability, opportunity and achievement: choose the answer</a:t>
              </a:r>
            </a:p>
          </p:txBody>
        </p:sp>
      </p:grpSp>
      <p:grpSp>
        <p:nvGrpSpPr>
          <p:cNvPr id="433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433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3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433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34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433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39" name="1. Even under pressure, she ___ remain calm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___ speak four languages.</a:t>
              </a:r>
            </a:p>
          </p:txBody>
        </p:sp>
      </p:grpSp>
      <p:grpSp>
        <p:nvGrpSpPr>
          <p:cNvPr id="434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43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42" name="A. ca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</a:t>
              </a:r>
            </a:p>
          </p:txBody>
        </p:sp>
      </p:grpSp>
      <p:grpSp>
        <p:nvGrpSpPr>
          <p:cNvPr id="434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43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45" name="B. could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could have</a:t>
              </a:r>
            </a:p>
          </p:txBody>
        </p:sp>
      </p:grpSp>
      <p:grpSp>
        <p:nvGrpSpPr>
          <p:cNvPr id="434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43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48" name="C. manag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managed</a:t>
              </a:r>
            </a:p>
          </p:txBody>
        </p:sp>
      </p:grpSp>
      <p:grpSp>
        <p:nvGrpSpPr>
          <p:cNvPr id="435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435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51" name="2. After several attempts, we ___ unlock the saf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After hours, we ___ solve the problem.</a:t>
              </a:r>
            </a:p>
          </p:txBody>
        </p:sp>
      </p:grpSp>
      <p:grpSp>
        <p:nvGrpSpPr>
          <p:cNvPr id="435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43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54" name="A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</a:t>
              </a:r>
            </a:p>
          </p:txBody>
        </p:sp>
      </p:grpSp>
      <p:grpSp>
        <p:nvGrpSpPr>
          <p:cNvPr id="435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43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57" name="B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</a:t>
              </a:r>
            </a:p>
          </p:txBody>
        </p:sp>
      </p:grpSp>
      <p:grpSp>
        <p:nvGrpSpPr>
          <p:cNvPr id="436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43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60" name="C. managed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managed to</a:t>
              </a:r>
            </a:p>
          </p:txBody>
        </p:sp>
      </p:grpSp>
      <p:grpSp>
        <p:nvGrpSpPr>
          <p:cNvPr id="436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436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63" name="3. As a child, Marco ___ memorise long poems easi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He ___ swim when he was five.</a:t>
              </a:r>
            </a:p>
          </p:txBody>
        </p:sp>
      </p:grpSp>
      <p:grpSp>
        <p:nvGrpSpPr>
          <p:cNvPr id="436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43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66" name="A. was ab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was able</a:t>
              </a:r>
            </a:p>
          </p:txBody>
        </p:sp>
      </p:grpSp>
      <p:grpSp>
        <p:nvGrpSpPr>
          <p:cNvPr id="437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43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69" name="B. c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could</a:t>
              </a:r>
            </a:p>
          </p:txBody>
        </p:sp>
      </p:grpSp>
      <p:grpSp>
        <p:nvGrpSpPr>
          <p:cNvPr id="437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43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72" name="C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</a:t>
              </a:r>
            </a:p>
          </p:txBody>
        </p:sp>
      </p:grpSp>
      <p:grpSp>
        <p:nvGrpSpPr>
          <p:cNvPr id="437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437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75" name="4. I haven't ___ access the database since yester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haven't ___ contact her yet.</a:t>
              </a:r>
            </a:p>
          </p:txBody>
        </p:sp>
      </p:grpSp>
      <p:grpSp>
        <p:nvGrpSpPr>
          <p:cNvPr id="437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43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78" name="A. been abl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been able to</a:t>
              </a:r>
            </a:p>
          </p:txBody>
        </p:sp>
      </p:grpSp>
      <p:grpSp>
        <p:nvGrpSpPr>
          <p:cNvPr id="438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43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81" name="B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could</a:t>
              </a:r>
            </a:p>
          </p:txBody>
        </p:sp>
      </p:grpSp>
      <p:grpSp>
        <p:nvGrpSpPr>
          <p:cNvPr id="438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43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84" name="C. manag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managed</a:t>
              </a:r>
            </a:p>
          </p:txBody>
        </p:sp>
      </p:grpSp>
      <p:grpSp>
        <p:nvGrpSpPr>
          <p:cNvPr id="438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438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87" name="5. Despite the fog, the pilot ___ land safe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Despite the smoke, they ___ escape.</a:t>
              </a:r>
            </a:p>
          </p:txBody>
        </p:sp>
      </p:grpSp>
      <p:grpSp>
        <p:nvGrpSpPr>
          <p:cNvPr id="439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43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90" name="A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</a:t>
              </a:r>
            </a:p>
          </p:txBody>
        </p:sp>
      </p:grpSp>
      <p:grpSp>
        <p:nvGrpSpPr>
          <p:cNvPr id="439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43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93" name="B. was abl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were able to</a:t>
              </a:r>
            </a:p>
          </p:txBody>
        </p:sp>
      </p:grpSp>
      <p:grpSp>
        <p:nvGrpSpPr>
          <p:cNvPr id="439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43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96" name="C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</a:t>
              </a:r>
            </a:p>
          </p:txBody>
        </p:sp>
      </p:grpSp>
      <p:sp>
        <p:nvSpPr>
          <p:cNvPr id="439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40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439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00" name="C1 GRAMMAR  •  UNIT 10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10  •  REVEAL</a:t>
              </a:r>
            </a:p>
          </p:txBody>
        </p:sp>
      </p:grpSp>
      <p:grpSp>
        <p:nvGrpSpPr>
          <p:cNvPr id="440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440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03" name="6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40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440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08" name="UNIT 1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10  •  REVEAL</a:t>
              </a:r>
            </a:p>
          </p:txBody>
        </p:sp>
      </p:grpSp>
      <p:grpSp>
        <p:nvGrpSpPr>
          <p:cNvPr id="441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441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11" name="Ability, opportunity and achievemen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Ability, opportunity and achievement: choose the answer</a:t>
              </a:r>
            </a:p>
          </p:txBody>
        </p:sp>
      </p:grpSp>
      <p:grpSp>
        <p:nvGrpSpPr>
          <p:cNvPr id="441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441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1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441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41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441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18" name="1. Even under pressure, she ___ remain calm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___ speak four languages.</a:t>
              </a:r>
            </a:p>
          </p:txBody>
        </p:sp>
      </p:grpSp>
      <p:grpSp>
        <p:nvGrpSpPr>
          <p:cNvPr id="442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44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21" name="A. ca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</a:t>
              </a:r>
            </a:p>
          </p:txBody>
        </p:sp>
      </p:grpSp>
      <p:grpSp>
        <p:nvGrpSpPr>
          <p:cNvPr id="442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44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24" name="B. could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could have</a:t>
              </a:r>
            </a:p>
          </p:txBody>
        </p:sp>
      </p:grpSp>
      <p:grpSp>
        <p:nvGrpSpPr>
          <p:cNvPr id="442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44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27" name="C. manag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managed</a:t>
              </a:r>
            </a:p>
          </p:txBody>
        </p:sp>
      </p:grpSp>
      <p:grpSp>
        <p:nvGrpSpPr>
          <p:cNvPr id="443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442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30" name="2. After several attempts, we ___ unlock the saf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After hours, we ___ solve the problem.</a:t>
              </a:r>
            </a:p>
          </p:txBody>
        </p:sp>
      </p:grpSp>
      <p:grpSp>
        <p:nvGrpSpPr>
          <p:cNvPr id="443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44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33" name="A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</a:t>
              </a:r>
            </a:p>
          </p:txBody>
        </p:sp>
      </p:grpSp>
      <p:grpSp>
        <p:nvGrpSpPr>
          <p:cNvPr id="443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44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36" name="B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</a:t>
              </a:r>
            </a:p>
          </p:txBody>
        </p:sp>
      </p:grpSp>
      <p:grpSp>
        <p:nvGrpSpPr>
          <p:cNvPr id="444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44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39" name="C. managed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managed to</a:t>
              </a:r>
            </a:p>
          </p:txBody>
        </p:sp>
      </p:grpSp>
      <p:grpSp>
        <p:nvGrpSpPr>
          <p:cNvPr id="444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444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42" name="3. As a child, Marco ___ memorise long poems easi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He ___ swim when he was five.</a:t>
              </a:r>
            </a:p>
          </p:txBody>
        </p:sp>
      </p:grpSp>
      <p:grpSp>
        <p:nvGrpSpPr>
          <p:cNvPr id="444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44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45" name="A. was ab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was able</a:t>
              </a:r>
            </a:p>
          </p:txBody>
        </p:sp>
      </p:grpSp>
      <p:grpSp>
        <p:nvGrpSpPr>
          <p:cNvPr id="444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44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48" name="B. c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could</a:t>
              </a:r>
            </a:p>
          </p:txBody>
        </p:sp>
      </p:grpSp>
      <p:grpSp>
        <p:nvGrpSpPr>
          <p:cNvPr id="445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44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51" name="C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</a:t>
              </a:r>
            </a:p>
          </p:txBody>
        </p:sp>
      </p:grpSp>
      <p:grpSp>
        <p:nvGrpSpPr>
          <p:cNvPr id="445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445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54" name="4. I haven't ___ access the database since yester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haven't ___ contact her yet.</a:t>
              </a:r>
            </a:p>
          </p:txBody>
        </p:sp>
      </p:grpSp>
      <p:grpSp>
        <p:nvGrpSpPr>
          <p:cNvPr id="445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44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57" name="A. been able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been able to</a:t>
              </a:r>
            </a:p>
          </p:txBody>
        </p:sp>
      </p:grpSp>
      <p:grpSp>
        <p:nvGrpSpPr>
          <p:cNvPr id="446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44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60" name="B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could</a:t>
              </a:r>
            </a:p>
          </p:txBody>
        </p:sp>
      </p:grpSp>
      <p:grpSp>
        <p:nvGrpSpPr>
          <p:cNvPr id="446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44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63" name="C. manag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managed</a:t>
              </a:r>
            </a:p>
          </p:txBody>
        </p:sp>
      </p:grpSp>
      <p:grpSp>
        <p:nvGrpSpPr>
          <p:cNvPr id="446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446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66" name="5. Despite the fog, the pilot ___ land safe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Despite the smoke, they ___ escape.</a:t>
              </a:r>
            </a:p>
          </p:txBody>
        </p:sp>
      </p:grpSp>
      <p:grpSp>
        <p:nvGrpSpPr>
          <p:cNvPr id="447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44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69" name="A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</a:t>
              </a:r>
            </a:p>
          </p:txBody>
        </p:sp>
      </p:grpSp>
      <p:grpSp>
        <p:nvGrpSpPr>
          <p:cNvPr id="447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44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72" name="B. was abl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were able to</a:t>
              </a:r>
            </a:p>
          </p:txBody>
        </p:sp>
      </p:grpSp>
      <p:grpSp>
        <p:nvGrpSpPr>
          <p:cNvPr id="447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44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75" name="C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</a:t>
              </a:r>
            </a:p>
          </p:txBody>
        </p:sp>
      </p:grpSp>
      <p:sp>
        <p:nvSpPr>
          <p:cNvPr id="447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48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447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79" name="C1 GRAMMAR  •  UNIT 10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10  •  REVEAL</a:t>
              </a:r>
            </a:p>
          </p:txBody>
        </p:sp>
      </p:grpSp>
      <p:grpSp>
        <p:nvGrpSpPr>
          <p:cNvPr id="448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448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82" name="6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48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448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87" name="UNIT 1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10  •  REVEAL</a:t>
              </a:r>
            </a:p>
          </p:txBody>
        </p:sp>
      </p:grpSp>
      <p:grpSp>
        <p:nvGrpSpPr>
          <p:cNvPr id="449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448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90" name="Ability, opportunity and achievemen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Ability, opportunity and achievement: choose the answer</a:t>
              </a:r>
            </a:p>
          </p:txBody>
        </p:sp>
      </p:grpSp>
      <p:grpSp>
        <p:nvGrpSpPr>
          <p:cNvPr id="449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449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9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449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49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449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97" name="1. Even under pressure, she ___ remain calm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___ speak four languages.</a:t>
              </a:r>
            </a:p>
          </p:txBody>
        </p:sp>
      </p:grpSp>
      <p:grpSp>
        <p:nvGrpSpPr>
          <p:cNvPr id="450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44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00" name="A. ca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</a:t>
              </a:r>
            </a:p>
          </p:txBody>
        </p:sp>
      </p:grpSp>
      <p:grpSp>
        <p:nvGrpSpPr>
          <p:cNvPr id="450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45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03" name="B. could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could have</a:t>
              </a:r>
            </a:p>
          </p:txBody>
        </p:sp>
      </p:grpSp>
      <p:grpSp>
        <p:nvGrpSpPr>
          <p:cNvPr id="450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45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06" name="C. manag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managed</a:t>
              </a:r>
            </a:p>
          </p:txBody>
        </p:sp>
      </p:grpSp>
      <p:grpSp>
        <p:nvGrpSpPr>
          <p:cNvPr id="451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450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09" name="2. After several attempts, we ___ unlock the saf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After hours, we ___ solve the problem.</a:t>
              </a:r>
            </a:p>
          </p:txBody>
        </p:sp>
      </p:grpSp>
      <p:grpSp>
        <p:nvGrpSpPr>
          <p:cNvPr id="451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45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12" name="A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</a:t>
              </a:r>
            </a:p>
          </p:txBody>
        </p:sp>
      </p:grpSp>
      <p:grpSp>
        <p:nvGrpSpPr>
          <p:cNvPr id="451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45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15" name="B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</a:t>
              </a:r>
            </a:p>
          </p:txBody>
        </p:sp>
      </p:grpSp>
      <p:grpSp>
        <p:nvGrpSpPr>
          <p:cNvPr id="451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45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18" name="C. managed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managed to</a:t>
              </a:r>
            </a:p>
          </p:txBody>
        </p:sp>
      </p:grpSp>
      <p:grpSp>
        <p:nvGrpSpPr>
          <p:cNvPr id="452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452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21" name="3. As a child, Marco ___ memorise long poems easi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He ___ swim when he was five.</a:t>
              </a:r>
            </a:p>
          </p:txBody>
        </p:sp>
      </p:grpSp>
      <p:grpSp>
        <p:nvGrpSpPr>
          <p:cNvPr id="452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45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24" name="A. was ab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was able</a:t>
              </a:r>
            </a:p>
          </p:txBody>
        </p:sp>
      </p:grpSp>
      <p:grpSp>
        <p:nvGrpSpPr>
          <p:cNvPr id="452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45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27" name="B. c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could</a:t>
              </a:r>
            </a:p>
          </p:txBody>
        </p:sp>
      </p:grpSp>
      <p:grpSp>
        <p:nvGrpSpPr>
          <p:cNvPr id="453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45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30" name="C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</a:t>
              </a:r>
            </a:p>
          </p:txBody>
        </p:sp>
      </p:grpSp>
      <p:grpSp>
        <p:nvGrpSpPr>
          <p:cNvPr id="453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453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33" name="4. I haven't ___ access the database since yester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haven't ___ contact her yet.</a:t>
              </a:r>
            </a:p>
          </p:txBody>
        </p:sp>
      </p:grpSp>
      <p:grpSp>
        <p:nvGrpSpPr>
          <p:cNvPr id="453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45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36" name="A. been able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been able to</a:t>
              </a:r>
            </a:p>
          </p:txBody>
        </p:sp>
      </p:grpSp>
      <p:grpSp>
        <p:nvGrpSpPr>
          <p:cNvPr id="454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45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39" name="B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could</a:t>
              </a:r>
            </a:p>
          </p:txBody>
        </p:sp>
      </p:grpSp>
      <p:grpSp>
        <p:nvGrpSpPr>
          <p:cNvPr id="454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45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42" name="C. manag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managed</a:t>
              </a:r>
            </a:p>
          </p:txBody>
        </p:sp>
      </p:grpSp>
      <p:grpSp>
        <p:nvGrpSpPr>
          <p:cNvPr id="454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454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45" name="5. Despite the fog, the pilot ___ land safe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Despite the smoke, they ___ escape.</a:t>
              </a:r>
            </a:p>
          </p:txBody>
        </p:sp>
      </p:grpSp>
      <p:grpSp>
        <p:nvGrpSpPr>
          <p:cNvPr id="454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45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48" name="A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</a:t>
              </a:r>
            </a:p>
          </p:txBody>
        </p:sp>
      </p:grpSp>
      <p:grpSp>
        <p:nvGrpSpPr>
          <p:cNvPr id="455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45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51" name="B. was able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were able to</a:t>
              </a:r>
            </a:p>
          </p:txBody>
        </p:sp>
      </p:grpSp>
      <p:grpSp>
        <p:nvGrpSpPr>
          <p:cNvPr id="455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45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54" name="C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</a:t>
              </a:r>
            </a:p>
          </p:txBody>
        </p:sp>
      </p:grpSp>
      <p:sp>
        <p:nvSpPr>
          <p:cNvPr id="455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55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455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58" name="C1 GRAMMAR  •  UNIT 10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10  •  REVEAL</a:t>
              </a:r>
            </a:p>
          </p:txBody>
        </p:sp>
      </p:grpSp>
      <p:grpSp>
        <p:nvGrpSpPr>
          <p:cNvPr id="456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456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61" name="6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56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456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66" name="UNIT 11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11  •  EXPLANATION</a:t>
              </a:r>
            </a:p>
          </p:txBody>
        </p:sp>
      </p:grpSp>
      <p:grpSp>
        <p:nvGrpSpPr>
          <p:cNvPr id="457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456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69" name="Inverted third conditional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Inverted third conditionals</a:t>
              </a:r>
            </a:p>
          </p:txBody>
        </p:sp>
      </p:grpSp>
      <p:sp>
        <p:nvSpPr>
          <p:cNvPr id="457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57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457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7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457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457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76" name="Use the third conditional for unreal past situations and imagined past results."/>
            <p:cNvSpPr txBox="1"/>
            <p:nvPr/>
          </p:nvSpPr>
          <p:spPr>
            <a:xfrm>
              <a:off x="45719" y="0"/>
              <a:ext cx="3623311" cy="5170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the third conditional for unreal past situations and imagined past results.</a:t>
              </a:r>
            </a:p>
          </p:txBody>
        </p:sp>
      </p:grpSp>
      <p:grpSp>
        <p:nvGrpSpPr>
          <p:cNvPr id="458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457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7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458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458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82" name="Both the condition and result refer to a past that cannot change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Both the condition and result refer to a past that cannot change.</a:t>
              </a:r>
            </a:p>
          </p:txBody>
        </p:sp>
      </p:grpSp>
      <p:sp>
        <p:nvSpPr>
          <p:cNvPr id="458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58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458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8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459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458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89" name="if + past perfect, would have + past participle"/>
            <p:cNvSpPr txBox="1"/>
            <p:nvPr/>
          </p:nvSpPr>
          <p:spPr>
            <a:xfrm>
              <a:off x="45719" y="0"/>
              <a:ext cx="2146937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if + past perfect, would have + past participle</a:t>
              </a:r>
            </a:p>
          </p:txBody>
        </p:sp>
      </p:grpSp>
      <p:grpSp>
        <p:nvGrpSpPr>
          <p:cNvPr id="459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459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9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459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59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459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9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460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459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99" name="1.  If I had known, I would have called you.…"/>
            <p:cNvSpPr txBox="1"/>
            <p:nvPr/>
          </p:nvSpPr>
          <p:spPr>
            <a:xfrm>
              <a:off x="45719" y="0"/>
              <a:ext cx="3051812" cy="23978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If I had known, I would have called you.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She would have passed if she had studied.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If we had left earlier, we wouldn't have missed it.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They wouldn't have got lost if they had used a map.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What would you have done if you had seen him?</a:t>
              </a:r>
            </a:p>
          </p:txBody>
        </p:sp>
      </p:grpSp>
      <p:sp>
        <p:nvSpPr>
          <p:cNvPr id="460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60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460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03" name="C1 GRAMMAR  •  UNIT 11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11  •  EXPLANATION</a:t>
              </a:r>
            </a:p>
          </p:txBody>
        </p:sp>
      </p:grpSp>
      <p:grpSp>
        <p:nvGrpSpPr>
          <p:cNvPr id="460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460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06" name="6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61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461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11" name="UNIT 1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11  •  REVEAL</a:t>
              </a:r>
            </a:p>
          </p:txBody>
        </p:sp>
      </p:grpSp>
      <p:grpSp>
        <p:nvGrpSpPr>
          <p:cNvPr id="461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461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14" name="Inverted third conditional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Inverted third conditionals: choose the answer</a:t>
              </a:r>
            </a:p>
          </p:txBody>
        </p:sp>
      </p:grpSp>
      <p:grpSp>
        <p:nvGrpSpPr>
          <p:cNvPr id="461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461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1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461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62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462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21" name="1. Had I known about the delay, I ___ a later trai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If I had known, I ___ you.</a:t>
              </a:r>
            </a:p>
          </p:txBody>
        </p:sp>
      </p:grpSp>
      <p:grpSp>
        <p:nvGrpSpPr>
          <p:cNvPr id="462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46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24" name="A. would tak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 call</a:t>
              </a:r>
            </a:p>
          </p:txBody>
        </p:sp>
      </p:grpSp>
      <p:grpSp>
        <p:nvGrpSpPr>
          <p:cNvPr id="462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46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27" name="B. too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called</a:t>
              </a:r>
            </a:p>
          </p:txBody>
        </p:sp>
      </p:grpSp>
      <p:grpSp>
        <p:nvGrpSpPr>
          <p:cNvPr id="463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46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30" name="C. would have book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have called</a:t>
              </a:r>
            </a:p>
          </p:txBody>
        </p:sp>
      </p:grpSp>
      <p:grpSp>
        <p:nvGrpSpPr>
          <p:cNvPr id="463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463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33" name="2. She would have stayed had they ___ her a promot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She would have passed if she ___.</a:t>
              </a:r>
            </a:p>
          </p:txBody>
        </p:sp>
      </p:grpSp>
      <p:grpSp>
        <p:nvGrpSpPr>
          <p:cNvPr id="463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46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36" name="A. g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studied</a:t>
              </a:r>
            </a:p>
          </p:txBody>
        </p:sp>
      </p:grpSp>
      <p:grpSp>
        <p:nvGrpSpPr>
          <p:cNvPr id="464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46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39" name="B. would g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study</a:t>
              </a:r>
            </a:p>
          </p:txBody>
        </p:sp>
      </p:grpSp>
      <p:grpSp>
        <p:nvGrpSpPr>
          <p:cNvPr id="464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46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42" name="C. offer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studied</a:t>
              </a:r>
            </a:p>
          </p:txBody>
        </p:sp>
      </p:grpSp>
      <p:grpSp>
        <p:nvGrpSpPr>
          <p:cNvPr id="464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464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45" name="3. Had we ___ the warning, we wouldn't have entered the build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If we ___ earlier, we wouldn't have missed it.</a:t>
              </a:r>
            </a:p>
          </p:txBody>
        </p:sp>
      </p:grpSp>
      <p:grpSp>
        <p:nvGrpSpPr>
          <p:cNvPr id="464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46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48" name="A. s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left</a:t>
              </a:r>
            </a:p>
          </p:txBody>
        </p:sp>
      </p:grpSp>
      <p:grpSp>
        <p:nvGrpSpPr>
          <p:cNvPr id="465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46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51" name="B. sa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left</a:t>
              </a:r>
            </a:p>
          </p:txBody>
        </p:sp>
      </p:grpSp>
      <p:grpSp>
        <p:nvGrpSpPr>
          <p:cNvPr id="465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46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54" name="C. would se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leave</a:t>
              </a:r>
            </a:p>
          </p:txBody>
        </p:sp>
      </p:grpSp>
      <p:grpSp>
        <p:nvGrpSpPr>
          <p:cNvPr id="465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465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57" name="4. They ___ the deadline had the server not crash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They ___ lost if they had used a map.</a:t>
              </a:r>
            </a:p>
          </p:txBody>
        </p:sp>
      </p:grpSp>
      <p:grpSp>
        <p:nvGrpSpPr>
          <p:cNvPr id="466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46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60" name="A. didn't mis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didn't get</a:t>
              </a:r>
            </a:p>
          </p:txBody>
        </p:sp>
      </p:grpSp>
      <p:grpSp>
        <p:nvGrpSpPr>
          <p:cNvPr id="466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46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63" name="B. wouldn't have mis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wouldn't have got</a:t>
              </a:r>
            </a:p>
          </p:txBody>
        </p:sp>
      </p:grpSp>
      <p:grpSp>
        <p:nvGrpSpPr>
          <p:cNvPr id="466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46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66" name="C. wouldn't mis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wouldn't get</a:t>
              </a:r>
            </a:p>
          </p:txBody>
        </p:sp>
      </p:grpSp>
      <p:grpSp>
        <p:nvGrpSpPr>
          <p:cNvPr id="467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466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69" name="5. What ___ had the negotiations failed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What ___ if you had seen him?</a:t>
              </a:r>
            </a:p>
          </p:txBody>
        </p:sp>
      </p:grpSp>
      <p:grpSp>
        <p:nvGrpSpPr>
          <p:cNvPr id="467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46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72" name="A. would you have d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 you have done</a:t>
              </a:r>
            </a:p>
          </p:txBody>
        </p:sp>
      </p:grpSp>
      <p:grpSp>
        <p:nvGrpSpPr>
          <p:cNvPr id="467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46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75" name="B. did you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did you do</a:t>
              </a:r>
            </a:p>
          </p:txBody>
        </p:sp>
      </p:grpSp>
      <p:grpSp>
        <p:nvGrpSpPr>
          <p:cNvPr id="467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46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78" name="C. would you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you do</a:t>
              </a:r>
            </a:p>
          </p:txBody>
        </p:sp>
      </p:grpSp>
      <p:sp>
        <p:nvSpPr>
          <p:cNvPr id="468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68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468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82" name="C1 GRAMMAR  •  UNIT 1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11  •  REVEAL</a:t>
              </a:r>
            </a:p>
          </p:txBody>
        </p:sp>
      </p:grpSp>
      <p:grpSp>
        <p:nvGrpSpPr>
          <p:cNvPr id="468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468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85" name="6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69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468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90" name="UNIT 1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11  •  REVEAL</a:t>
              </a:r>
            </a:p>
          </p:txBody>
        </p:sp>
      </p:grpSp>
      <p:grpSp>
        <p:nvGrpSpPr>
          <p:cNvPr id="469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469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93" name="Inverted third conditional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Inverted third conditionals: choose the answer</a:t>
              </a:r>
            </a:p>
          </p:txBody>
        </p:sp>
      </p:grpSp>
      <p:grpSp>
        <p:nvGrpSpPr>
          <p:cNvPr id="469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469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9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469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70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469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00" name="1. Had I known about the delay, I ___ a later trai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If I had known, I ___ you.</a:t>
              </a:r>
            </a:p>
          </p:txBody>
        </p:sp>
      </p:grpSp>
      <p:grpSp>
        <p:nvGrpSpPr>
          <p:cNvPr id="470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47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03" name="A. would tak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 call</a:t>
              </a:r>
            </a:p>
          </p:txBody>
        </p:sp>
      </p:grpSp>
      <p:grpSp>
        <p:nvGrpSpPr>
          <p:cNvPr id="470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47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06" name="B. too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called</a:t>
              </a:r>
            </a:p>
          </p:txBody>
        </p:sp>
      </p:grpSp>
      <p:grpSp>
        <p:nvGrpSpPr>
          <p:cNvPr id="471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47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09" name="C. would have book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have called</a:t>
              </a:r>
            </a:p>
          </p:txBody>
        </p:sp>
      </p:grpSp>
      <p:grpSp>
        <p:nvGrpSpPr>
          <p:cNvPr id="471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471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12" name="2. She would have stayed had they ___ her a promot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She would have passed if she ___.</a:t>
              </a:r>
            </a:p>
          </p:txBody>
        </p:sp>
      </p:grpSp>
      <p:grpSp>
        <p:nvGrpSpPr>
          <p:cNvPr id="471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47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15" name="A. g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studied</a:t>
              </a:r>
            </a:p>
          </p:txBody>
        </p:sp>
      </p:grpSp>
      <p:grpSp>
        <p:nvGrpSpPr>
          <p:cNvPr id="471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47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18" name="B. would g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study</a:t>
              </a:r>
            </a:p>
          </p:txBody>
        </p:sp>
      </p:grpSp>
      <p:grpSp>
        <p:nvGrpSpPr>
          <p:cNvPr id="472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47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21" name="C. offer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studied</a:t>
              </a:r>
            </a:p>
          </p:txBody>
        </p:sp>
      </p:grpSp>
      <p:grpSp>
        <p:nvGrpSpPr>
          <p:cNvPr id="472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472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24" name="3. Had we ___ the warning, we wouldn't have entered the build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If we ___ earlier, we wouldn't have missed it.</a:t>
              </a:r>
            </a:p>
          </p:txBody>
        </p:sp>
      </p:grpSp>
      <p:grpSp>
        <p:nvGrpSpPr>
          <p:cNvPr id="472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47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27" name="A. s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left</a:t>
              </a:r>
            </a:p>
          </p:txBody>
        </p:sp>
      </p:grpSp>
      <p:grpSp>
        <p:nvGrpSpPr>
          <p:cNvPr id="473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47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30" name="B. sa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left</a:t>
              </a:r>
            </a:p>
          </p:txBody>
        </p:sp>
      </p:grpSp>
      <p:grpSp>
        <p:nvGrpSpPr>
          <p:cNvPr id="473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47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33" name="C. would se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leave</a:t>
              </a:r>
            </a:p>
          </p:txBody>
        </p:sp>
      </p:grpSp>
      <p:grpSp>
        <p:nvGrpSpPr>
          <p:cNvPr id="473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473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36" name="4. They ___ the deadline had the server not crash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They ___ lost if they had used a map.</a:t>
              </a:r>
            </a:p>
          </p:txBody>
        </p:sp>
      </p:grpSp>
      <p:grpSp>
        <p:nvGrpSpPr>
          <p:cNvPr id="474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47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39" name="A. didn't mis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didn't get</a:t>
              </a:r>
            </a:p>
          </p:txBody>
        </p:sp>
      </p:grpSp>
      <p:grpSp>
        <p:nvGrpSpPr>
          <p:cNvPr id="474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47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42" name="B. wouldn't have mis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wouldn't have got</a:t>
              </a:r>
            </a:p>
          </p:txBody>
        </p:sp>
      </p:grpSp>
      <p:grpSp>
        <p:nvGrpSpPr>
          <p:cNvPr id="474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47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45" name="C. wouldn't mis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wouldn't get</a:t>
              </a:r>
            </a:p>
          </p:txBody>
        </p:sp>
      </p:grpSp>
      <p:grpSp>
        <p:nvGrpSpPr>
          <p:cNvPr id="474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474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48" name="5. What ___ had the negotiations failed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What ___ if you had seen him?</a:t>
              </a:r>
            </a:p>
          </p:txBody>
        </p:sp>
      </p:grpSp>
      <p:grpSp>
        <p:nvGrpSpPr>
          <p:cNvPr id="475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47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51" name="A. would you have d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 you have done</a:t>
              </a:r>
            </a:p>
          </p:txBody>
        </p:sp>
      </p:grpSp>
      <p:grpSp>
        <p:nvGrpSpPr>
          <p:cNvPr id="475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47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54" name="B. did you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did you do</a:t>
              </a:r>
            </a:p>
          </p:txBody>
        </p:sp>
      </p:grpSp>
      <p:grpSp>
        <p:nvGrpSpPr>
          <p:cNvPr id="475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47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57" name="C. would you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you do</a:t>
              </a:r>
            </a:p>
          </p:txBody>
        </p:sp>
      </p:grpSp>
      <p:sp>
        <p:nvSpPr>
          <p:cNvPr id="475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76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476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61" name="C1 GRAMMAR  •  UNIT 1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11  •  REVEAL</a:t>
              </a:r>
            </a:p>
          </p:txBody>
        </p:sp>
      </p:grpSp>
      <p:grpSp>
        <p:nvGrpSpPr>
          <p:cNvPr id="476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476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64" name="6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77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476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69" name="UNIT 1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11  •  REVEAL</a:t>
              </a:r>
            </a:p>
          </p:txBody>
        </p:sp>
      </p:grpSp>
      <p:grpSp>
        <p:nvGrpSpPr>
          <p:cNvPr id="477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477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72" name="Inverted third conditional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Inverted third conditionals: choose the answer</a:t>
              </a:r>
            </a:p>
          </p:txBody>
        </p:sp>
      </p:grpSp>
      <p:grpSp>
        <p:nvGrpSpPr>
          <p:cNvPr id="477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477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7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477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78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477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79" name="1. Had I known about the delay, I ___ a later trai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If I had known, I ___ you.</a:t>
              </a:r>
            </a:p>
          </p:txBody>
        </p:sp>
      </p:grpSp>
      <p:grpSp>
        <p:nvGrpSpPr>
          <p:cNvPr id="478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47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82" name="A. would tak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 call</a:t>
              </a:r>
            </a:p>
          </p:txBody>
        </p:sp>
      </p:grpSp>
      <p:grpSp>
        <p:nvGrpSpPr>
          <p:cNvPr id="478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47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85" name="B. too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called</a:t>
              </a:r>
            </a:p>
          </p:txBody>
        </p:sp>
      </p:grpSp>
      <p:grpSp>
        <p:nvGrpSpPr>
          <p:cNvPr id="478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47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88" name="C. would have book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have called</a:t>
              </a:r>
            </a:p>
          </p:txBody>
        </p:sp>
      </p:grpSp>
      <p:grpSp>
        <p:nvGrpSpPr>
          <p:cNvPr id="479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479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91" name="2. She would have stayed had they ___ her a promot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She would have passed if she ___.</a:t>
              </a:r>
            </a:p>
          </p:txBody>
        </p:sp>
      </p:grpSp>
      <p:grpSp>
        <p:nvGrpSpPr>
          <p:cNvPr id="479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47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94" name="A. g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studied</a:t>
              </a:r>
            </a:p>
          </p:txBody>
        </p:sp>
      </p:grpSp>
      <p:grpSp>
        <p:nvGrpSpPr>
          <p:cNvPr id="479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47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97" name="B. would g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study</a:t>
              </a:r>
            </a:p>
          </p:txBody>
        </p:sp>
      </p:grpSp>
      <p:grpSp>
        <p:nvGrpSpPr>
          <p:cNvPr id="480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47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00" name="C. offer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studied</a:t>
              </a:r>
            </a:p>
          </p:txBody>
        </p:sp>
      </p:grpSp>
      <p:grpSp>
        <p:nvGrpSpPr>
          <p:cNvPr id="480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480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03" name="3. Had we ___ the warning, we wouldn't have entered the build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If we ___ earlier, we wouldn't have missed it.</a:t>
              </a:r>
            </a:p>
          </p:txBody>
        </p:sp>
      </p:grpSp>
      <p:grpSp>
        <p:nvGrpSpPr>
          <p:cNvPr id="480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48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06" name="A. se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left</a:t>
              </a:r>
            </a:p>
          </p:txBody>
        </p:sp>
      </p:grpSp>
      <p:grpSp>
        <p:nvGrpSpPr>
          <p:cNvPr id="481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48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09" name="B. sa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left</a:t>
              </a:r>
            </a:p>
          </p:txBody>
        </p:sp>
      </p:grpSp>
      <p:grpSp>
        <p:nvGrpSpPr>
          <p:cNvPr id="481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48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12" name="C. would se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leave</a:t>
              </a:r>
            </a:p>
          </p:txBody>
        </p:sp>
      </p:grpSp>
      <p:grpSp>
        <p:nvGrpSpPr>
          <p:cNvPr id="481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481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15" name="4. They ___ the deadline had the server not crash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They ___ lost if they had used a map.</a:t>
              </a:r>
            </a:p>
          </p:txBody>
        </p:sp>
      </p:grpSp>
      <p:grpSp>
        <p:nvGrpSpPr>
          <p:cNvPr id="481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48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18" name="A. didn't mis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didn't get</a:t>
              </a:r>
            </a:p>
          </p:txBody>
        </p:sp>
      </p:grpSp>
      <p:grpSp>
        <p:nvGrpSpPr>
          <p:cNvPr id="482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48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21" name="B. wouldn't have mis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wouldn't have got</a:t>
              </a:r>
            </a:p>
          </p:txBody>
        </p:sp>
      </p:grpSp>
      <p:grpSp>
        <p:nvGrpSpPr>
          <p:cNvPr id="482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48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24" name="C. wouldn't mis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wouldn't get</a:t>
              </a:r>
            </a:p>
          </p:txBody>
        </p:sp>
      </p:grpSp>
      <p:grpSp>
        <p:nvGrpSpPr>
          <p:cNvPr id="482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482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27" name="5. What ___ had the negotiations failed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What ___ if you had seen him?</a:t>
              </a:r>
            </a:p>
          </p:txBody>
        </p:sp>
      </p:grpSp>
      <p:grpSp>
        <p:nvGrpSpPr>
          <p:cNvPr id="483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48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30" name="A. would you have d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 you have done</a:t>
              </a:r>
            </a:p>
          </p:txBody>
        </p:sp>
      </p:grpSp>
      <p:grpSp>
        <p:nvGrpSpPr>
          <p:cNvPr id="483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48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33" name="B. did you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did you do</a:t>
              </a:r>
            </a:p>
          </p:txBody>
        </p:sp>
      </p:grpSp>
      <p:grpSp>
        <p:nvGrpSpPr>
          <p:cNvPr id="483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48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36" name="C. would you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you do</a:t>
              </a:r>
            </a:p>
          </p:txBody>
        </p:sp>
      </p:grpSp>
      <p:sp>
        <p:nvSpPr>
          <p:cNvPr id="483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84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483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40" name="C1 GRAMMAR  •  UNIT 1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11  •  REVEAL</a:t>
              </a:r>
            </a:p>
          </p:txBody>
        </p:sp>
      </p:grpSp>
      <p:grpSp>
        <p:nvGrpSpPr>
          <p:cNvPr id="484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484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43" name="6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84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484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48" name="UNIT 1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11  •  REVEAL</a:t>
              </a:r>
            </a:p>
          </p:txBody>
        </p:sp>
      </p:grpSp>
      <p:grpSp>
        <p:nvGrpSpPr>
          <p:cNvPr id="485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485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51" name="Inverted third conditional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Inverted third conditionals: choose the answer</a:t>
              </a:r>
            </a:p>
          </p:txBody>
        </p:sp>
      </p:grpSp>
      <p:grpSp>
        <p:nvGrpSpPr>
          <p:cNvPr id="485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485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5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485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85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485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58" name="1. Had I known about the delay, I ___ a later trai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If I had known, I ___ you.</a:t>
              </a:r>
            </a:p>
          </p:txBody>
        </p:sp>
      </p:grpSp>
      <p:grpSp>
        <p:nvGrpSpPr>
          <p:cNvPr id="486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48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61" name="A. would tak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 call</a:t>
              </a:r>
            </a:p>
          </p:txBody>
        </p:sp>
      </p:grpSp>
      <p:grpSp>
        <p:nvGrpSpPr>
          <p:cNvPr id="486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48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64" name="B. too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called</a:t>
              </a:r>
            </a:p>
          </p:txBody>
        </p:sp>
      </p:grpSp>
      <p:grpSp>
        <p:nvGrpSpPr>
          <p:cNvPr id="486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48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67" name="C. would have book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have called</a:t>
              </a:r>
            </a:p>
          </p:txBody>
        </p:sp>
      </p:grpSp>
      <p:grpSp>
        <p:nvGrpSpPr>
          <p:cNvPr id="487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486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70" name="2. She would have stayed had they ___ her a promot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She would have passed if she ___.</a:t>
              </a:r>
            </a:p>
          </p:txBody>
        </p:sp>
      </p:grpSp>
      <p:grpSp>
        <p:nvGrpSpPr>
          <p:cNvPr id="487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48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73" name="A. g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studied</a:t>
              </a:r>
            </a:p>
          </p:txBody>
        </p:sp>
      </p:grpSp>
      <p:grpSp>
        <p:nvGrpSpPr>
          <p:cNvPr id="487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48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76" name="B. would g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study</a:t>
              </a:r>
            </a:p>
          </p:txBody>
        </p:sp>
      </p:grpSp>
      <p:grpSp>
        <p:nvGrpSpPr>
          <p:cNvPr id="488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48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79" name="C. offer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studied</a:t>
              </a:r>
            </a:p>
          </p:txBody>
        </p:sp>
      </p:grpSp>
      <p:grpSp>
        <p:nvGrpSpPr>
          <p:cNvPr id="488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488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82" name="3. Had we ___ the warning, we wouldn't have entered the build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If we ___ earlier, we wouldn't have missed it.</a:t>
              </a:r>
            </a:p>
          </p:txBody>
        </p:sp>
      </p:grpSp>
      <p:grpSp>
        <p:nvGrpSpPr>
          <p:cNvPr id="488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48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85" name="A. se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left</a:t>
              </a:r>
            </a:p>
          </p:txBody>
        </p:sp>
      </p:grpSp>
      <p:grpSp>
        <p:nvGrpSpPr>
          <p:cNvPr id="488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48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88" name="B. sa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left</a:t>
              </a:r>
            </a:p>
          </p:txBody>
        </p:sp>
      </p:grpSp>
      <p:grpSp>
        <p:nvGrpSpPr>
          <p:cNvPr id="489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48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91" name="C. would se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leave</a:t>
              </a:r>
            </a:p>
          </p:txBody>
        </p:sp>
      </p:grpSp>
      <p:grpSp>
        <p:nvGrpSpPr>
          <p:cNvPr id="489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489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94" name="4. They ___ the deadline had the server not crash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They ___ lost if they had used a map.</a:t>
              </a:r>
            </a:p>
          </p:txBody>
        </p:sp>
      </p:grpSp>
      <p:grpSp>
        <p:nvGrpSpPr>
          <p:cNvPr id="489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48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97" name="A. didn't mis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didn't get</a:t>
              </a:r>
            </a:p>
          </p:txBody>
        </p:sp>
      </p:grpSp>
      <p:grpSp>
        <p:nvGrpSpPr>
          <p:cNvPr id="490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48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00" name="B. wouldn't have miss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wouldn't have got</a:t>
              </a:r>
            </a:p>
          </p:txBody>
        </p:sp>
      </p:grpSp>
      <p:grpSp>
        <p:nvGrpSpPr>
          <p:cNvPr id="490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49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03" name="C. wouldn't mis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wouldn't get</a:t>
              </a:r>
            </a:p>
          </p:txBody>
        </p:sp>
      </p:grpSp>
      <p:grpSp>
        <p:nvGrpSpPr>
          <p:cNvPr id="490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490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06" name="5. What ___ had the negotiations failed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What ___ if you had seen him?</a:t>
              </a:r>
            </a:p>
          </p:txBody>
        </p:sp>
      </p:grpSp>
      <p:grpSp>
        <p:nvGrpSpPr>
          <p:cNvPr id="491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49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09" name="A. would you have d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 you have done</a:t>
              </a:r>
            </a:p>
          </p:txBody>
        </p:sp>
      </p:grpSp>
      <p:grpSp>
        <p:nvGrpSpPr>
          <p:cNvPr id="491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49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12" name="B. did you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did you do</a:t>
              </a:r>
            </a:p>
          </p:txBody>
        </p:sp>
      </p:grpSp>
      <p:grpSp>
        <p:nvGrpSpPr>
          <p:cNvPr id="491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49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15" name="C. would you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you do</a:t>
              </a:r>
            </a:p>
          </p:txBody>
        </p:sp>
      </p:grpSp>
      <p:sp>
        <p:nvSpPr>
          <p:cNvPr id="491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92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491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19" name="C1 GRAMMAR  •  UNIT 1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11  •  REVEAL</a:t>
              </a:r>
            </a:p>
          </p:txBody>
        </p:sp>
      </p:grpSp>
      <p:grpSp>
        <p:nvGrpSpPr>
          <p:cNvPr id="492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492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22" name="6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92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492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27" name="UNIT 1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11  •  REVEAL</a:t>
              </a:r>
            </a:p>
          </p:txBody>
        </p:sp>
      </p:grpSp>
      <p:grpSp>
        <p:nvGrpSpPr>
          <p:cNvPr id="493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492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30" name="Inverted third conditional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Inverted third conditionals: choose the answer</a:t>
              </a:r>
            </a:p>
          </p:txBody>
        </p:sp>
      </p:grpSp>
      <p:grpSp>
        <p:nvGrpSpPr>
          <p:cNvPr id="493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493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3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493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93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493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37" name="1. Had I known about the delay, I ___ a later trai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If I had known, I ___ you.</a:t>
              </a:r>
            </a:p>
          </p:txBody>
        </p:sp>
      </p:grpSp>
      <p:grpSp>
        <p:nvGrpSpPr>
          <p:cNvPr id="494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49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40" name="A. would tak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 call</a:t>
              </a:r>
            </a:p>
          </p:txBody>
        </p:sp>
      </p:grpSp>
      <p:grpSp>
        <p:nvGrpSpPr>
          <p:cNvPr id="494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49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43" name="B. too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called</a:t>
              </a:r>
            </a:p>
          </p:txBody>
        </p:sp>
      </p:grpSp>
      <p:grpSp>
        <p:nvGrpSpPr>
          <p:cNvPr id="494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49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46" name="C. would have book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have called</a:t>
              </a:r>
            </a:p>
          </p:txBody>
        </p:sp>
      </p:grpSp>
      <p:grpSp>
        <p:nvGrpSpPr>
          <p:cNvPr id="495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494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49" name="2. She would have stayed had they ___ her a promot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She would have passed if she ___.</a:t>
              </a:r>
            </a:p>
          </p:txBody>
        </p:sp>
      </p:grpSp>
      <p:grpSp>
        <p:nvGrpSpPr>
          <p:cNvPr id="495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49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52" name="A. g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studied</a:t>
              </a:r>
            </a:p>
          </p:txBody>
        </p:sp>
      </p:grpSp>
      <p:grpSp>
        <p:nvGrpSpPr>
          <p:cNvPr id="495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49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55" name="B. would g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study</a:t>
              </a:r>
            </a:p>
          </p:txBody>
        </p:sp>
      </p:grpSp>
      <p:grpSp>
        <p:nvGrpSpPr>
          <p:cNvPr id="495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49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58" name="C. offer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studied</a:t>
              </a:r>
            </a:p>
          </p:txBody>
        </p:sp>
      </p:grpSp>
      <p:grpSp>
        <p:nvGrpSpPr>
          <p:cNvPr id="496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496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61" name="3. Had we ___ the warning, we wouldn't have entered the build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If we ___ earlier, we wouldn't have missed it.</a:t>
              </a:r>
            </a:p>
          </p:txBody>
        </p:sp>
      </p:grpSp>
      <p:grpSp>
        <p:nvGrpSpPr>
          <p:cNvPr id="496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49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64" name="A. se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left</a:t>
              </a:r>
            </a:p>
          </p:txBody>
        </p:sp>
      </p:grpSp>
      <p:grpSp>
        <p:nvGrpSpPr>
          <p:cNvPr id="496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49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67" name="B. sa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left</a:t>
              </a:r>
            </a:p>
          </p:txBody>
        </p:sp>
      </p:grpSp>
      <p:grpSp>
        <p:nvGrpSpPr>
          <p:cNvPr id="497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49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70" name="C. would se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leave</a:t>
              </a:r>
            </a:p>
          </p:txBody>
        </p:sp>
      </p:grpSp>
      <p:grpSp>
        <p:nvGrpSpPr>
          <p:cNvPr id="497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497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73" name="4. They ___ the deadline had the server not crash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They ___ lost if they had used a map.</a:t>
              </a:r>
            </a:p>
          </p:txBody>
        </p:sp>
      </p:grpSp>
      <p:grpSp>
        <p:nvGrpSpPr>
          <p:cNvPr id="497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49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76" name="A. didn't mis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didn't get</a:t>
              </a:r>
            </a:p>
          </p:txBody>
        </p:sp>
      </p:grpSp>
      <p:grpSp>
        <p:nvGrpSpPr>
          <p:cNvPr id="498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49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79" name="B. wouldn't have miss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wouldn't have got</a:t>
              </a:r>
            </a:p>
          </p:txBody>
        </p:sp>
      </p:grpSp>
      <p:grpSp>
        <p:nvGrpSpPr>
          <p:cNvPr id="498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49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82" name="C. wouldn't mis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wouldn't get</a:t>
              </a:r>
            </a:p>
          </p:txBody>
        </p:sp>
      </p:grpSp>
      <p:grpSp>
        <p:nvGrpSpPr>
          <p:cNvPr id="498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498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85" name="5. What ___ had the negotiations failed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What ___ if you had seen him?</a:t>
              </a:r>
            </a:p>
          </p:txBody>
        </p:sp>
      </p:grpSp>
      <p:grpSp>
        <p:nvGrpSpPr>
          <p:cNvPr id="498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49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88" name="A. would you have don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 you have done</a:t>
              </a:r>
            </a:p>
          </p:txBody>
        </p:sp>
      </p:grpSp>
      <p:grpSp>
        <p:nvGrpSpPr>
          <p:cNvPr id="499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49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91" name="B. did you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did you do</a:t>
              </a:r>
            </a:p>
          </p:txBody>
        </p:sp>
      </p:grpSp>
      <p:grpSp>
        <p:nvGrpSpPr>
          <p:cNvPr id="499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49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94" name="C. would you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you do</a:t>
              </a:r>
            </a:p>
          </p:txBody>
        </p:sp>
      </p:grpSp>
      <p:sp>
        <p:nvSpPr>
          <p:cNvPr id="499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99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499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98" name="C1 GRAMMAR  •  UNIT 1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11  •  REVEAL</a:t>
              </a:r>
            </a:p>
          </p:txBody>
        </p:sp>
      </p:grpSp>
      <p:grpSp>
        <p:nvGrpSpPr>
          <p:cNvPr id="500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00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01" name="6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00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500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06" name="UNIT 12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12  •  EXPLANATION</a:t>
              </a:r>
            </a:p>
          </p:txBody>
        </p:sp>
      </p:grpSp>
      <p:grpSp>
        <p:nvGrpSpPr>
          <p:cNvPr id="501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500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09" name="Advanced mixed conditional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Advanced mixed conditionals</a:t>
              </a:r>
            </a:p>
          </p:txBody>
        </p:sp>
      </p:grpSp>
      <p:sp>
        <p:nvSpPr>
          <p:cNvPr id="501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01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501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1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501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501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16" name="Advanced mixed conditionals connect a past condition with a present result, or a present condition with a past result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Advanced mixed conditionals connect a past condition with a present result, or a present condition with a past result.</a:t>
              </a:r>
            </a:p>
          </p:txBody>
        </p:sp>
      </p:grpSp>
      <p:grpSp>
        <p:nvGrpSpPr>
          <p:cNvPr id="502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501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1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502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502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22" name="Notice which time each half of the sentence describes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Notice which time each half of the sentence describes.</a:t>
              </a:r>
            </a:p>
          </p:txBody>
        </p:sp>
      </p:grpSp>
      <p:sp>
        <p:nvSpPr>
          <p:cNvPr id="502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02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502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2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5030" name="Group"/>
          <p:cNvGrpSpPr/>
          <p:nvPr/>
        </p:nvGrpSpPr>
        <p:grpSpPr>
          <a:xfrm>
            <a:off x="5295900" y="2152650"/>
            <a:ext cx="2238375" cy="2333625"/>
            <a:chOff x="0" y="0"/>
            <a:chExt cx="2238375" cy="2333625"/>
          </a:xfrm>
        </p:grpSpPr>
        <p:sp>
          <p:nvSpPr>
            <p:cNvPr id="502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29" name="if + past perfect, would + verb…"/>
            <p:cNvSpPr txBox="1"/>
            <p:nvPr/>
          </p:nvSpPr>
          <p:spPr>
            <a:xfrm>
              <a:off x="45719" y="0"/>
              <a:ext cx="2146937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if + past perfect, would + verb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if + past simple, would have + pp</a:t>
              </a:r>
            </a:p>
          </p:txBody>
        </p:sp>
      </p:grpSp>
      <p:grpSp>
        <p:nvGrpSpPr>
          <p:cNvPr id="503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503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3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503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03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503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3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504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503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39" name="1.  If I had slept more, I wouldn't be tired now.…"/>
            <p:cNvSpPr txBox="1"/>
            <p:nvPr/>
          </p:nvSpPr>
          <p:spPr>
            <a:xfrm>
              <a:off x="45719" y="0"/>
              <a:ext cx="3051812" cy="2575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If I had slept more, I wouldn't be tired now.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If she were more organised, she wouldn't have missed the deadline.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We would know the answer if we had listened.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If he spoke French, he could have applied for that job last year.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If they had saved money, they could buy a house now.</a:t>
              </a:r>
            </a:p>
          </p:txBody>
        </p:sp>
      </p:grpSp>
      <p:sp>
        <p:nvSpPr>
          <p:cNvPr id="504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04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504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43" name="C1 GRAMMAR  •  UNIT 12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12  •  EXPLANATION</a:t>
              </a:r>
            </a:p>
          </p:txBody>
        </p:sp>
      </p:grpSp>
      <p:grpSp>
        <p:nvGrpSpPr>
          <p:cNvPr id="504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04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46" name="7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05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505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51" name="UNIT 1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12  •  REVEAL</a:t>
              </a:r>
            </a:p>
          </p:txBody>
        </p:sp>
      </p:grpSp>
      <p:grpSp>
        <p:nvGrpSpPr>
          <p:cNvPr id="505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505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54" name="Advanced mixed conditional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Advanced mixed conditionals: choose the answer</a:t>
              </a:r>
            </a:p>
          </p:txBody>
        </p:sp>
      </p:grpSp>
      <p:grpSp>
        <p:nvGrpSpPr>
          <p:cNvPr id="505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505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5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505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06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506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61" name="1. If I had taken that internship, I ___ in Berlin n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If I had slept more, I ___ tired now.</a:t>
              </a:r>
            </a:p>
          </p:txBody>
        </p:sp>
      </p:grpSp>
      <p:grpSp>
        <p:nvGrpSpPr>
          <p:cNvPr id="506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50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64" name="A. wouldn't have wor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wouldn't have been</a:t>
              </a:r>
            </a:p>
          </p:txBody>
        </p:sp>
      </p:grpSp>
      <p:grpSp>
        <p:nvGrpSpPr>
          <p:cNvPr id="506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50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67" name="B. don't wor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am not</a:t>
              </a:r>
            </a:p>
          </p:txBody>
        </p:sp>
      </p:grpSp>
      <p:grpSp>
        <p:nvGrpSpPr>
          <p:cNvPr id="507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50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70" name="C. would be work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wouldn't be</a:t>
              </a:r>
            </a:p>
          </p:txBody>
        </p:sp>
      </p:grpSp>
      <p:grpSp>
        <p:nvGrpSpPr>
          <p:cNvPr id="507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507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73" name="2. If she were more decisive, she ___ the opportunity last yea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If she were more organised, she ___ the deadline.</a:t>
              </a:r>
            </a:p>
          </p:txBody>
        </p:sp>
      </p:grpSp>
      <p:grpSp>
        <p:nvGrpSpPr>
          <p:cNvPr id="507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50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76" name="A. wouldn't mis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wouldn't miss yesterday</a:t>
              </a:r>
            </a:p>
          </p:txBody>
        </p:sp>
      </p:grpSp>
      <p:grpSp>
        <p:nvGrpSpPr>
          <p:cNvPr id="508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50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79" name="B. wouldn't have mis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wouldn't have missed</a:t>
              </a:r>
            </a:p>
          </p:txBody>
        </p:sp>
      </p:grpSp>
      <p:grpSp>
        <p:nvGrpSpPr>
          <p:cNvPr id="508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50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82" name="C. hadn't mis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hadn't missed</a:t>
              </a:r>
            </a:p>
          </p:txBody>
        </p:sp>
      </p:grpSp>
      <p:grpSp>
        <p:nvGrpSpPr>
          <p:cNvPr id="508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508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85" name="3. We would be less confused now if we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We would know the answer if we ___.</a:t>
              </a:r>
            </a:p>
          </p:txBody>
        </p:sp>
      </p:grpSp>
      <p:grpSp>
        <p:nvGrpSpPr>
          <p:cNvPr id="508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50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88" name="A. had read the instruction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listened</a:t>
              </a:r>
            </a:p>
          </p:txBody>
        </p:sp>
      </p:grpSp>
      <p:grpSp>
        <p:nvGrpSpPr>
          <p:cNvPr id="509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50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91" name="B. read tomor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listened tomorrow</a:t>
              </a:r>
            </a:p>
          </p:txBody>
        </p:sp>
      </p:grpSp>
      <p:grpSp>
        <p:nvGrpSpPr>
          <p:cNvPr id="509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50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94" name="C. would rea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listen</a:t>
              </a:r>
            </a:p>
          </p:txBody>
        </p:sp>
      </p:grpSp>
      <p:grpSp>
        <p:nvGrpSpPr>
          <p:cNvPr id="509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509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97" name="4. If he spoke Mandarin, he ___ for the position last mont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If he spoke French, he ___ for that job last year.</a:t>
              </a:r>
            </a:p>
          </p:txBody>
        </p:sp>
      </p:grpSp>
      <p:grpSp>
        <p:nvGrpSpPr>
          <p:cNvPr id="510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50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00" name="A. could appl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 apply yesterday</a:t>
              </a:r>
            </a:p>
          </p:txBody>
        </p:sp>
      </p:grpSp>
      <p:grpSp>
        <p:nvGrpSpPr>
          <p:cNvPr id="510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51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03" name="B. could have appli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could have applied</a:t>
              </a:r>
            </a:p>
          </p:txBody>
        </p:sp>
      </p:grpSp>
      <p:grpSp>
        <p:nvGrpSpPr>
          <p:cNvPr id="510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51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06" name="C. appli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applied</a:t>
              </a:r>
            </a:p>
          </p:txBody>
        </p:sp>
      </p:grpSp>
      <p:grpSp>
        <p:nvGrpSpPr>
          <p:cNvPr id="511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510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09" name="5. If they had invested earlier, they ___ much better off n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If they had saved money, they ___ a house now.</a:t>
              </a:r>
            </a:p>
          </p:txBody>
        </p:sp>
      </p:grpSp>
      <p:grpSp>
        <p:nvGrpSpPr>
          <p:cNvPr id="511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51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12" name="A. could have been th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 have bought then</a:t>
              </a:r>
            </a:p>
          </p:txBody>
        </p:sp>
      </p:grpSp>
      <p:grpSp>
        <p:nvGrpSpPr>
          <p:cNvPr id="511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51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15" name="B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buy</a:t>
              </a:r>
            </a:p>
          </p:txBody>
        </p:sp>
      </p:grpSp>
      <p:grpSp>
        <p:nvGrpSpPr>
          <p:cNvPr id="511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51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18" name="C. might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 buy</a:t>
              </a:r>
            </a:p>
          </p:txBody>
        </p:sp>
      </p:grpSp>
      <p:sp>
        <p:nvSpPr>
          <p:cNvPr id="512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12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512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22" name="C1 GRAMMAR  •  UNIT 1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12  •  REVEAL</a:t>
              </a:r>
            </a:p>
          </p:txBody>
        </p:sp>
      </p:grpSp>
      <p:grpSp>
        <p:nvGrpSpPr>
          <p:cNvPr id="512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12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25" name="7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13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512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30" name="UNIT 1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12  •  REVEAL</a:t>
              </a:r>
            </a:p>
          </p:txBody>
        </p:sp>
      </p:grpSp>
      <p:grpSp>
        <p:nvGrpSpPr>
          <p:cNvPr id="513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513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33" name="Advanced mixed conditional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Advanced mixed conditionals: choose the answer</a:t>
              </a:r>
            </a:p>
          </p:txBody>
        </p:sp>
      </p:grpSp>
      <p:grpSp>
        <p:nvGrpSpPr>
          <p:cNvPr id="513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513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3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513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14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513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40" name="1. If I had taken that internship, I ___ in Berlin n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If I had slept more, I ___ tired now.</a:t>
              </a:r>
            </a:p>
          </p:txBody>
        </p:sp>
      </p:grpSp>
      <p:grpSp>
        <p:nvGrpSpPr>
          <p:cNvPr id="514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51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43" name="A. wouldn't have wor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wouldn't have been</a:t>
              </a:r>
            </a:p>
          </p:txBody>
        </p:sp>
      </p:grpSp>
      <p:grpSp>
        <p:nvGrpSpPr>
          <p:cNvPr id="514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51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46" name="B. don't wor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am not</a:t>
              </a:r>
            </a:p>
          </p:txBody>
        </p:sp>
      </p:grpSp>
      <p:grpSp>
        <p:nvGrpSpPr>
          <p:cNvPr id="515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51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49" name="C. would be work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wouldn't be</a:t>
              </a:r>
            </a:p>
          </p:txBody>
        </p:sp>
      </p:grpSp>
      <p:grpSp>
        <p:nvGrpSpPr>
          <p:cNvPr id="515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515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52" name="2. If she were more decisive, she ___ the opportunity last yea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If she were more organised, she ___ the deadline.</a:t>
              </a:r>
            </a:p>
          </p:txBody>
        </p:sp>
      </p:grpSp>
      <p:grpSp>
        <p:nvGrpSpPr>
          <p:cNvPr id="515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51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55" name="A. wouldn't mis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wouldn't miss yesterday</a:t>
              </a:r>
            </a:p>
          </p:txBody>
        </p:sp>
      </p:grpSp>
      <p:grpSp>
        <p:nvGrpSpPr>
          <p:cNvPr id="515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51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58" name="B. wouldn't have miss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wouldn't have missed</a:t>
              </a:r>
            </a:p>
          </p:txBody>
        </p:sp>
      </p:grpSp>
      <p:grpSp>
        <p:nvGrpSpPr>
          <p:cNvPr id="516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51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61" name="C. hadn't mis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hadn't missed</a:t>
              </a:r>
            </a:p>
          </p:txBody>
        </p:sp>
      </p:grpSp>
      <p:grpSp>
        <p:nvGrpSpPr>
          <p:cNvPr id="516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516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64" name="3. We would be less confused now if we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We would know the answer if we ___.</a:t>
              </a:r>
            </a:p>
          </p:txBody>
        </p:sp>
      </p:grpSp>
      <p:grpSp>
        <p:nvGrpSpPr>
          <p:cNvPr id="516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51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67" name="A. had read the instruction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listened</a:t>
              </a:r>
            </a:p>
          </p:txBody>
        </p:sp>
      </p:grpSp>
      <p:grpSp>
        <p:nvGrpSpPr>
          <p:cNvPr id="517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51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70" name="B. read tomor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listened tomorrow</a:t>
              </a:r>
            </a:p>
          </p:txBody>
        </p:sp>
      </p:grpSp>
      <p:grpSp>
        <p:nvGrpSpPr>
          <p:cNvPr id="517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51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73" name="C. would rea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listen</a:t>
              </a:r>
            </a:p>
          </p:txBody>
        </p:sp>
      </p:grpSp>
      <p:grpSp>
        <p:nvGrpSpPr>
          <p:cNvPr id="517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517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76" name="4. If he spoke Mandarin, he ___ for the position last mont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If he spoke French, he ___ for that job last year.</a:t>
              </a:r>
            </a:p>
          </p:txBody>
        </p:sp>
      </p:grpSp>
      <p:grpSp>
        <p:nvGrpSpPr>
          <p:cNvPr id="518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51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79" name="A. could appl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 apply yesterday</a:t>
              </a:r>
            </a:p>
          </p:txBody>
        </p:sp>
      </p:grpSp>
      <p:grpSp>
        <p:nvGrpSpPr>
          <p:cNvPr id="518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51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82" name="B. could have appli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could have applied</a:t>
              </a:r>
            </a:p>
          </p:txBody>
        </p:sp>
      </p:grpSp>
      <p:grpSp>
        <p:nvGrpSpPr>
          <p:cNvPr id="518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51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85" name="C. appli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applied</a:t>
              </a:r>
            </a:p>
          </p:txBody>
        </p:sp>
      </p:grpSp>
      <p:grpSp>
        <p:nvGrpSpPr>
          <p:cNvPr id="518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518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88" name="5. If they had invested earlier, they ___ much better off n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If they had saved money, they ___ a house now.</a:t>
              </a:r>
            </a:p>
          </p:txBody>
        </p:sp>
      </p:grpSp>
      <p:grpSp>
        <p:nvGrpSpPr>
          <p:cNvPr id="519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51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91" name="A. could have been th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 have bought then</a:t>
              </a:r>
            </a:p>
          </p:txBody>
        </p:sp>
      </p:grpSp>
      <p:grpSp>
        <p:nvGrpSpPr>
          <p:cNvPr id="519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51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94" name="B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buy</a:t>
              </a:r>
            </a:p>
          </p:txBody>
        </p:sp>
      </p:grpSp>
      <p:grpSp>
        <p:nvGrpSpPr>
          <p:cNvPr id="519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51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97" name="C. might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 buy</a:t>
              </a:r>
            </a:p>
          </p:txBody>
        </p:sp>
      </p:grpSp>
      <p:sp>
        <p:nvSpPr>
          <p:cNvPr id="519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20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520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01" name="C1 GRAMMAR  •  UNIT 1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12  •  REVEAL</a:t>
              </a:r>
            </a:p>
          </p:txBody>
        </p:sp>
      </p:grpSp>
      <p:grpSp>
        <p:nvGrpSpPr>
          <p:cNvPr id="520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20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04" name="7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21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520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09" name="UNIT 1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12  •  REVEAL</a:t>
              </a:r>
            </a:p>
          </p:txBody>
        </p:sp>
      </p:grpSp>
      <p:grpSp>
        <p:nvGrpSpPr>
          <p:cNvPr id="521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521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12" name="Advanced mixed conditional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Advanced mixed conditionals: choose the answer</a:t>
              </a:r>
            </a:p>
          </p:txBody>
        </p:sp>
      </p:grpSp>
      <p:grpSp>
        <p:nvGrpSpPr>
          <p:cNvPr id="521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521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1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521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22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521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19" name="1. If I had taken that internship, I ___ in Berlin n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If I had slept more, I ___ tired now.</a:t>
              </a:r>
            </a:p>
          </p:txBody>
        </p:sp>
      </p:grpSp>
      <p:grpSp>
        <p:nvGrpSpPr>
          <p:cNvPr id="522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52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22" name="A. wouldn't have wor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wouldn't have been</a:t>
              </a:r>
            </a:p>
          </p:txBody>
        </p:sp>
      </p:grpSp>
      <p:grpSp>
        <p:nvGrpSpPr>
          <p:cNvPr id="522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52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25" name="B. don't wor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am not</a:t>
              </a:r>
            </a:p>
          </p:txBody>
        </p:sp>
      </p:grpSp>
      <p:grpSp>
        <p:nvGrpSpPr>
          <p:cNvPr id="522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52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28" name="C. would be work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wouldn't be</a:t>
              </a:r>
            </a:p>
          </p:txBody>
        </p:sp>
      </p:grpSp>
      <p:grpSp>
        <p:nvGrpSpPr>
          <p:cNvPr id="523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523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31" name="2. If she were more decisive, she ___ the opportunity last yea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If she were more organised, she ___ the deadline.</a:t>
              </a:r>
            </a:p>
          </p:txBody>
        </p:sp>
      </p:grpSp>
      <p:grpSp>
        <p:nvGrpSpPr>
          <p:cNvPr id="523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52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34" name="A. wouldn't mis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wouldn't miss yesterday</a:t>
              </a:r>
            </a:p>
          </p:txBody>
        </p:sp>
      </p:grpSp>
      <p:grpSp>
        <p:nvGrpSpPr>
          <p:cNvPr id="523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52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37" name="B. wouldn't have miss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wouldn't have missed</a:t>
              </a:r>
            </a:p>
          </p:txBody>
        </p:sp>
      </p:grpSp>
      <p:grpSp>
        <p:nvGrpSpPr>
          <p:cNvPr id="524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52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40" name="C. hadn't mis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hadn't missed</a:t>
              </a:r>
            </a:p>
          </p:txBody>
        </p:sp>
      </p:grpSp>
      <p:grpSp>
        <p:nvGrpSpPr>
          <p:cNvPr id="524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524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43" name="3. We would be less confused now if we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We would know the answer if we ___.</a:t>
              </a:r>
            </a:p>
          </p:txBody>
        </p:sp>
      </p:grpSp>
      <p:grpSp>
        <p:nvGrpSpPr>
          <p:cNvPr id="524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52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46" name="A. had read the instruction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listened</a:t>
              </a:r>
            </a:p>
          </p:txBody>
        </p:sp>
      </p:grpSp>
      <p:grpSp>
        <p:nvGrpSpPr>
          <p:cNvPr id="525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52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49" name="B. read tomor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listened tomorrow</a:t>
              </a:r>
            </a:p>
          </p:txBody>
        </p:sp>
      </p:grpSp>
      <p:grpSp>
        <p:nvGrpSpPr>
          <p:cNvPr id="525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52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52" name="C. would rea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listen</a:t>
              </a:r>
            </a:p>
          </p:txBody>
        </p:sp>
      </p:grpSp>
      <p:grpSp>
        <p:nvGrpSpPr>
          <p:cNvPr id="525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525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55" name="4. If he spoke Mandarin, he ___ for the position last mont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If he spoke French, he ___ for that job last year.</a:t>
              </a:r>
            </a:p>
          </p:txBody>
        </p:sp>
      </p:grpSp>
      <p:grpSp>
        <p:nvGrpSpPr>
          <p:cNvPr id="525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52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58" name="A. could appl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 apply yesterday</a:t>
              </a:r>
            </a:p>
          </p:txBody>
        </p:sp>
      </p:grpSp>
      <p:grpSp>
        <p:nvGrpSpPr>
          <p:cNvPr id="526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52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61" name="B. could have appli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could have applied</a:t>
              </a:r>
            </a:p>
          </p:txBody>
        </p:sp>
      </p:grpSp>
      <p:grpSp>
        <p:nvGrpSpPr>
          <p:cNvPr id="526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52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64" name="C. appli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applied</a:t>
              </a:r>
            </a:p>
          </p:txBody>
        </p:sp>
      </p:grpSp>
      <p:grpSp>
        <p:nvGrpSpPr>
          <p:cNvPr id="526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526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67" name="5. If they had invested earlier, they ___ much better off n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If they had saved money, they ___ a house now.</a:t>
              </a:r>
            </a:p>
          </p:txBody>
        </p:sp>
      </p:grpSp>
      <p:grpSp>
        <p:nvGrpSpPr>
          <p:cNvPr id="527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52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70" name="A. could have been th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 have bought then</a:t>
              </a:r>
            </a:p>
          </p:txBody>
        </p:sp>
      </p:grpSp>
      <p:grpSp>
        <p:nvGrpSpPr>
          <p:cNvPr id="527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52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73" name="B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buy</a:t>
              </a:r>
            </a:p>
          </p:txBody>
        </p:sp>
      </p:grpSp>
      <p:grpSp>
        <p:nvGrpSpPr>
          <p:cNvPr id="527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52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76" name="C. might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 buy</a:t>
              </a:r>
            </a:p>
          </p:txBody>
        </p:sp>
      </p:grpSp>
      <p:sp>
        <p:nvSpPr>
          <p:cNvPr id="527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28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527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80" name="C1 GRAMMAR  •  UNIT 1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12  •  REVEAL</a:t>
              </a:r>
            </a:p>
          </p:txBody>
        </p:sp>
      </p:grpSp>
      <p:grpSp>
        <p:nvGrpSpPr>
          <p:cNvPr id="528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28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83" name="7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28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528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88" name="UNIT 1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12  •  REVEAL</a:t>
              </a:r>
            </a:p>
          </p:txBody>
        </p:sp>
      </p:grpSp>
      <p:grpSp>
        <p:nvGrpSpPr>
          <p:cNvPr id="529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529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91" name="Advanced mixed conditional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Advanced mixed conditionals: choose the answer</a:t>
              </a:r>
            </a:p>
          </p:txBody>
        </p:sp>
      </p:grpSp>
      <p:grpSp>
        <p:nvGrpSpPr>
          <p:cNvPr id="529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529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9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529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29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529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98" name="1. If I had taken that internship, I ___ in Berlin n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If I had slept more, I ___ tired now.</a:t>
              </a:r>
            </a:p>
          </p:txBody>
        </p:sp>
      </p:grpSp>
      <p:grpSp>
        <p:nvGrpSpPr>
          <p:cNvPr id="530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53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01" name="A. wouldn't have wor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wouldn't have been</a:t>
              </a:r>
            </a:p>
          </p:txBody>
        </p:sp>
      </p:grpSp>
      <p:grpSp>
        <p:nvGrpSpPr>
          <p:cNvPr id="530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53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04" name="B. don't wor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am not</a:t>
              </a:r>
            </a:p>
          </p:txBody>
        </p:sp>
      </p:grpSp>
      <p:grpSp>
        <p:nvGrpSpPr>
          <p:cNvPr id="530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53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07" name="C. would be work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wouldn't be</a:t>
              </a:r>
            </a:p>
          </p:txBody>
        </p:sp>
      </p:grpSp>
      <p:grpSp>
        <p:nvGrpSpPr>
          <p:cNvPr id="531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530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10" name="2. If she were more decisive, she ___ the opportunity last yea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If she were more organised, she ___ the deadline.</a:t>
              </a:r>
            </a:p>
          </p:txBody>
        </p:sp>
      </p:grpSp>
      <p:grpSp>
        <p:nvGrpSpPr>
          <p:cNvPr id="531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53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13" name="A. wouldn't mis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wouldn't miss yesterday</a:t>
              </a:r>
            </a:p>
          </p:txBody>
        </p:sp>
      </p:grpSp>
      <p:grpSp>
        <p:nvGrpSpPr>
          <p:cNvPr id="531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53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16" name="B. wouldn't have miss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wouldn't have missed</a:t>
              </a:r>
            </a:p>
          </p:txBody>
        </p:sp>
      </p:grpSp>
      <p:grpSp>
        <p:nvGrpSpPr>
          <p:cNvPr id="532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53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19" name="C. hadn't mis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hadn't missed</a:t>
              </a:r>
            </a:p>
          </p:txBody>
        </p:sp>
      </p:grpSp>
      <p:grpSp>
        <p:nvGrpSpPr>
          <p:cNvPr id="532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532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22" name="3. We would be less confused now if we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We would know the answer if we ___.</a:t>
              </a:r>
            </a:p>
          </p:txBody>
        </p:sp>
      </p:grpSp>
      <p:grpSp>
        <p:nvGrpSpPr>
          <p:cNvPr id="532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53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25" name="A. had read the instruction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listened</a:t>
              </a:r>
            </a:p>
          </p:txBody>
        </p:sp>
      </p:grpSp>
      <p:grpSp>
        <p:nvGrpSpPr>
          <p:cNvPr id="532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53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28" name="B. read tomor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listened tomorrow</a:t>
              </a:r>
            </a:p>
          </p:txBody>
        </p:sp>
      </p:grpSp>
      <p:grpSp>
        <p:nvGrpSpPr>
          <p:cNvPr id="533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53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31" name="C. would rea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listen</a:t>
              </a:r>
            </a:p>
          </p:txBody>
        </p:sp>
      </p:grpSp>
      <p:grpSp>
        <p:nvGrpSpPr>
          <p:cNvPr id="533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533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34" name="4. If he spoke Mandarin, he ___ for the position last mont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If he spoke French, he ___ for that job last year.</a:t>
              </a:r>
            </a:p>
          </p:txBody>
        </p:sp>
      </p:grpSp>
      <p:grpSp>
        <p:nvGrpSpPr>
          <p:cNvPr id="533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53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37" name="A. could appl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 apply yesterday</a:t>
              </a:r>
            </a:p>
          </p:txBody>
        </p:sp>
      </p:grpSp>
      <p:grpSp>
        <p:nvGrpSpPr>
          <p:cNvPr id="534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53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40" name="B. could have appli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could have applied</a:t>
              </a:r>
            </a:p>
          </p:txBody>
        </p:sp>
      </p:grpSp>
      <p:grpSp>
        <p:nvGrpSpPr>
          <p:cNvPr id="534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53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43" name="C. appli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applied</a:t>
              </a:r>
            </a:p>
          </p:txBody>
        </p:sp>
      </p:grpSp>
      <p:grpSp>
        <p:nvGrpSpPr>
          <p:cNvPr id="534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534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46" name="5. If they had invested earlier, they ___ much better off n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If they had saved money, they ___ a house now.</a:t>
              </a:r>
            </a:p>
          </p:txBody>
        </p:sp>
      </p:grpSp>
      <p:grpSp>
        <p:nvGrpSpPr>
          <p:cNvPr id="535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53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49" name="A. could have been th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 have bought then</a:t>
              </a:r>
            </a:p>
          </p:txBody>
        </p:sp>
      </p:grpSp>
      <p:grpSp>
        <p:nvGrpSpPr>
          <p:cNvPr id="535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53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52" name="B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buy</a:t>
              </a:r>
            </a:p>
          </p:txBody>
        </p:sp>
      </p:grpSp>
      <p:grpSp>
        <p:nvGrpSpPr>
          <p:cNvPr id="535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53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55" name="C. might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 buy</a:t>
              </a:r>
            </a:p>
          </p:txBody>
        </p:sp>
      </p:grpSp>
      <p:sp>
        <p:nvSpPr>
          <p:cNvPr id="535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36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535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59" name="C1 GRAMMAR  •  UNIT 1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12  •  REVEAL</a:t>
              </a:r>
            </a:p>
          </p:txBody>
        </p:sp>
      </p:grpSp>
      <p:grpSp>
        <p:nvGrpSpPr>
          <p:cNvPr id="536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36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62" name="7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36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536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67" name="UNIT 1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12  •  REVEAL</a:t>
              </a:r>
            </a:p>
          </p:txBody>
        </p:sp>
      </p:grpSp>
      <p:grpSp>
        <p:nvGrpSpPr>
          <p:cNvPr id="537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536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70" name="Advanced mixed conditional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Advanced mixed conditionals: choose the answer</a:t>
              </a:r>
            </a:p>
          </p:txBody>
        </p:sp>
      </p:grpSp>
      <p:grpSp>
        <p:nvGrpSpPr>
          <p:cNvPr id="537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537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7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537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37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537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77" name="1. If I had taken that internship, I ___ in Berlin n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If I had slept more, I ___ tired now.</a:t>
              </a:r>
            </a:p>
          </p:txBody>
        </p:sp>
      </p:grpSp>
      <p:grpSp>
        <p:nvGrpSpPr>
          <p:cNvPr id="538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53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80" name="A. wouldn't have wor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wouldn't have been</a:t>
              </a:r>
            </a:p>
          </p:txBody>
        </p:sp>
      </p:grpSp>
      <p:grpSp>
        <p:nvGrpSpPr>
          <p:cNvPr id="538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53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83" name="B. don't wor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am not</a:t>
              </a:r>
            </a:p>
          </p:txBody>
        </p:sp>
      </p:grpSp>
      <p:grpSp>
        <p:nvGrpSpPr>
          <p:cNvPr id="538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53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86" name="C. would be work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wouldn't be</a:t>
              </a:r>
            </a:p>
          </p:txBody>
        </p:sp>
      </p:grpSp>
      <p:grpSp>
        <p:nvGrpSpPr>
          <p:cNvPr id="539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538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89" name="2. If she were more decisive, she ___ the opportunity last yea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If she were more organised, she ___ the deadline.</a:t>
              </a:r>
            </a:p>
          </p:txBody>
        </p:sp>
      </p:grpSp>
      <p:grpSp>
        <p:nvGrpSpPr>
          <p:cNvPr id="539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53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92" name="A. wouldn't mis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wouldn't miss yesterday</a:t>
              </a:r>
            </a:p>
          </p:txBody>
        </p:sp>
      </p:grpSp>
      <p:grpSp>
        <p:nvGrpSpPr>
          <p:cNvPr id="539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53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95" name="B. wouldn't have miss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wouldn't have missed</a:t>
              </a:r>
            </a:p>
          </p:txBody>
        </p:sp>
      </p:grpSp>
      <p:grpSp>
        <p:nvGrpSpPr>
          <p:cNvPr id="539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53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98" name="C. hadn't mis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hadn't missed</a:t>
              </a:r>
            </a:p>
          </p:txBody>
        </p:sp>
      </p:grpSp>
      <p:grpSp>
        <p:nvGrpSpPr>
          <p:cNvPr id="540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540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01" name="3. We would be less confused now if we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We would know the answer if we ___.</a:t>
              </a:r>
            </a:p>
          </p:txBody>
        </p:sp>
      </p:grpSp>
      <p:grpSp>
        <p:nvGrpSpPr>
          <p:cNvPr id="540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54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04" name="A. had read the instruction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listened</a:t>
              </a:r>
            </a:p>
          </p:txBody>
        </p:sp>
      </p:grpSp>
      <p:grpSp>
        <p:nvGrpSpPr>
          <p:cNvPr id="540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54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07" name="B. read tomor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listened tomorrow</a:t>
              </a:r>
            </a:p>
          </p:txBody>
        </p:sp>
      </p:grpSp>
      <p:grpSp>
        <p:nvGrpSpPr>
          <p:cNvPr id="541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54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10" name="C. would rea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listen</a:t>
              </a:r>
            </a:p>
          </p:txBody>
        </p:sp>
      </p:grpSp>
      <p:grpSp>
        <p:nvGrpSpPr>
          <p:cNvPr id="541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541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13" name="4. If he spoke Mandarin, he ___ for the position last mont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If he spoke French, he ___ for that job last year.</a:t>
              </a:r>
            </a:p>
          </p:txBody>
        </p:sp>
      </p:grpSp>
      <p:grpSp>
        <p:nvGrpSpPr>
          <p:cNvPr id="541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54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16" name="A. could appl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 apply yesterday</a:t>
              </a:r>
            </a:p>
          </p:txBody>
        </p:sp>
      </p:grpSp>
      <p:grpSp>
        <p:nvGrpSpPr>
          <p:cNvPr id="542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54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19" name="B. could have appli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could have applied</a:t>
              </a:r>
            </a:p>
          </p:txBody>
        </p:sp>
      </p:grpSp>
      <p:grpSp>
        <p:nvGrpSpPr>
          <p:cNvPr id="542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54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22" name="C. appli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applied</a:t>
              </a:r>
            </a:p>
          </p:txBody>
        </p:sp>
      </p:grpSp>
      <p:grpSp>
        <p:nvGrpSpPr>
          <p:cNvPr id="542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542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25" name="5. If they had invested earlier, they ___ much better off n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If they had saved money, they ___ a house now.</a:t>
              </a:r>
            </a:p>
          </p:txBody>
        </p:sp>
      </p:grpSp>
      <p:grpSp>
        <p:nvGrpSpPr>
          <p:cNvPr id="542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54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28" name="A. could have been th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 have bought then</a:t>
              </a:r>
            </a:p>
          </p:txBody>
        </p:sp>
      </p:grpSp>
      <p:grpSp>
        <p:nvGrpSpPr>
          <p:cNvPr id="543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54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31" name="B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buy</a:t>
              </a:r>
            </a:p>
          </p:txBody>
        </p:sp>
      </p:grpSp>
      <p:grpSp>
        <p:nvGrpSpPr>
          <p:cNvPr id="543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54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34" name="C. might b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 buy</a:t>
              </a:r>
            </a:p>
          </p:txBody>
        </p:sp>
      </p:grpSp>
      <p:sp>
        <p:nvSpPr>
          <p:cNvPr id="543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43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543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38" name="C1 GRAMMAR  •  UNIT 1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12  •  REVEAL</a:t>
              </a:r>
            </a:p>
          </p:txBody>
        </p:sp>
      </p:grpSp>
      <p:grpSp>
        <p:nvGrpSpPr>
          <p:cNvPr id="544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44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41" name="7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44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544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46" name="UNIT 13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13  •  EXPLANATION</a:t>
              </a:r>
            </a:p>
          </p:txBody>
        </p:sp>
      </p:grpSp>
      <p:grpSp>
        <p:nvGrpSpPr>
          <p:cNvPr id="545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544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49" name="Wishes, regrets and hypothetical distance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Wishes, regrets and hypothetical distance</a:t>
              </a:r>
            </a:p>
          </p:txBody>
        </p:sp>
      </p:grpSp>
      <p:sp>
        <p:nvSpPr>
          <p:cNvPr id="545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45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545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5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545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545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56" name="Use wish/if only + past simple for present wishes and + past perfect for regrets about the past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wish/if only + past simple for present wishes and + past perfect for regrets about the past.</a:t>
              </a:r>
            </a:p>
          </p:txBody>
        </p:sp>
      </p:grpSp>
      <p:grpSp>
        <p:nvGrpSpPr>
          <p:cNvPr id="546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545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5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546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546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62" name="Use would mainly for annoying behaviour or desired change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would mainly for annoying behaviour or desired change.</a:t>
              </a:r>
            </a:p>
          </p:txBody>
        </p:sp>
      </p:grpSp>
      <p:sp>
        <p:nvSpPr>
          <p:cNvPr id="546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46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546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6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547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546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69" name="wish + past simple…"/>
            <p:cNvSpPr txBox="1"/>
            <p:nvPr/>
          </p:nvSpPr>
          <p:spPr>
            <a:xfrm>
              <a:off x="45719" y="0"/>
              <a:ext cx="2146937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wish + past simple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wish + past perfect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wish + would</a:t>
              </a:r>
            </a:p>
          </p:txBody>
        </p:sp>
      </p:grpSp>
      <p:grpSp>
        <p:nvGrpSpPr>
          <p:cNvPr id="547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547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7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547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47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547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7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548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547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79" name="1.  I wish I had more free time.…"/>
            <p:cNvSpPr txBox="1"/>
            <p:nvPr/>
          </p:nvSpPr>
          <p:spPr>
            <a:xfrm>
              <a:off x="45719" y="0"/>
              <a:ext cx="3051812" cy="1686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I wish I had more free time.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If only we had brought the map.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She wishes he would stop interrupting.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I wish I hadn't sent that email.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If only it weren't so cold today.</a:t>
              </a:r>
            </a:p>
          </p:txBody>
        </p:sp>
      </p:grpSp>
      <p:sp>
        <p:nvSpPr>
          <p:cNvPr id="548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48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548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83" name="C1 GRAMMAR  •  UNIT 13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13  •  EXPLANATION</a:t>
              </a:r>
            </a:p>
          </p:txBody>
        </p:sp>
      </p:grpSp>
      <p:grpSp>
        <p:nvGrpSpPr>
          <p:cNvPr id="548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48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86" name="7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49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549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91" name="UNIT 1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13  •  REVEAL</a:t>
              </a:r>
            </a:p>
          </p:txBody>
        </p:sp>
      </p:grpSp>
      <p:grpSp>
        <p:nvGrpSpPr>
          <p:cNvPr id="549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549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94" name="Wishes, regrets and hypothetical distance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Wishes, regrets and hypothetical distance: choose the answer</a:t>
              </a:r>
            </a:p>
          </p:txBody>
        </p:sp>
      </p:grpSp>
      <p:grpSp>
        <p:nvGrpSpPr>
          <p:cNvPr id="549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549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9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549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50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550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01" name="1. I wish I ___ more confidence in meeting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wish I ___ more free time.</a:t>
              </a:r>
            </a:p>
          </p:txBody>
        </p:sp>
      </p:grpSp>
      <p:grpSp>
        <p:nvGrpSpPr>
          <p:cNvPr id="550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55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04" name="A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</a:t>
              </a:r>
            </a:p>
          </p:txBody>
        </p:sp>
      </p:grpSp>
      <p:grpSp>
        <p:nvGrpSpPr>
          <p:cNvPr id="550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55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07" name="B. had ha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had</a:t>
              </a:r>
            </a:p>
          </p:txBody>
        </p:sp>
      </p:grpSp>
      <p:grpSp>
        <p:nvGrpSpPr>
          <p:cNvPr id="551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55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10" name="C. ha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</a:t>
              </a:r>
            </a:p>
          </p:txBody>
        </p:sp>
      </p:grpSp>
      <p:grpSp>
        <p:nvGrpSpPr>
          <p:cNvPr id="551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551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13" name="2. If only we ___ the earlier fligh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If only we ___ the map.</a:t>
              </a:r>
            </a:p>
          </p:txBody>
        </p:sp>
      </p:grpSp>
      <p:grpSp>
        <p:nvGrpSpPr>
          <p:cNvPr id="551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55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16" name="A. had boo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brought</a:t>
              </a:r>
            </a:p>
          </p:txBody>
        </p:sp>
      </p:grpSp>
      <p:grpSp>
        <p:nvGrpSpPr>
          <p:cNvPr id="552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55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19" name="B. boo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brought</a:t>
              </a:r>
            </a:p>
          </p:txBody>
        </p:sp>
      </p:grpSp>
      <p:grpSp>
        <p:nvGrpSpPr>
          <p:cNvPr id="552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55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22" name="C. would boo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bring</a:t>
              </a:r>
            </a:p>
          </p:txBody>
        </p:sp>
      </p:grpSp>
      <p:grpSp>
        <p:nvGrpSpPr>
          <p:cNvPr id="552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552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25" name="3. She wishes her neighbours ___ making so much nois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She wishes he ___ interrupting.</a:t>
              </a:r>
            </a:p>
          </p:txBody>
        </p:sp>
      </p:grpSp>
      <p:grpSp>
        <p:nvGrpSpPr>
          <p:cNvPr id="552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55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28" name="A. stopped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stopped yesterday</a:t>
              </a:r>
            </a:p>
          </p:txBody>
        </p:sp>
      </p:grpSp>
      <p:grpSp>
        <p:nvGrpSpPr>
          <p:cNvPr id="553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55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31" name="B. would stop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stop</a:t>
              </a:r>
            </a:p>
          </p:txBody>
        </p:sp>
      </p:grpSp>
      <p:grpSp>
        <p:nvGrpSpPr>
          <p:cNvPr id="553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55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34" name="C. have stopp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stopped</a:t>
              </a:r>
            </a:p>
          </p:txBody>
        </p:sp>
      </p:grpSp>
      <p:grpSp>
        <p:nvGrpSpPr>
          <p:cNvPr id="553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553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37" name="4. I wish I ___ that confidential fil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wish I ___ that email.</a:t>
              </a:r>
            </a:p>
          </p:txBody>
        </p:sp>
      </p:grpSp>
      <p:grpSp>
        <p:nvGrpSpPr>
          <p:cNvPr id="554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55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40" name="A. hadn't forward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hadn't sent</a:t>
              </a:r>
            </a:p>
          </p:txBody>
        </p:sp>
      </p:grpSp>
      <p:grpSp>
        <p:nvGrpSpPr>
          <p:cNvPr id="554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55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43" name="B. didn't forwar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didn't send</a:t>
              </a:r>
            </a:p>
          </p:txBody>
        </p:sp>
      </p:grpSp>
      <p:grpSp>
        <p:nvGrpSpPr>
          <p:cNvPr id="554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55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46" name="C. wouldn't forwar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wouldn't send</a:t>
              </a:r>
            </a:p>
          </p:txBody>
        </p:sp>
      </p:grpSp>
      <p:grpSp>
        <p:nvGrpSpPr>
          <p:cNvPr id="555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554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49" name="5. If only the office ___ closer to ho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If only it ___ so cold today.</a:t>
              </a:r>
            </a:p>
          </p:txBody>
        </p:sp>
      </p:grpSp>
      <p:grpSp>
        <p:nvGrpSpPr>
          <p:cNvPr id="555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55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52" name="A. hadn't b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hadn't been</a:t>
              </a:r>
            </a:p>
          </p:txBody>
        </p:sp>
      </p:grpSp>
      <p:grpSp>
        <p:nvGrpSpPr>
          <p:cNvPr id="555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55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55" name="B. won't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won't be</a:t>
              </a:r>
            </a:p>
          </p:txBody>
        </p:sp>
      </p:grpSp>
      <p:grpSp>
        <p:nvGrpSpPr>
          <p:cNvPr id="555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55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58" name="C. w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weren't</a:t>
              </a:r>
            </a:p>
          </p:txBody>
        </p:sp>
      </p:grpSp>
      <p:sp>
        <p:nvSpPr>
          <p:cNvPr id="556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56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556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62" name="C1 GRAMMAR  •  UNIT 1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13  •  REVEAL</a:t>
              </a:r>
            </a:p>
          </p:txBody>
        </p:sp>
      </p:grpSp>
      <p:grpSp>
        <p:nvGrpSpPr>
          <p:cNvPr id="556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56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65" name="7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57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556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70" name="UNIT 1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13  •  REVEAL</a:t>
              </a:r>
            </a:p>
          </p:txBody>
        </p:sp>
      </p:grpSp>
      <p:grpSp>
        <p:nvGrpSpPr>
          <p:cNvPr id="557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557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73" name="Wishes, regrets and hypothetical distance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Wishes, regrets and hypothetical distance: choose the answer</a:t>
              </a:r>
            </a:p>
          </p:txBody>
        </p:sp>
      </p:grpSp>
      <p:grpSp>
        <p:nvGrpSpPr>
          <p:cNvPr id="557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557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7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557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58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557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80" name="1. I wish I ___ more confidence in meeting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wish I ___ more free time.</a:t>
              </a:r>
            </a:p>
          </p:txBody>
        </p:sp>
      </p:grpSp>
      <p:grpSp>
        <p:nvGrpSpPr>
          <p:cNvPr id="558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55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83" name="A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</a:t>
              </a:r>
            </a:p>
          </p:txBody>
        </p:sp>
      </p:grpSp>
      <p:grpSp>
        <p:nvGrpSpPr>
          <p:cNvPr id="558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55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86" name="B. had ha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had</a:t>
              </a:r>
            </a:p>
          </p:txBody>
        </p:sp>
      </p:grpSp>
      <p:grpSp>
        <p:nvGrpSpPr>
          <p:cNvPr id="559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55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89" name="C. ha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</a:t>
              </a:r>
            </a:p>
          </p:txBody>
        </p:sp>
      </p:grpSp>
      <p:grpSp>
        <p:nvGrpSpPr>
          <p:cNvPr id="559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559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92" name="2. If only we ___ the earlier fligh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If only we ___ the map.</a:t>
              </a:r>
            </a:p>
          </p:txBody>
        </p:sp>
      </p:grpSp>
      <p:grpSp>
        <p:nvGrpSpPr>
          <p:cNvPr id="559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55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95" name="A. had book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brought</a:t>
              </a:r>
            </a:p>
          </p:txBody>
        </p:sp>
      </p:grpSp>
      <p:grpSp>
        <p:nvGrpSpPr>
          <p:cNvPr id="559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55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98" name="B. boo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brought</a:t>
              </a:r>
            </a:p>
          </p:txBody>
        </p:sp>
      </p:grpSp>
      <p:grpSp>
        <p:nvGrpSpPr>
          <p:cNvPr id="560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56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01" name="C. would boo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bring</a:t>
              </a:r>
            </a:p>
          </p:txBody>
        </p:sp>
      </p:grpSp>
      <p:grpSp>
        <p:nvGrpSpPr>
          <p:cNvPr id="560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560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04" name="3. She wishes her neighbours ___ making so much nois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She wishes he ___ interrupting.</a:t>
              </a:r>
            </a:p>
          </p:txBody>
        </p:sp>
      </p:grpSp>
      <p:grpSp>
        <p:nvGrpSpPr>
          <p:cNvPr id="560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56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07" name="A. stopped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stopped yesterday</a:t>
              </a:r>
            </a:p>
          </p:txBody>
        </p:sp>
      </p:grpSp>
      <p:grpSp>
        <p:nvGrpSpPr>
          <p:cNvPr id="561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56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10" name="B. would stop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stop</a:t>
              </a:r>
            </a:p>
          </p:txBody>
        </p:sp>
      </p:grpSp>
      <p:grpSp>
        <p:nvGrpSpPr>
          <p:cNvPr id="561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56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13" name="C. have stopp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stopped</a:t>
              </a:r>
            </a:p>
          </p:txBody>
        </p:sp>
      </p:grpSp>
      <p:grpSp>
        <p:nvGrpSpPr>
          <p:cNvPr id="561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561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16" name="4. I wish I ___ that confidential fil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wish I ___ that email.</a:t>
              </a:r>
            </a:p>
          </p:txBody>
        </p:sp>
      </p:grpSp>
      <p:grpSp>
        <p:nvGrpSpPr>
          <p:cNvPr id="562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56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19" name="A. hadn't forward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hadn't sent</a:t>
              </a:r>
            </a:p>
          </p:txBody>
        </p:sp>
      </p:grpSp>
      <p:grpSp>
        <p:nvGrpSpPr>
          <p:cNvPr id="562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56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22" name="B. didn't forwar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didn't send</a:t>
              </a:r>
            </a:p>
          </p:txBody>
        </p:sp>
      </p:grpSp>
      <p:grpSp>
        <p:nvGrpSpPr>
          <p:cNvPr id="562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56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25" name="C. wouldn't forwar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wouldn't send</a:t>
              </a:r>
            </a:p>
          </p:txBody>
        </p:sp>
      </p:grpSp>
      <p:grpSp>
        <p:nvGrpSpPr>
          <p:cNvPr id="562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562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28" name="5. If only the office ___ closer to ho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If only it ___ so cold today.</a:t>
              </a:r>
            </a:p>
          </p:txBody>
        </p:sp>
      </p:grpSp>
      <p:grpSp>
        <p:nvGrpSpPr>
          <p:cNvPr id="563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56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31" name="A. hadn't b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hadn't been</a:t>
              </a:r>
            </a:p>
          </p:txBody>
        </p:sp>
      </p:grpSp>
      <p:grpSp>
        <p:nvGrpSpPr>
          <p:cNvPr id="563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56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34" name="B. won't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won't be</a:t>
              </a:r>
            </a:p>
          </p:txBody>
        </p:sp>
      </p:grpSp>
      <p:grpSp>
        <p:nvGrpSpPr>
          <p:cNvPr id="563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56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37" name="C. w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weren't</a:t>
              </a:r>
            </a:p>
          </p:txBody>
        </p:sp>
      </p:grpSp>
      <p:sp>
        <p:nvSpPr>
          <p:cNvPr id="563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64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564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41" name="C1 GRAMMAR  •  UNIT 1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13  •  REVEAL</a:t>
              </a:r>
            </a:p>
          </p:txBody>
        </p:sp>
      </p:grpSp>
      <p:grpSp>
        <p:nvGrpSpPr>
          <p:cNvPr id="564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64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44" name="7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65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564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49" name="UNIT 1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13  •  REVEAL</a:t>
              </a:r>
            </a:p>
          </p:txBody>
        </p:sp>
      </p:grpSp>
      <p:grpSp>
        <p:nvGrpSpPr>
          <p:cNvPr id="565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565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52" name="Wishes, regrets and hypothetical distance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Wishes, regrets and hypothetical distance: choose the answer</a:t>
              </a:r>
            </a:p>
          </p:txBody>
        </p:sp>
      </p:grpSp>
      <p:grpSp>
        <p:nvGrpSpPr>
          <p:cNvPr id="565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565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5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565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66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565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59" name="1. I wish I ___ more confidence in meeting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wish I ___ more free time.</a:t>
              </a:r>
            </a:p>
          </p:txBody>
        </p:sp>
      </p:grpSp>
      <p:grpSp>
        <p:nvGrpSpPr>
          <p:cNvPr id="566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56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62" name="A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</a:t>
              </a:r>
            </a:p>
          </p:txBody>
        </p:sp>
      </p:grpSp>
      <p:grpSp>
        <p:nvGrpSpPr>
          <p:cNvPr id="566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56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65" name="B. had ha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had</a:t>
              </a:r>
            </a:p>
          </p:txBody>
        </p:sp>
      </p:grpSp>
      <p:grpSp>
        <p:nvGrpSpPr>
          <p:cNvPr id="566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56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68" name="C. ha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</a:t>
              </a:r>
            </a:p>
          </p:txBody>
        </p:sp>
      </p:grpSp>
      <p:grpSp>
        <p:nvGrpSpPr>
          <p:cNvPr id="567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567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71" name="2. If only we ___ the earlier fligh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If only we ___ the map.</a:t>
              </a:r>
            </a:p>
          </p:txBody>
        </p:sp>
      </p:grpSp>
      <p:grpSp>
        <p:nvGrpSpPr>
          <p:cNvPr id="567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56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74" name="A. had book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brought</a:t>
              </a:r>
            </a:p>
          </p:txBody>
        </p:sp>
      </p:grpSp>
      <p:grpSp>
        <p:nvGrpSpPr>
          <p:cNvPr id="567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56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77" name="B. boo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brought</a:t>
              </a:r>
            </a:p>
          </p:txBody>
        </p:sp>
      </p:grpSp>
      <p:grpSp>
        <p:nvGrpSpPr>
          <p:cNvPr id="568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56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80" name="C. would boo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bring</a:t>
              </a:r>
            </a:p>
          </p:txBody>
        </p:sp>
      </p:grpSp>
      <p:grpSp>
        <p:nvGrpSpPr>
          <p:cNvPr id="568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568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83" name="3. She wishes her neighbours ___ making so much nois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She wishes he ___ interrupting.</a:t>
              </a:r>
            </a:p>
          </p:txBody>
        </p:sp>
      </p:grpSp>
      <p:grpSp>
        <p:nvGrpSpPr>
          <p:cNvPr id="568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56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86" name="A. stopped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stopped yesterday</a:t>
              </a:r>
            </a:p>
          </p:txBody>
        </p:sp>
      </p:grpSp>
      <p:grpSp>
        <p:nvGrpSpPr>
          <p:cNvPr id="569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56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89" name="B. would stop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stop</a:t>
              </a:r>
            </a:p>
          </p:txBody>
        </p:sp>
      </p:grpSp>
      <p:grpSp>
        <p:nvGrpSpPr>
          <p:cNvPr id="569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56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92" name="C. have stopp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stopped</a:t>
              </a:r>
            </a:p>
          </p:txBody>
        </p:sp>
      </p:grpSp>
      <p:grpSp>
        <p:nvGrpSpPr>
          <p:cNvPr id="569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569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95" name="4. I wish I ___ that confidential fil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wish I ___ that email.</a:t>
              </a:r>
            </a:p>
          </p:txBody>
        </p:sp>
      </p:grpSp>
      <p:grpSp>
        <p:nvGrpSpPr>
          <p:cNvPr id="569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56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98" name="A. hadn't forward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hadn't sent</a:t>
              </a:r>
            </a:p>
          </p:txBody>
        </p:sp>
      </p:grpSp>
      <p:grpSp>
        <p:nvGrpSpPr>
          <p:cNvPr id="570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57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01" name="B. didn't forwar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didn't send</a:t>
              </a:r>
            </a:p>
          </p:txBody>
        </p:sp>
      </p:grpSp>
      <p:grpSp>
        <p:nvGrpSpPr>
          <p:cNvPr id="570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57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04" name="C. wouldn't forwar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wouldn't send</a:t>
              </a:r>
            </a:p>
          </p:txBody>
        </p:sp>
      </p:grpSp>
      <p:grpSp>
        <p:nvGrpSpPr>
          <p:cNvPr id="570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570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07" name="5. If only the office ___ closer to ho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If only it ___ so cold today.</a:t>
              </a:r>
            </a:p>
          </p:txBody>
        </p:sp>
      </p:grpSp>
      <p:grpSp>
        <p:nvGrpSpPr>
          <p:cNvPr id="571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57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10" name="A. hadn't b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hadn't been</a:t>
              </a:r>
            </a:p>
          </p:txBody>
        </p:sp>
      </p:grpSp>
      <p:grpSp>
        <p:nvGrpSpPr>
          <p:cNvPr id="571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57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13" name="B. won't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won't be</a:t>
              </a:r>
            </a:p>
          </p:txBody>
        </p:sp>
      </p:grpSp>
      <p:grpSp>
        <p:nvGrpSpPr>
          <p:cNvPr id="571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57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16" name="C. w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weren't</a:t>
              </a:r>
            </a:p>
          </p:txBody>
        </p:sp>
      </p:grpSp>
      <p:sp>
        <p:nvSpPr>
          <p:cNvPr id="571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72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571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20" name="C1 GRAMMAR  •  UNIT 1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13  •  REVEAL</a:t>
              </a:r>
            </a:p>
          </p:txBody>
        </p:sp>
      </p:grpSp>
      <p:grpSp>
        <p:nvGrpSpPr>
          <p:cNvPr id="572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72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23" name="7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72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572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28" name="UNIT 1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13  •  REVEAL</a:t>
              </a:r>
            </a:p>
          </p:txBody>
        </p:sp>
      </p:grpSp>
      <p:grpSp>
        <p:nvGrpSpPr>
          <p:cNvPr id="573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573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31" name="Wishes, regrets and hypothetical distance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Wishes, regrets and hypothetical distance: choose the answer</a:t>
              </a:r>
            </a:p>
          </p:txBody>
        </p:sp>
      </p:grpSp>
      <p:grpSp>
        <p:nvGrpSpPr>
          <p:cNvPr id="573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573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3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573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73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573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38" name="1. I wish I ___ more confidence in meeting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wish I ___ more free time.</a:t>
              </a:r>
            </a:p>
          </p:txBody>
        </p:sp>
      </p:grpSp>
      <p:grpSp>
        <p:nvGrpSpPr>
          <p:cNvPr id="574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57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41" name="A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</a:t>
              </a:r>
            </a:p>
          </p:txBody>
        </p:sp>
      </p:grpSp>
      <p:grpSp>
        <p:nvGrpSpPr>
          <p:cNvPr id="574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57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44" name="B. had ha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had</a:t>
              </a:r>
            </a:p>
          </p:txBody>
        </p:sp>
      </p:grpSp>
      <p:grpSp>
        <p:nvGrpSpPr>
          <p:cNvPr id="574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57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47" name="C. ha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</a:t>
              </a:r>
            </a:p>
          </p:txBody>
        </p:sp>
      </p:grpSp>
      <p:grpSp>
        <p:nvGrpSpPr>
          <p:cNvPr id="575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574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50" name="2. If only we ___ the earlier fligh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If only we ___ the map.</a:t>
              </a:r>
            </a:p>
          </p:txBody>
        </p:sp>
      </p:grpSp>
      <p:grpSp>
        <p:nvGrpSpPr>
          <p:cNvPr id="575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57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53" name="A. had book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brought</a:t>
              </a:r>
            </a:p>
          </p:txBody>
        </p:sp>
      </p:grpSp>
      <p:grpSp>
        <p:nvGrpSpPr>
          <p:cNvPr id="575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57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56" name="B. boo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brought</a:t>
              </a:r>
            </a:p>
          </p:txBody>
        </p:sp>
      </p:grpSp>
      <p:grpSp>
        <p:nvGrpSpPr>
          <p:cNvPr id="576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57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59" name="C. would boo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bring</a:t>
              </a:r>
            </a:p>
          </p:txBody>
        </p:sp>
      </p:grpSp>
      <p:grpSp>
        <p:nvGrpSpPr>
          <p:cNvPr id="576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576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62" name="3. She wishes her neighbours ___ making so much nois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She wishes he ___ interrupting.</a:t>
              </a:r>
            </a:p>
          </p:txBody>
        </p:sp>
      </p:grpSp>
      <p:grpSp>
        <p:nvGrpSpPr>
          <p:cNvPr id="576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57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65" name="A. stopped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stopped yesterday</a:t>
              </a:r>
            </a:p>
          </p:txBody>
        </p:sp>
      </p:grpSp>
      <p:grpSp>
        <p:nvGrpSpPr>
          <p:cNvPr id="576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57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68" name="B. would stop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stop</a:t>
              </a:r>
            </a:p>
          </p:txBody>
        </p:sp>
      </p:grpSp>
      <p:grpSp>
        <p:nvGrpSpPr>
          <p:cNvPr id="577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57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71" name="C. have stopp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stopped</a:t>
              </a:r>
            </a:p>
          </p:txBody>
        </p:sp>
      </p:grpSp>
      <p:grpSp>
        <p:nvGrpSpPr>
          <p:cNvPr id="577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577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74" name="4. I wish I ___ that confidential fil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wish I ___ that email.</a:t>
              </a:r>
            </a:p>
          </p:txBody>
        </p:sp>
      </p:grpSp>
      <p:grpSp>
        <p:nvGrpSpPr>
          <p:cNvPr id="577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57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77" name="A. hadn't forward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hadn't sent</a:t>
              </a:r>
            </a:p>
          </p:txBody>
        </p:sp>
      </p:grpSp>
      <p:grpSp>
        <p:nvGrpSpPr>
          <p:cNvPr id="578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57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80" name="B. didn't forwar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didn't send</a:t>
              </a:r>
            </a:p>
          </p:txBody>
        </p:sp>
      </p:grpSp>
      <p:grpSp>
        <p:nvGrpSpPr>
          <p:cNvPr id="578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57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83" name="C. wouldn't forwar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wouldn't send</a:t>
              </a:r>
            </a:p>
          </p:txBody>
        </p:sp>
      </p:grpSp>
      <p:grpSp>
        <p:nvGrpSpPr>
          <p:cNvPr id="578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578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86" name="5. If only the office ___ closer to ho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If only it ___ so cold today.</a:t>
              </a:r>
            </a:p>
          </p:txBody>
        </p:sp>
      </p:grpSp>
      <p:grpSp>
        <p:nvGrpSpPr>
          <p:cNvPr id="579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57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89" name="A. hadn't b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hadn't been</a:t>
              </a:r>
            </a:p>
          </p:txBody>
        </p:sp>
      </p:grpSp>
      <p:grpSp>
        <p:nvGrpSpPr>
          <p:cNvPr id="579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57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92" name="B. won't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won't be</a:t>
              </a:r>
            </a:p>
          </p:txBody>
        </p:sp>
      </p:grpSp>
      <p:grpSp>
        <p:nvGrpSpPr>
          <p:cNvPr id="579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57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95" name="C. w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weren't</a:t>
              </a:r>
            </a:p>
          </p:txBody>
        </p:sp>
      </p:grpSp>
      <p:sp>
        <p:nvSpPr>
          <p:cNvPr id="579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80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579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99" name="C1 GRAMMAR  •  UNIT 1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13  •  REVEAL</a:t>
              </a:r>
            </a:p>
          </p:txBody>
        </p:sp>
      </p:grpSp>
      <p:grpSp>
        <p:nvGrpSpPr>
          <p:cNvPr id="580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80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02" name="8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80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580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07" name="UNIT 1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13  •  REVEAL</a:t>
              </a:r>
            </a:p>
          </p:txBody>
        </p:sp>
      </p:grpSp>
      <p:grpSp>
        <p:nvGrpSpPr>
          <p:cNvPr id="581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580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10" name="Wishes, regrets and hypothetical distance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Wishes, regrets and hypothetical distance: choose the answer</a:t>
              </a:r>
            </a:p>
          </p:txBody>
        </p:sp>
      </p:grpSp>
      <p:grpSp>
        <p:nvGrpSpPr>
          <p:cNvPr id="581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581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1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581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81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581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17" name="1. I wish I ___ more confidence in meeting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wish I ___ more free time.</a:t>
              </a:r>
            </a:p>
          </p:txBody>
        </p:sp>
      </p:grpSp>
      <p:grpSp>
        <p:nvGrpSpPr>
          <p:cNvPr id="582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58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20" name="A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</a:t>
              </a:r>
            </a:p>
          </p:txBody>
        </p:sp>
      </p:grpSp>
      <p:grpSp>
        <p:nvGrpSpPr>
          <p:cNvPr id="582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58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23" name="B. had ha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had</a:t>
              </a:r>
            </a:p>
          </p:txBody>
        </p:sp>
      </p:grpSp>
      <p:grpSp>
        <p:nvGrpSpPr>
          <p:cNvPr id="582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58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26" name="C. ha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</a:t>
              </a:r>
            </a:p>
          </p:txBody>
        </p:sp>
      </p:grpSp>
      <p:grpSp>
        <p:nvGrpSpPr>
          <p:cNvPr id="583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582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29" name="2. If only we ___ the earlier fligh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If only we ___ the map.</a:t>
              </a:r>
            </a:p>
          </p:txBody>
        </p:sp>
      </p:grpSp>
      <p:grpSp>
        <p:nvGrpSpPr>
          <p:cNvPr id="583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58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32" name="A. had book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brought</a:t>
              </a:r>
            </a:p>
          </p:txBody>
        </p:sp>
      </p:grpSp>
      <p:grpSp>
        <p:nvGrpSpPr>
          <p:cNvPr id="583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58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35" name="B. boo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brought</a:t>
              </a:r>
            </a:p>
          </p:txBody>
        </p:sp>
      </p:grpSp>
      <p:grpSp>
        <p:nvGrpSpPr>
          <p:cNvPr id="583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58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38" name="C. would boo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bring</a:t>
              </a:r>
            </a:p>
          </p:txBody>
        </p:sp>
      </p:grpSp>
      <p:grpSp>
        <p:nvGrpSpPr>
          <p:cNvPr id="584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584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41" name="3. She wishes her neighbours ___ making so much nois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She wishes he ___ interrupting.</a:t>
              </a:r>
            </a:p>
          </p:txBody>
        </p:sp>
      </p:grpSp>
      <p:grpSp>
        <p:nvGrpSpPr>
          <p:cNvPr id="584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58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44" name="A. stopped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stopped yesterday</a:t>
              </a:r>
            </a:p>
          </p:txBody>
        </p:sp>
      </p:grpSp>
      <p:grpSp>
        <p:nvGrpSpPr>
          <p:cNvPr id="584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58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47" name="B. would stop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stop</a:t>
              </a:r>
            </a:p>
          </p:txBody>
        </p:sp>
      </p:grpSp>
      <p:grpSp>
        <p:nvGrpSpPr>
          <p:cNvPr id="585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58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50" name="C. have stopp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stopped</a:t>
              </a:r>
            </a:p>
          </p:txBody>
        </p:sp>
      </p:grpSp>
      <p:grpSp>
        <p:nvGrpSpPr>
          <p:cNvPr id="585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585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53" name="4. I wish I ___ that confidential fil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wish I ___ that email.</a:t>
              </a:r>
            </a:p>
          </p:txBody>
        </p:sp>
      </p:grpSp>
      <p:grpSp>
        <p:nvGrpSpPr>
          <p:cNvPr id="585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58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56" name="A. hadn't forward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hadn't sent</a:t>
              </a:r>
            </a:p>
          </p:txBody>
        </p:sp>
      </p:grpSp>
      <p:grpSp>
        <p:nvGrpSpPr>
          <p:cNvPr id="586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58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59" name="B. didn't forwar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didn't send</a:t>
              </a:r>
            </a:p>
          </p:txBody>
        </p:sp>
      </p:grpSp>
      <p:grpSp>
        <p:nvGrpSpPr>
          <p:cNvPr id="586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58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62" name="C. wouldn't forwar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wouldn't send</a:t>
              </a:r>
            </a:p>
          </p:txBody>
        </p:sp>
      </p:grpSp>
      <p:grpSp>
        <p:nvGrpSpPr>
          <p:cNvPr id="586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586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65" name="5. If only the office ___ closer to ho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If only it ___ so cold today.</a:t>
              </a:r>
            </a:p>
          </p:txBody>
        </p:sp>
      </p:grpSp>
      <p:grpSp>
        <p:nvGrpSpPr>
          <p:cNvPr id="586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58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68" name="A. hadn't b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hadn't been</a:t>
              </a:r>
            </a:p>
          </p:txBody>
        </p:sp>
      </p:grpSp>
      <p:grpSp>
        <p:nvGrpSpPr>
          <p:cNvPr id="587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58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71" name="B. won't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won't be</a:t>
              </a:r>
            </a:p>
          </p:txBody>
        </p:sp>
      </p:grpSp>
      <p:grpSp>
        <p:nvGrpSpPr>
          <p:cNvPr id="587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58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74" name="C. wer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weren't</a:t>
              </a:r>
            </a:p>
          </p:txBody>
        </p:sp>
      </p:grpSp>
      <p:sp>
        <p:nvSpPr>
          <p:cNvPr id="587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87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587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78" name="C1 GRAMMAR  •  UNIT 1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13  •  REVEAL</a:t>
              </a:r>
            </a:p>
          </p:txBody>
        </p:sp>
      </p:grpSp>
      <p:grpSp>
        <p:nvGrpSpPr>
          <p:cNvPr id="588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88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81" name="8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88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588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86" name="UNIT 14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14  •  EXPLANATION</a:t>
              </a:r>
            </a:p>
          </p:txBody>
        </p:sp>
      </p:grpSp>
      <p:grpSp>
        <p:nvGrpSpPr>
          <p:cNvPr id="589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588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89" name="Unreal past and would rather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Unreal past and would rather</a:t>
              </a:r>
            </a:p>
          </p:txBody>
        </p:sp>
      </p:grpSp>
      <p:sp>
        <p:nvSpPr>
          <p:cNvPr id="589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89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589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9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589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589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96" name="Use past forms after would rather, it's time and as if to express preference or unreality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past forms after would rather, it's time and as if to express preference or unreality.</a:t>
              </a:r>
            </a:p>
          </p:txBody>
        </p:sp>
      </p:grpSp>
      <p:grpSp>
        <p:nvGrpSpPr>
          <p:cNvPr id="590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589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9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590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590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02" name="The past form can describe the present when the meaning is unreal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The past form can describe the present when the meaning is unreal.</a:t>
              </a:r>
            </a:p>
          </p:txBody>
        </p:sp>
      </p:grpSp>
      <p:sp>
        <p:nvSpPr>
          <p:cNvPr id="590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90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590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0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5910" name="Group"/>
          <p:cNvGrpSpPr/>
          <p:nvPr/>
        </p:nvGrpSpPr>
        <p:grpSpPr>
          <a:xfrm>
            <a:off x="5295900" y="2152650"/>
            <a:ext cx="2238375" cy="2333625"/>
            <a:chOff x="0" y="0"/>
            <a:chExt cx="2238375" cy="2333625"/>
          </a:xfrm>
        </p:grpSpPr>
        <p:sp>
          <p:nvSpPr>
            <p:cNvPr id="590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09" name="would rather + subject + past…"/>
            <p:cNvSpPr txBox="1"/>
            <p:nvPr/>
          </p:nvSpPr>
          <p:spPr>
            <a:xfrm>
              <a:off x="45719" y="0"/>
              <a:ext cx="2146937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would rather + subject + past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it's time + past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as if + past</a:t>
              </a:r>
            </a:p>
          </p:txBody>
        </p:sp>
      </p:grpSp>
      <p:grpSp>
        <p:nvGrpSpPr>
          <p:cNvPr id="591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591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1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591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91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591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1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592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591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19" name="1.  I'd rather you asked me first.…"/>
            <p:cNvSpPr txBox="1"/>
            <p:nvPr/>
          </p:nvSpPr>
          <p:spPr>
            <a:xfrm>
              <a:off x="45719" y="0"/>
              <a:ext cx="3051812" cy="1686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I'd rather you asked me first.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It's time we went home.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He acts as if he knew everything.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I'd rather stay in tonight.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She talks as though she were the owner.</a:t>
              </a:r>
            </a:p>
          </p:txBody>
        </p:sp>
      </p:grpSp>
      <p:sp>
        <p:nvSpPr>
          <p:cNvPr id="592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92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592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23" name="C1 GRAMMAR  •  UNIT 14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14  •  EXPLANATION</a:t>
              </a:r>
            </a:p>
          </p:txBody>
        </p:sp>
      </p:grpSp>
      <p:grpSp>
        <p:nvGrpSpPr>
          <p:cNvPr id="592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92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26" name="8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93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593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31" name="UNIT 1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14  •  REVEAL</a:t>
              </a:r>
            </a:p>
          </p:txBody>
        </p:sp>
      </p:grpSp>
      <p:grpSp>
        <p:nvGrpSpPr>
          <p:cNvPr id="593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593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34" name="Unreal past and would rather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Unreal past and would rather: choose the answer</a:t>
              </a:r>
            </a:p>
          </p:txBody>
        </p:sp>
      </p:grpSp>
      <p:grpSp>
        <p:nvGrpSpPr>
          <p:cNvPr id="593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593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3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593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94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594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41" name="1. I'd rather you ___ the issue private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I'd rather you ___ me first.</a:t>
              </a:r>
            </a:p>
          </p:txBody>
        </p:sp>
      </p:grpSp>
      <p:grpSp>
        <p:nvGrpSpPr>
          <p:cNvPr id="594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59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44" name="A. discus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ask</a:t>
              </a:r>
            </a:p>
          </p:txBody>
        </p:sp>
      </p:grpSp>
      <p:grpSp>
        <p:nvGrpSpPr>
          <p:cNvPr id="594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59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47" name="B. discuss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asked</a:t>
              </a:r>
            </a:p>
          </p:txBody>
        </p:sp>
      </p:grpSp>
      <p:grpSp>
        <p:nvGrpSpPr>
          <p:cNvPr id="595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59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50" name="C. had discussed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asked yesterday</a:t>
              </a:r>
            </a:p>
          </p:txBody>
        </p:sp>
      </p:grpSp>
      <p:grpSp>
        <p:nvGrpSpPr>
          <p:cNvPr id="595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595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53" name="2. It's high time we ___ a final decis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It's time we ___ home.</a:t>
              </a:r>
            </a:p>
          </p:txBody>
        </p:sp>
      </p:grpSp>
      <p:grpSp>
        <p:nvGrpSpPr>
          <p:cNvPr id="595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59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56" name="A. mad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went</a:t>
              </a:r>
            </a:p>
          </p:txBody>
        </p:sp>
      </p:grpSp>
      <p:grpSp>
        <p:nvGrpSpPr>
          <p:cNvPr id="596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59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59" name="B. mak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go</a:t>
              </a:r>
            </a:p>
          </p:txBody>
        </p:sp>
      </p:grpSp>
      <p:grpSp>
        <p:nvGrpSpPr>
          <p:cNvPr id="596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59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62" name="C. have mad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gone</a:t>
              </a:r>
            </a:p>
          </p:txBody>
        </p:sp>
      </p:grpSp>
      <p:grpSp>
        <p:nvGrpSpPr>
          <p:cNvPr id="596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596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65" name="3. He talks as if he ___ the whole organisat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He acts as if he ___ everything.</a:t>
              </a:r>
            </a:p>
          </p:txBody>
        </p:sp>
      </p:grpSp>
      <p:grpSp>
        <p:nvGrpSpPr>
          <p:cNvPr id="596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59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68" name="A. own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knows</a:t>
              </a:r>
            </a:p>
          </p:txBody>
        </p:sp>
      </p:grpSp>
      <p:grpSp>
        <p:nvGrpSpPr>
          <p:cNvPr id="597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59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71" name="B. own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knew</a:t>
              </a:r>
            </a:p>
          </p:txBody>
        </p:sp>
      </p:grpSp>
      <p:grpSp>
        <p:nvGrpSpPr>
          <p:cNvPr id="597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59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74" name="C. had own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known</a:t>
              </a:r>
            </a:p>
          </p:txBody>
        </p:sp>
      </p:grpSp>
      <p:grpSp>
        <p:nvGrpSpPr>
          <p:cNvPr id="597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597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77" name="4. I'd rather ___ the matter until tomorr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I'd rather ___ tonight.</a:t>
              </a:r>
            </a:p>
          </p:txBody>
        </p:sp>
      </p:grpSp>
      <p:grpSp>
        <p:nvGrpSpPr>
          <p:cNvPr id="598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59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80" name="A. postpon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stayed in</a:t>
              </a:r>
            </a:p>
          </p:txBody>
        </p:sp>
      </p:grpSp>
      <p:grpSp>
        <p:nvGrpSpPr>
          <p:cNvPr id="598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59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83" name="B. to postp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stay in</a:t>
              </a:r>
            </a:p>
          </p:txBody>
        </p:sp>
      </p:grpSp>
      <p:grpSp>
        <p:nvGrpSpPr>
          <p:cNvPr id="598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59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86" name="C. postp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stay in</a:t>
              </a:r>
            </a:p>
          </p:txBody>
        </p:sp>
      </p:grpSp>
      <p:grpSp>
        <p:nvGrpSpPr>
          <p:cNvPr id="599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598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89" name="5. She behaves as though she ___ in charg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She talks as though she ___ the owner.</a:t>
              </a:r>
            </a:p>
          </p:txBody>
        </p:sp>
      </p:grpSp>
      <p:grpSp>
        <p:nvGrpSpPr>
          <p:cNvPr id="599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59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92" name="A. is be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being</a:t>
              </a:r>
            </a:p>
          </p:txBody>
        </p:sp>
      </p:grpSp>
      <p:grpSp>
        <p:nvGrpSpPr>
          <p:cNvPr id="599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59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95" name="B. has b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been</a:t>
              </a:r>
            </a:p>
          </p:txBody>
        </p:sp>
      </p:grpSp>
      <p:grpSp>
        <p:nvGrpSpPr>
          <p:cNvPr id="599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59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98" name="C. w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were</a:t>
              </a:r>
            </a:p>
          </p:txBody>
        </p:sp>
      </p:grpSp>
      <p:sp>
        <p:nvSpPr>
          <p:cNvPr id="600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00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600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02" name="C1 GRAMMAR  •  UNIT 14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14  •  REVEAL</a:t>
              </a:r>
            </a:p>
          </p:txBody>
        </p:sp>
      </p:grpSp>
      <p:grpSp>
        <p:nvGrpSpPr>
          <p:cNvPr id="600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00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05" name="8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01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600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10" name="UNIT 1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14  •  REVEAL</a:t>
              </a:r>
            </a:p>
          </p:txBody>
        </p:sp>
      </p:grpSp>
      <p:grpSp>
        <p:nvGrpSpPr>
          <p:cNvPr id="601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601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13" name="Unreal past and would rather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Unreal past and would rather: choose the answer</a:t>
              </a:r>
            </a:p>
          </p:txBody>
        </p:sp>
      </p:grpSp>
      <p:grpSp>
        <p:nvGrpSpPr>
          <p:cNvPr id="601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601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1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601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02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601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20" name="1. I'd rather you ___ the issue private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I'd rather you ___ me first.</a:t>
              </a:r>
            </a:p>
          </p:txBody>
        </p:sp>
      </p:grpSp>
      <p:grpSp>
        <p:nvGrpSpPr>
          <p:cNvPr id="602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60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23" name="A. discus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ask</a:t>
              </a:r>
            </a:p>
          </p:txBody>
        </p:sp>
      </p:grpSp>
      <p:grpSp>
        <p:nvGrpSpPr>
          <p:cNvPr id="602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60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26" name="B. discuss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asked</a:t>
              </a:r>
            </a:p>
          </p:txBody>
        </p:sp>
      </p:grpSp>
      <p:grpSp>
        <p:nvGrpSpPr>
          <p:cNvPr id="603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60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29" name="C. had discussed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asked yesterday</a:t>
              </a:r>
            </a:p>
          </p:txBody>
        </p:sp>
      </p:grpSp>
      <p:grpSp>
        <p:nvGrpSpPr>
          <p:cNvPr id="603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603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32" name="2. It's high time we ___ a final decis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It's time we ___ home.</a:t>
              </a:r>
            </a:p>
          </p:txBody>
        </p:sp>
      </p:grpSp>
      <p:grpSp>
        <p:nvGrpSpPr>
          <p:cNvPr id="603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60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35" name="A. mad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went</a:t>
              </a:r>
            </a:p>
          </p:txBody>
        </p:sp>
      </p:grpSp>
      <p:grpSp>
        <p:nvGrpSpPr>
          <p:cNvPr id="603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60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38" name="B. mak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go</a:t>
              </a:r>
            </a:p>
          </p:txBody>
        </p:sp>
      </p:grpSp>
      <p:grpSp>
        <p:nvGrpSpPr>
          <p:cNvPr id="604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60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41" name="C. have mad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gone</a:t>
              </a:r>
            </a:p>
          </p:txBody>
        </p:sp>
      </p:grpSp>
      <p:grpSp>
        <p:nvGrpSpPr>
          <p:cNvPr id="604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604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44" name="3. He talks as if he ___ the whole organisat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He acts as if he ___ everything.</a:t>
              </a:r>
            </a:p>
          </p:txBody>
        </p:sp>
      </p:grpSp>
      <p:grpSp>
        <p:nvGrpSpPr>
          <p:cNvPr id="604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60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47" name="A. own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knows</a:t>
              </a:r>
            </a:p>
          </p:txBody>
        </p:sp>
      </p:grpSp>
      <p:grpSp>
        <p:nvGrpSpPr>
          <p:cNvPr id="605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60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50" name="B. own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knew</a:t>
              </a:r>
            </a:p>
          </p:txBody>
        </p:sp>
      </p:grpSp>
      <p:grpSp>
        <p:nvGrpSpPr>
          <p:cNvPr id="605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60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53" name="C. had own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known</a:t>
              </a:r>
            </a:p>
          </p:txBody>
        </p:sp>
      </p:grpSp>
      <p:grpSp>
        <p:nvGrpSpPr>
          <p:cNvPr id="605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605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56" name="4. I'd rather ___ the matter until tomorr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I'd rather ___ tonight.</a:t>
              </a:r>
            </a:p>
          </p:txBody>
        </p:sp>
      </p:grpSp>
      <p:grpSp>
        <p:nvGrpSpPr>
          <p:cNvPr id="606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60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59" name="A. postpon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stayed in</a:t>
              </a:r>
            </a:p>
          </p:txBody>
        </p:sp>
      </p:grpSp>
      <p:grpSp>
        <p:nvGrpSpPr>
          <p:cNvPr id="606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60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62" name="B. to postp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stay in</a:t>
              </a:r>
            </a:p>
          </p:txBody>
        </p:sp>
      </p:grpSp>
      <p:grpSp>
        <p:nvGrpSpPr>
          <p:cNvPr id="606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60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65" name="C. postp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stay in</a:t>
              </a:r>
            </a:p>
          </p:txBody>
        </p:sp>
      </p:grpSp>
      <p:grpSp>
        <p:nvGrpSpPr>
          <p:cNvPr id="606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606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68" name="5. She behaves as though she ___ in charg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She talks as though she ___ the owner.</a:t>
              </a:r>
            </a:p>
          </p:txBody>
        </p:sp>
      </p:grpSp>
      <p:grpSp>
        <p:nvGrpSpPr>
          <p:cNvPr id="607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60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71" name="A. is be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being</a:t>
              </a:r>
            </a:p>
          </p:txBody>
        </p:sp>
      </p:grpSp>
      <p:grpSp>
        <p:nvGrpSpPr>
          <p:cNvPr id="607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60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74" name="B. has b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been</a:t>
              </a:r>
            </a:p>
          </p:txBody>
        </p:sp>
      </p:grpSp>
      <p:grpSp>
        <p:nvGrpSpPr>
          <p:cNvPr id="607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60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77" name="C. w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were</a:t>
              </a:r>
            </a:p>
          </p:txBody>
        </p:sp>
      </p:grpSp>
      <p:sp>
        <p:nvSpPr>
          <p:cNvPr id="607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08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608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81" name="C1 GRAMMAR  •  UNIT 14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14  •  REVEAL</a:t>
              </a:r>
            </a:p>
          </p:txBody>
        </p:sp>
      </p:grpSp>
      <p:grpSp>
        <p:nvGrpSpPr>
          <p:cNvPr id="608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08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84" name="8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09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608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89" name="UNIT 1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14  •  REVEAL</a:t>
              </a:r>
            </a:p>
          </p:txBody>
        </p:sp>
      </p:grpSp>
      <p:grpSp>
        <p:nvGrpSpPr>
          <p:cNvPr id="609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609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92" name="Unreal past and would rather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Unreal past and would rather: choose the answer</a:t>
              </a:r>
            </a:p>
          </p:txBody>
        </p:sp>
      </p:grpSp>
      <p:grpSp>
        <p:nvGrpSpPr>
          <p:cNvPr id="609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609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9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609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10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609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99" name="1. I'd rather you ___ the issue private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I'd rather you ___ me first.</a:t>
              </a:r>
            </a:p>
          </p:txBody>
        </p:sp>
      </p:grpSp>
      <p:grpSp>
        <p:nvGrpSpPr>
          <p:cNvPr id="610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61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02" name="A. discus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ask</a:t>
              </a:r>
            </a:p>
          </p:txBody>
        </p:sp>
      </p:grpSp>
      <p:grpSp>
        <p:nvGrpSpPr>
          <p:cNvPr id="610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61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05" name="B. discuss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asked</a:t>
              </a:r>
            </a:p>
          </p:txBody>
        </p:sp>
      </p:grpSp>
      <p:grpSp>
        <p:nvGrpSpPr>
          <p:cNvPr id="610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61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08" name="C. had discussed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asked yesterday</a:t>
              </a:r>
            </a:p>
          </p:txBody>
        </p:sp>
      </p:grpSp>
      <p:grpSp>
        <p:nvGrpSpPr>
          <p:cNvPr id="611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611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11" name="2. It's high time we ___ a final decis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It's time we ___ home.</a:t>
              </a:r>
            </a:p>
          </p:txBody>
        </p:sp>
      </p:grpSp>
      <p:grpSp>
        <p:nvGrpSpPr>
          <p:cNvPr id="611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61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14" name="A. mad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went</a:t>
              </a:r>
            </a:p>
          </p:txBody>
        </p:sp>
      </p:grpSp>
      <p:grpSp>
        <p:nvGrpSpPr>
          <p:cNvPr id="611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61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17" name="B. mak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go</a:t>
              </a:r>
            </a:p>
          </p:txBody>
        </p:sp>
      </p:grpSp>
      <p:grpSp>
        <p:nvGrpSpPr>
          <p:cNvPr id="612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61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20" name="C. have mad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gone</a:t>
              </a:r>
            </a:p>
          </p:txBody>
        </p:sp>
      </p:grpSp>
      <p:grpSp>
        <p:nvGrpSpPr>
          <p:cNvPr id="612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612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23" name="3. He talks as if he ___ the whole organisat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He acts as if he ___ everything.</a:t>
              </a:r>
            </a:p>
          </p:txBody>
        </p:sp>
      </p:grpSp>
      <p:grpSp>
        <p:nvGrpSpPr>
          <p:cNvPr id="612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61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26" name="A. own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knows</a:t>
              </a:r>
            </a:p>
          </p:txBody>
        </p:sp>
      </p:grpSp>
      <p:grpSp>
        <p:nvGrpSpPr>
          <p:cNvPr id="613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61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29" name="B. own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knew</a:t>
              </a:r>
            </a:p>
          </p:txBody>
        </p:sp>
      </p:grpSp>
      <p:grpSp>
        <p:nvGrpSpPr>
          <p:cNvPr id="613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61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32" name="C. had own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known</a:t>
              </a:r>
            </a:p>
          </p:txBody>
        </p:sp>
      </p:grpSp>
      <p:grpSp>
        <p:nvGrpSpPr>
          <p:cNvPr id="613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613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35" name="4. I'd rather ___ the matter until tomorr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I'd rather ___ tonight.</a:t>
              </a:r>
            </a:p>
          </p:txBody>
        </p:sp>
      </p:grpSp>
      <p:grpSp>
        <p:nvGrpSpPr>
          <p:cNvPr id="613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61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38" name="A. postpon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stayed in</a:t>
              </a:r>
            </a:p>
          </p:txBody>
        </p:sp>
      </p:grpSp>
      <p:grpSp>
        <p:nvGrpSpPr>
          <p:cNvPr id="614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61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41" name="B. to postp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stay in</a:t>
              </a:r>
            </a:p>
          </p:txBody>
        </p:sp>
      </p:grpSp>
      <p:grpSp>
        <p:nvGrpSpPr>
          <p:cNvPr id="614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61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44" name="C. postp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stay in</a:t>
              </a:r>
            </a:p>
          </p:txBody>
        </p:sp>
      </p:grpSp>
      <p:grpSp>
        <p:nvGrpSpPr>
          <p:cNvPr id="614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614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47" name="5. She behaves as though she ___ in charg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She talks as though she ___ the owner.</a:t>
              </a:r>
            </a:p>
          </p:txBody>
        </p:sp>
      </p:grpSp>
      <p:grpSp>
        <p:nvGrpSpPr>
          <p:cNvPr id="615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61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50" name="A. is be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being</a:t>
              </a:r>
            </a:p>
          </p:txBody>
        </p:sp>
      </p:grpSp>
      <p:grpSp>
        <p:nvGrpSpPr>
          <p:cNvPr id="615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61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53" name="B. has b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been</a:t>
              </a:r>
            </a:p>
          </p:txBody>
        </p:sp>
      </p:grpSp>
      <p:grpSp>
        <p:nvGrpSpPr>
          <p:cNvPr id="615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61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56" name="C. w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were</a:t>
              </a:r>
            </a:p>
          </p:txBody>
        </p:sp>
      </p:grpSp>
      <p:sp>
        <p:nvSpPr>
          <p:cNvPr id="615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16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615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60" name="C1 GRAMMAR  •  UNIT 14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14  •  REVEAL</a:t>
              </a:r>
            </a:p>
          </p:txBody>
        </p:sp>
      </p:grpSp>
      <p:grpSp>
        <p:nvGrpSpPr>
          <p:cNvPr id="616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16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63" name="8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16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616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68" name="UNIT 1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14  •  REVEAL</a:t>
              </a:r>
            </a:p>
          </p:txBody>
        </p:sp>
      </p:grpSp>
      <p:grpSp>
        <p:nvGrpSpPr>
          <p:cNvPr id="617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617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71" name="Unreal past and would rather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Unreal past and would rather: choose the answer</a:t>
              </a:r>
            </a:p>
          </p:txBody>
        </p:sp>
      </p:grpSp>
      <p:grpSp>
        <p:nvGrpSpPr>
          <p:cNvPr id="617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617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7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617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17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617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78" name="1. I'd rather you ___ the issue private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I'd rather you ___ me first.</a:t>
              </a:r>
            </a:p>
          </p:txBody>
        </p:sp>
      </p:grpSp>
      <p:grpSp>
        <p:nvGrpSpPr>
          <p:cNvPr id="618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61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81" name="A. discus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ask</a:t>
              </a:r>
            </a:p>
          </p:txBody>
        </p:sp>
      </p:grpSp>
      <p:grpSp>
        <p:nvGrpSpPr>
          <p:cNvPr id="618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61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84" name="B. discuss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asked</a:t>
              </a:r>
            </a:p>
          </p:txBody>
        </p:sp>
      </p:grpSp>
      <p:grpSp>
        <p:nvGrpSpPr>
          <p:cNvPr id="618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61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87" name="C. had discussed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asked yesterday</a:t>
              </a:r>
            </a:p>
          </p:txBody>
        </p:sp>
      </p:grpSp>
      <p:grpSp>
        <p:nvGrpSpPr>
          <p:cNvPr id="619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618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90" name="2. It's high time we ___ a final decis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It's time we ___ home.</a:t>
              </a:r>
            </a:p>
          </p:txBody>
        </p:sp>
      </p:grpSp>
      <p:grpSp>
        <p:nvGrpSpPr>
          <p:cNvPr id="619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61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93" name="A. mad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went</a:t>
              </a:r>
            </a:p>
          </p:txBody>
        </p:sp>
      </p:grpSp>
      <p:grpSp>
        <p:nvGrpSpPr>
          <p:cNvPr id="619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61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96" name="B. mak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go</a:t>
              </a:r>
            </a:p>
          </p:txBody>
        </p:sp>
      </p:grpSp>
      <p:grpSp>
        <p:nvGrpSpPr>
          <p:cNvPr id="620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61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99" name="C. have mad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gone</a:t>
              </a:r>
            </a:p>
          </p:txBody>
        </p:sp>
      </p:grpSp>
      <p:grpSp>
        <p:nvGrpSpPr>
          <p:cNvPr id="620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620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02" name="3. He talks as if he ___ the whole organisat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He acts as if he ___ everything.</a:t>
              </a:r>
            </a:p>
          </p:txBody>
        </p:sp>
      </p:grpSp>
      <p:grpSp>
        <p:nvGrpSpPr>
          <p:cNvPr id="620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62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05" name="A. own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knows</a:t>
              </a:r>
            </a:p>
          </p:txBody>
        </p:sp>
      </p:grpSp>
      <p:grpSp>
        <p:nvGrpSpPr>
          <p:cNvPr id="620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62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08" name="B. own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knew</a:t>
              </a:r>
            </a:p>
          </p:txBody>
        </p:sp>
      </p:grpSp>
      <p:grpSp>
        <p:nvGrpSpPr>
          <p:cNvPr id="621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62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11" name="C. had own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known</a:t>
              </a:r>
            </a:p>
          </p:txBody>
        </p:sp>
      </p:grpSp>
      <p:grpSp>
        <p:nvGrpSpPr>
          <p:cNvPr id="621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621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14" name="4. I'd rather ___ the matter until tomorr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I'd rather ___ tonight.</a:t>
              </a:r>
            </a:p>
          </p:txBody>
        </p:sp>
      </p:grpSp>
      <p:grpSp>
        <p:nvGrpSpPr>
          <p:cNvPr id="621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62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17" name="A. postpon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stayed in</a:t>
              </a:r>
            </a:p>
          </p:txBody>
        </p:sp>
      </p:grpSp>
      <p:grpSp>
        <p:nvGrpSpPr>
          <p:cNvPr id="622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62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20" name="B. to postp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stay in</a:t>
              </a:r>
            </a:p>
          </p:txBody>
        </p:sp>
      </p:grpSp>
      <p:grpSp>
        <p:nvGrpSpPr>
          <p:cNvPr id="622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62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23" name="C. postpon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stay in</a:t>
              </a:r>
            </a:p>
          </p:txBody>
        </p:sp>
      </p:grpSp>
      <p:grpSp>
        <p:nvGrpSpPr>
          <p:cNvPr id="622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622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26" name="5. She behaves as though she ___ in charg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She talks as though she ___ the owner.</a:t>
              </a:r>
            </a:p>
          </p:txBody>
        </p:sp>
      </p:grpSp>
      <p:grpSp>
        <p:nvGrpSpPr>
          <p:cNvPr id="623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62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29" name="A. is be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being</a:t>
              </a:r>
            </a:p>
          </p:txBody>
        </p:sp>
      </p:grpSp>
      <p:grpSp>
        <p:nvGrpSpPr>
          <p:cNvPr id="623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62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32" name="B. has b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been</a:t>
              </a:r>
            </a:p>
          </p:txBody>
        </p:sp>
      </p:grpSp>
      <p:grpSp>
        <p:nvGrpSpPr>
          <p:cNvPr id="623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62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35" name="C. w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were</a:t>
              </a:r>
            </a:p>
          </p:txBody>
        </p:sp>
      </p:grpSp>
      <p:sp>
        <p:nvSpPr>
          <p:cNvPr id="623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24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623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39" name="C1 GRAMMAR  •  UNIT 14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14  •  REVEAL</a:t>
              </a:r>
            </a:p>
          </p:txBody>
        </p:sp>
      </p:grpSp>
      <p:grpSp>
        <p:nvGrpSpPr>
          <p:cNvPr id="624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24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42" name="8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24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624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47" name="UNIT 1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14  •  REVEAL</a:t>
              </a:r>
            </a:p>
          </p:txBody>
        </p:sp>
      </p:grpSp>
      <p:grpSp>
        <p:nvGrpSpPr>
          <p:cNvPr id="625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624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50" name="Unreal past and would rather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Unreal past and would rather: choose the answer</a:t>
              </a:r>
            </a:p>
          </p:txBody>
        </p:sp>
      </p:grpSp>
      <p:grpSp>
        <p:nvGrpSpPr>
          <p:cNvPr id="625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625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5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625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25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625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57" name="1. I'd rather you ___ the issue private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I'd rather you ___ me first.</a:t>
              </a:r>
            </a:p>
          </p:txBody>
        </p:sp>
      </p:grpSp>
      <p:grpSp>
        <p:nvGrpSpPr>
          <p:cNvPr id="626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62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60" name="A. discus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ask</a:t>
              </a:r>
            </a:p>
          </p:txBody>
        </p:sp>
      </p:grpSp>
      <p:grpSp>
        <p:nvGrpSpPr>
          <p:cNvPr id="626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62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63" name="B. discuss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asked</a:t>
              </a:r>
            </a:p>
          </p:txBody>
        </p:sp>
      </p:grpSp>
      <p:grpSp>
        <p:nvGrpSpPr>
          <p:cNvPr id="626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62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66" name="C. had discussed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asked yesterday</a:t>
              </a:r>
            </a:p>
          </p:txBody>
        </p:sp>
      </p:grpSp>
      <p:grpSp>
        <p:nvGrpSpPr>
          <p:cNvPr id="627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626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69" name="2. It's high time we ___ a final decis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It's time we ___ home.</a:t>
              </a:r>
            </a:p>
          </p:txBody>
        </p:sp>
      </p:grpSp>
      <p:grpSp>
        <p:nvGrpSpPr>
          <p:cNvPr id="627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62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72" name="A. mad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went</a:t>
              </a:r>
            </a:p>
          </p:txBody>
        </p:sp>
      </p:grpSp>
      <p:grpSp>
        <p:nvGrpSpPr>
          <p:cNvPr id="627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62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75" name="B. mak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go</a:t>
              </a:r>
            </a:p>
          </p:txBody>
        </p:sp>
      </p:grpSp>
      <p:grpSp>
        <p:nvGrpSpPr>
          <p:cNvPr id="627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62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78" name="C. have mad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gone</a:t>
              </a:r>
            </a:p>
          </p:txBody>
        </p:sp>
      </p:grpSp>
      <p:grpSp>
        <p:nvGrpSpPr>
          <p:cNvPr id="628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628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81" name="3. He talks as if he ___ the whole organisat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He acts as if he ___ everything.</a:t>
              </a:r>
            </a:p>
          </p:txBody>
        </p:sp>
      </p:grpSp>
      <p:grpSp>
        <p:nvGrpSpPr>
          <p:cNvPr id="628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62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84" name="A. own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knows</a:t>
              </a:r>
            </a:p>
          </p:txBody>
        </p:sp>
      </p:grpSp>
      <p:grpSp>
        <p:nvGrpSpPr>
          <p:cNvPr id="628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62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87" name="B. own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knew</a:t>
              </a:r>
            </a:p>
          </p:txBody>
        </p:sp>
      </p:grpSp>
      <p:grpSp>
        <p:nvGrpSpPr>
          <p:cNvPr id="629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62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90" name="C. had own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known</a:t>
              </a:r>
            </a:p>
          </p:txBody>
        </p:sp>
      </p:grpSp>
      <p:grpSp>
        <p:nvGrpSpPr>
          <p:cNvPr id="629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629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93" name="4. I'd rather ___ the matter until tomorr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I'd rather ___ tonight.</a:t>
              </a:r>
            </a:p>
          </p:txBody>
        </p:sp>
      </p:grpSp>
      <p:grpSp>
        <p:nvGrpSpPr>
          <p:cNvPr id="629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62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96" name="A. postpon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stayed in</a:t>
              </a:r>
            </a:p>
          </p:txBody>
        </p:sp>
      </p:grpSp>
      <p:grpSp>
        <p:nvGrpSpPr>
          <p:cNvPr id="630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62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99" name="B. to postp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stay in</a:t>
              </a:r>
            </a:p>
          </p:txBody>
        </p:sp>
      </p:grpSp>
      <p:grpSp>
        <p:nvGrpSpPr>
          <p:cNvPr id="630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63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02" name="C. postpon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stay in</a:t>
              </a:r>
            </a:p>
          </p:txBody>
        </p:sp>
      </p:grpSp>
      <p:grpSp>
        <p:nvGrpSpPr>
          <p:cNvPr id="630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630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05" name="5. She behaves as though she ___ in charg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She talks as though she ___ the owner.</a:t>
              </a:r>
            </a:p>
          </p:txBody>
        </p:sp>
      </p:grpSp>
      <p:grpSp>
        <p:nvGrpSpPr>
          <p:cNvPr id="630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63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08" name="A. is be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being</a:t>
              </a:r>
            </a:p>
          </p:txBody>
        </p:sp>
      </p:grpSp>
      <p:grpSp>
        <p:nvGrpSpPr>
          <p:cNvPr id="631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63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11" name="B. has b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been</a:t>
              </a:r>
            </a:p>
          </p:txBody>
        </p:sp>
      </p:grpSp>
      <p:grpSp>
        <p:nvGrpSpPr>
          <p:cNvPr id="631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63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14" name="C. wer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were</a:t>
              </a:r>
            </a:p>
          </p:txBody>
        </p:sp>
      </p:grpSp>
      <p:sp>
        <p:nvSpPr>
          <p:cNvPr id="631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31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631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18" name="C1 GRAMMAR  •  UNIT 14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14  •  REVEAL</a:t>
              </a:r>
            </a:p>
          </p:txBody>
        </p:sp>
      </p:grpSp>
      <p:grpSp>
        <p:nvGrpSpPr>
          <p:cNvPr id="632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32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21" name="8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32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632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26" name="UNIT 15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15  •  EXPLANATION</a:t>
              </a:r>
            </a:p>
          </p:txBody>
        </p:sp>
      </p:grpSp>
      <p:grpSp>
        <p:nvGrpSpPr>
          <p:cNvPr id="633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632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29" name="Complex passive construction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Complex passive constructions</a:t>
              </a:r>
            </a:p>
          </p:txBody>
        </p:sp>
      </p:grpSp>
      <p:sp>
        <p:nvSpPr>
          <p:cNvPr id="633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33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633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3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633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633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36" name="Use the passive when the action or result matters more than the agent; modals and perfect forms can also be passive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the passive when the action or result matters more than the agent; modals and perfect forms can also be passive.</a:t>
              </a:r>
            </a:p>
          </p:txBody>
        </p:sp>
      </p:grpSp>
      <p:grpSp>
        <p:nvGrpSpPr>
          <p:cNvPr id="634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633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3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634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634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42" name="Keep the tense in the verb be.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Keep the tense in the verb be.</a:t>
              </a:r>
            </a:p>
          </p:txBody>
        </p:sp>
      </p:grpSp>
      <p:sp>
        <p:nvSpPr>
          <p:cNvPr id="634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34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634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4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635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634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49" name="be + past participle…"/>
            <p:cNvSpPr txBox="1"/>
            <p:nvPr/>
          </p:nvSpPr>
          <p:spPr>
            <a:xfrm>
              <a:off x="45719" y="0"/>
              <a:ext cx="2146937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be + past participle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modal + be + pp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have been + pp</a:t>
              </a:r>
            </a:p>
          </p:txBody>
        </p:sp>
      </p:grpSp>
      <p:grpSp>
        <p:nvGrpSpPr>
          <p:cNvPr id="635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635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5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635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35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635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5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636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635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59" name="1.  The results will be announced tomorrow.…"/>
            <p:cNvSpPr txBox="1"/>
            <p:nvPr/>
          </p:nvSpPr>
          <p:spPr>
            <a:xfrm>
              <a:off x="45719" y="0"/>
              <a:ext cx="3051812" cy="2220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The results will be announced tomorrow.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The road has been closed since Monday.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This form must be completed online.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The suspect is being questioned by police.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The package may have been delivered already.</a:t>
              </a:r>
            </a:p>
          </p:txBody>
        </p:sp>
      </p:grpSp>
      <p:sp>
        <p:nvSpPr>
          <p:cNvPr id="636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36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636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63" name="C1 GRAMMAR  •  UNIT 15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15  •  EXPLANATION</a:t>
              </a:r>
            </a:p>
          </p:txBody>
        </p:sp>
      </p:grpSp>
      <p:grpSp>
        <p:nvGrpSpPr>
          <p:cNvPr id="636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36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66" name="8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37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637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71" name="UNIT 1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15  •  REVEAL</a:t>
              </a:r>
            </a:p>
          </p:txBody>
        </p:sp>
      </p:grpSp>
      <p:grpSp>
        <p:nvGrpSpPr>
          <p:cNvPr id="637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637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74" name="Complex passive construction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Complex passive constructions: choose the answer</a:t>
              </a:r>
            </a:p>
          </p:txBody>
        </p:sp>
      </p:grpSp>
      <p:grpSp>
        <p:nvGrpSpPr>
          <p:cNvPr id="637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637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7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637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38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638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81" name="1. The new policy ___ next quart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results ___ tomorrow.</a:t>
              </a:r>
            </a:p>
          </p:txBody>
        </p:sp>
      </p:grpSp>
      <p:grpSp>
        <p:nvGrpSpPr>
          <p:cNvPr id="638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63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84" name="A. will be implement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announced</a:t>
              </a:r>
            </a:p>
          </p:txBody>
        </p:sp>
      </p:grpSp>
      <p:grpSp>
        <p:nvGrpSpPr>
          <p:cNvPr id="638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63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87" name="B. will implemen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announce</a:t>
              </a:r>
            </a:p>
          </p:txBody>
        </p:sp>
      </p:grpSp>
      <p:grpSp>
        <p:nvGrpSpPr>
          <p:cNvPr id="639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63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90" name="C. is implemen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 announcing</a:t>
              </a:r>
            </a:p>
          </p:txBody>
        </p:sp>
      </p:grpSp>
      <p:grpSp>
        <p:nvGrpSpPr>
          <p:cNvPr id="639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639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93" name="2. The building ___ for safety inspections since Tues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 road ___ since Monday.</a:t>
              </a:r>
            </a:p>
          </p:txBody>
        </p:sp>
      </p:grpSp>
      <p:grpSp>
        <p:nvGrpSpPr>
          <p:cNvPr id="639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63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96" name="A. has clo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closed</a:t>
              </a:r>
            </a:p>
          </p:txBody>
        </p:sp>
      </p:grpSp>
      <p:grpSp>
        <p:nvGrpSpPr>
          <p:cNvPr id="640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63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99" name="B. has been clo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been closed</a:t>
              </a:r>
            </a:p>
          </p:txBody>
        </p:sp>
      </p:grpSp>
      <p:grpSp>
        <p:nvGrpSpPr>
          <p:cNvPr id="640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64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02" name="C. was clos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 closing</a:t>
              </a:r>
            </a:p>
          </p:txBody>
        </p:sp>
      </p:grpSp>
      <p:grpSp>
        <p:nvGrpSpPr>
          <p:cNvPr id="640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640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05" name="3. All applications must ___ electronical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This form must ___ online.</a:t>
              </a:r>
            </a:p>
          </p:txBody>
        </p:sp>
      </p:grpSp>
      <p:grpSp>
        <p:nvGrpSpPr>
          <p:cNvPr id="640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64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08" name="A. be submit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be completed</a:t>
              </a:r>
            </a:p>
          </p:txBody>
        </p:sp>
      </p:grpSp>
      <p:grpSp>
        <p:nvGrpSpPr>
          <p:cNvPr id="641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64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11" name="B. subm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complete</a:t>
              </a:r>
            </a:p>
          </p:txBody>
        </p:sp>
      </p:grpSp>
      <p:grpSp>
        <p:nvGrpSpPr>
          <p:cNvPr id="641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64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14" name="C. be submit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 completing</a:t>
              </a:r>
            </a:p>
          </p:txBody>
        </p:sp>
      </p:grpSp>
      <p:grpSp>
        <p:nvGrpSpPr>
          <p:cNvPr id="641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641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17" name="4. The patient ___ by a specialist at the momen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suspect ___ by police.</a:t>
              </a:r>
            </a:p>
          </p:txBody>
        </p:sp>
      </p:grpSp>
      <p:grpSp>
        <p:nvGrpSpPr>
          <p:cNvPr id="642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64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20" name="A. is examin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questioning</a:t>
              </a:r>
            </a:p>
          </p:txBody>
        </p:sp>
      </p:grpSp>
      <p:grpSp>
        <p:nvGrpSpPr>
          <p:cNvPr id="642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64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23" name="B. examin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questions</a:t>
              </a:r>
            </a:p>
          </p:txBody>
        </p:sp>
      </p:grpSp>
      <p:grpSp>
        <p:nvGrpSpPr>
          <p:cNvPr id="642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64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26" name="C. is being examin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being questioned</a:t>
              </a:r>
            </a:p>
          </p:txBody>
        </p:sp>
      </p:grpSp>
      <p:grpSp>
        <p:nvGrpSpPr>
          <p:cNvPr id="643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642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29" name="5. The data may ___ during the transf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package may ___ already.</a:t>
              </a:r>
            </a:p>
          </p:txBody>
        </p:sp>
      </p:grpSp>
      <p:grpSp>
        <p:nvGrpSpPr>
          <p:cNvPr id="643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64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32" name="A. have corrup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delivered</a:t>
              </a:r>
            </a:p>
          </p:txBody>
        </p:sp>
      </p:grpSp>
      <p:grpSp>
        <p:nvGrpSpPr>
          <p:cNvPr id="643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64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35" name="B. have been corrup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been delivered</a:t>
              </a:r>
            </a:p>
          </p:txBody>
        </p:sp>
      </p:grpSp>
      <p:grpSp>
        <p:nvGrpSpPr>
          <p:cNvPr id="643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64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38" name="C. be corrup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 delivering</a:t>
              </a:r>
            </a:p>
          </p:txBody>
        </p:sp>
      </p:grpSp>
      <p:sp>
        <p:nvSpPr>
          <p:cNvPr id="644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44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644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42" name="C1 GRAMMAR  •  UNIT 15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15  •  REVEAL</a:t>
              </a:r>
            </a:p>
          </p:txBody>
        </p:sp>
      </p:grpSp>
      <p:grpSp>
        <p:nvGrpSpPr>
          <p:cNvPr id="644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44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45" name="8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45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644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50" name="UNIT 1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15  •  REVEAL</a:t>
              </a:r>
            </a:p>
          </p:txBody>
        </p:sp>
      </p:grpSp>
      <p:grpSp>
        <p:nvGrpSpPr>
          <p:cNvPr id="645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645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53" name="Complex passive construction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Complex passive constructions: choose the answer</a:t>
              </a:r>
            </a:p>
          </p:txBody>
        </p:sp>
      </p:grpSp>
      <p:grpSp>
        <p:nvGrpSpPr>
          <p:cNvPr id="645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645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5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645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46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645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60" name="1. The new policy ___ next quart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results ___ tomorrow.</a:t>
              </a:r>
            </a:p>
          </p:txBody>
        </p:sp>
      </p:grpSp>
      <p:grpSp>
        <p:nvGrpSpPr>
          <p:cNvPr id="646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64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63" name="A. will be implement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announced</a:t>
              </a:r>
            </a:p>
          </p:txBody>
        </p:sp>
      </p:grpSp>
      <p:grpSp>
        <p:nvGrpSpPr>
          <p:cNvPr id="646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64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66" name="B. will implemen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announce</a:t>
              </a:r>
            </a:p>
          </p:txBody>
        </p:sp>
      </p:grpSp>
      <p:grpSp>
        <p:nvGrpSpPr>
          <p:cNvPr id="647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64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69" name="C. is implemen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 announcing</a:t>
              </a:r>
            </a:p>
          </p:txBody>
        </p:sp>
      </p:grpSp>
      <p:grpSp>
        <p:nvGrpSpPr>
          <p:cNvPr id="647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647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72" name="2. The building ___ for safety inspections since Tues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 road ___ since Monday.</a:t>
              </a:r>
            </a:p>
          </p:txBody>
        </p:sp>
      </p:grpSp>
      <p:grpSp>
        <p:nvGrpSpPr>
          <p:cNvPr id="647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64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75" name="A. has clo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closed</a:t>
              </a:r>
            </a:p>
          </p:txBody>
        </p:sp>
      </p:grpSp>
      <p:grpSp>
        <p:nvGrpSpPr>
          <p:cNvPr id="647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64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78" name="B. has been clos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been closed</a:t>
              </a:r>
            </a:p>
          </p:txBody>
        </p:sp>
      </p:grpSp>
      <p:grpSp>
        <p:nvGrpSpPr>
          <p:cNvPr id="648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64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81" name="C. was clos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 closing</a:t>
              </a:r>
            </a:p>
          </p:txBody>
        </p:sp>
      </p:grpSp>
      <p:grpSp>
        <p:nvGrpSpPr>
          <p:cNvPr id="648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648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84" name="3. All applications must ___ electronical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This form must ___ online.</a:t>
              </a:r>
            </a:p>
          </p:txBody>
        </p:sp>
      </p:grpSp>
      <p:grpSp>
        <p:nvGrpSpPr>
          <p:cNvPr id="648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64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87" name="A. be submit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be completed</a:t>
              </a:r>
            </a:p>
          </p:txBody>
        </p:sp>
      </p:grpSp>
      <p:grpSp>
        <p:nvGrpSpPr>
          <p:cNvPr id="649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64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90" name="B. subm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complete</a:t>
              </a:r>
            </a:p>
          </p:txBody>
        </p:sp>
      </p:grpSp>
      <p:grpSp>
        <p:nvGrpSpPr>
          <p:cNvPr id="649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64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93" name="C. be submit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 completing</a:t>
              </a:r>
            </a:p>
          </p:txBody>
        </p:sp>
      </p:grpSp>
      <p:grpSp>
        <p:nvGrpSpPr>
          <p:cNvPr id="649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649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96" name="4. The patient ___ by a specialist at the momen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suspect ___ by police.</a:t>
              </a:r>
            </a:p>
          </p:txBody>
        </p:sp>
      </p:grpSp>
      <p:grpSp>
        <p:nvGrpSpPr>
          <p:cNvPr id="650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64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99" name="A. is examin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questioning</a:t>
              </a:r>
            </a:p>
          </p:txBody>
        </p:sp>
      </p:grpSp>
      <p:grpSp>
        <p:nvGrpSpPr>
          <p:cNvPr id="650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65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02" name="B. examin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questions</a:t>
              </a:r>
            </a:p>
          </p:txBody>
        </p:sp>
      </p:grpSp>
      <p:grpSp>
        <p:nvGrpSpPr>
          <p:cNvPr id="650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65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05" name="C. is being examin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being questioned</a:t>
              </a:r>
            </a:p>
          </p:txBody>
        </p:sp>
      </p:grpSp>
      <p:grpSp>
        <p:nvGrpSpPr>
          <p:cNvPr id="650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650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08" name="5. The data may ___ during the transf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package may ___ already.</a:t>
              </a:r>
            </a:p>
          </p:txBody>
        </p:sp>
      </p:grpSp>
      <p:grpSp>
        <p:nvGrpSpPr>
          <p:cNvPr id="651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65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11" name="A. have corrup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delivered</a:t>
              </a:r>
            </a:p>
          </p:txBody>
        </p:sp>
      </p:grpSp>
      <p:grpSp>
        <p:nvGrpSpPr>
          <p:cNvPr id="651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65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14" name="B. have been corrup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been delivered</a:t>
              </a:r>
            </a:p>
          </p:txBody>
        </p:sp>
      </p:grpSp>
      <p:grpSp>
        <p:nvGrpSpPr>
          <p:cNvPr id="651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65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17" name="C. be corrup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 delivering</a:t>
              </a:r>
            </a:p>
          </p:txBody>
        </p:sp>
      </p:grpSp>
      <p:sp>
        <p:nvSpPr>
          <p:cNvPr id="651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52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652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21" name="C1 GRAMMAR  •  UNIT 15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15  •  REVEAL</a:t>
              </a:r>
            </a:p>
          </p:txBody>
        </p:sp>
      </p:grpSp>
      <p:grpSp>
        <p:nvGrpSpPr>
          <p:cNvPr id="652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52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24" name="9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90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53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652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29" name="UNIT 1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15  •  REVEAL</a:t>
              </a:r>
            </a:p>
          </p:txBody>
        </p:sp>
      </p:grpSp>
      <p:grpSp>
        <p:nvGrpSpPr>
          <p:cNvPr id="653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653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32" name="Complex passive construction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Complex passive constructions: choose the answer</a:t>
              </a:r>
            </a:p>
          </p:txBody>
        </p:sp>
      </p:grpSp>
      <p:grpSp>
        <p:nvGrpSpPr>
          <p:cNvPr id="653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653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3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653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54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653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39" name="1. The new policy ___ next quart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results ___ tomorrow.</a:t>
              </a:r>
            </a:p>
          </p:txBody>
        </p:sp>
      </p:grpSp>
      <p:grpSp>
        <p:nvGrpSpPr>
          <p:cNvPr id="654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65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42" name="A. will be implement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announced</a:t>
              </a:r>
            </a:p>
          </p:txBody>
        </p:sp>
      </p:grpSp>
      <p:grpSp>
        <p:nvGrpSpPr>
          <p:cNvPr id="654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65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45" name="B. will implemen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announce</a:t>
              </a:r>
            </a:p>
          </p:txBody>
        </p:sp>
      </p:grpSp>
      <p:grpSp>
        <p:nvGrpSpPr>
          <p:cNvPr id="654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65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48" name="C. is implemen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 announcing</a:t>
              </a:r>
            </a:p>
          </p:txBody>
        </p:sp>
      </p:grpSp>
      <p:grpSp>
        <p:nvGrpSpPr>
          <p:cNvPr id="655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655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51" name="2. The building ___ for safety inspections since Tues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 road ___ since Monday.</a:t>
              </a:r>
            </a:p>
          </p:txBody>
        </p:sp>
      </p:grpSp>
      <p:grpSp>
        <p:nvGrpSpPr>
          <p:cNvPr id="655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65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54" name="A. has clo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closed</a:t>
              </a:r>
            </a:p>
          </p:txBody>
        </p:sp>
      </p:grpSp>
      <p:grpSp>
        <p:nvGrpSpPr>
          <p:cNvPr id="655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65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57" name="B. has been clos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been closed</a:t>
              </a:r>
            </a:p>
          </p:txBody>
        </p:sp>
      </p:grpSp>
      <p:grpSp>
        <p:nvGrpSpPr>
          <p:cNvPr id="656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65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60" name="C. was clos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 closing</a:t>
              </a:r>
            </a:p>
          </p:txBody>
        </p:sp>
      </p:grpSp>
      <p:grpSp>
        <p:nvGrpSpPr>
          <p:cNvPr id="656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656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63" name="3. All applications must ___ electronical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This form must ___ online.</a:t>
              </a:r>
            </a:p>
          </p:txBody>
        </p:sp>
      </p:grpSp>
      <p:grpSp>
        <p:nvGrpSpPr>
          <p:cNvPr id="656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65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66" name="A. be submitt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be completed</a:t>
              </a:r>
            </a:p>
          </p:txBody>
        </p:sp>
      </p:grpSp>
      <p:grpSp>
        <p:nvGrpSpPr>
          <p:cNvPr id="657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65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69" name="B. subm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complete</a:t>
              </a:r>
            </a:p>
          </p:txBody>
        </p:sp>
      </p:grpSp>
      <p:grpSp>
        <p:nvGrpSpPr>
          <p:cNvPr id="657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65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72" name="C. be submit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 completing</a:t>
              </a:r>
            </a:p>
          </p:txBody>
        </p:sp>
      </p:grpSp>
      <p:grpSp>
        <p:nvGrpSpPr>
          <p:cNvPr id="657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657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75" name="4. The patient ___ by a specialist at the momen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suspect ___ by police.</a:t>
              </a:r>
            </a:p>
          </p:txBody>
        </p:sp>
      </p:grpSp>
      <p:grpSp>
        <p:nvGrpSpPr>
          <p:cNvPr id="657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65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78" name="A. is examin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questioning</a:t>
              </a:r>
            </a:p>
          </p:txBody>
        </p:sp>
      </p:grpSp>
      <p:grpSp>
        <p:nvGrpSpPr>
          <p:cNvPr id="658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65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81" name="B. examin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questions</a:t>
              </a:r>
            </a:p>
          </p:txBody>
        </p:sp>
      </p:grpSp>
      <p:grpSp>
        <p:nvGrpSpPr>
          <p:cNvPr id="658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65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84" name="C. is being examin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being questioned</a:t>
              </a:r>
            </a:p>
          </p:txBody>
        </p:sp>
      </p:grpSp>
      <p:grpSp>
        <p:nvGrpSpPr>
          <p:cNvPr id="658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658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87" name="5. The data may ___ during the transf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package may ___ already.</a:t>
              </a:r>
            </a:p>
          </p:txBody>
        </p:sp>
      </p:grpSp>
      <p:grpSp>
        <p:nvGrpSpPr>
          <p:cNvPr id="659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65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90" name="A. have corrup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delivered</a:t>
              </a:r>
            </a:p>
          </p:txBody>
        </p:sp>
      </p:grpSp>
      <p:grpSp>
        <p:nvGrpSpPr>
          <p:cNvPr id="659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65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93" name="B. have been corrup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been delivered</a:t>
              </a:r>
            </a:p>
          </p:txBody>
        </p:sp>
      </p:grpSp>
      <p:grpSp>
        <p:nvGrpSpPr>
          <p:cNvPr id="659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65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96" name="C. be corrup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 delivering</a:t>
              </a:r>
            </a:p>
          </p:txBody>
        </p:sp>
      </p:grpSp>
      <p:sp>
        <p:nvSpPr>
          <p:cNvPr id="659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60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659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00" name="C1 GRAMMAR  •  UNIT 15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15  •  REVEAL</a:t>
              </a:r>
            </a:p>
          </p:txBody>
        </p:sp>
      </p:grpSp>
      <p:grpSp>
        <p:nvGrpSpPr>
          <p:cNvPr id="660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60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03" name="9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91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60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660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08" name="UNIT 1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15  •  REVEAL</a:t>
              </a:r>
            </a:p>
          </p:txBody>
        </p:sp>
      </p:grpSp>
      <p:grpSp>
        <p:nvGrpSpPr>
          <p:cNvPr id="661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661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11" name="Complex passive construction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Complex passive constructions: choose the answer</a:t>
              </a:r>
            </a:p>
          </p:txBody>
        </p:sp>
      </p:grpSp>
      <p:grpSp>
        <p:nvGrpSpPr>
          <p:cNvPr id="661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661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1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661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61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661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18" name="1. The new policy ___ next quart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results ___ tomorrow.</a:t>
              </a:r>
            </a:p>
          </p:txBody>
        </p:sp>
      </p:grpSp>
      <p:grpSp>
        <p:nvGrpSpPr>
          <p:cNvPr id="662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66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21" name="A. will be implement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announced</a:t>
              </a:r>
            </a:p>
          </p:txBody>
        </p:sp>
      </p:grpSp>
      <p:grpSp>
        <p:nvGrpSpPr>
          <p:cNvPr id="662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66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24" name="B. will implemen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announce</a:t>
              </a:r>
            </a:p>
          </p:txBody>
        </p:sp>
      </p:grpSp>
      <p:grpSp>
        <p:nvGrpSpPr>
          <p:cNvPr id="662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66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27" name="C. is implemen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 announcing</a:t>
              </a:r>
            </a:p>
          </p:txBody>
        </p:sp>
      </p:grpSp>
      <p:grpSp>
        <p:nvGrpSpPr>
          <p:cNvPr id="663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662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30" name="2. The building ___ for safety inspections since Tues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 road ___ since Monday.</a:t>
              </a:r>
            </a:p>
          </p:txBody>
        </p:sp>
      </p:grpSp>
      <p:grpSp>
        <p:nvGrpSpPr>
          <p:cNvPr id="663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66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33" name="A. has clo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closed</a:t>
              </a:r>
            </a:p>
          </p:txBody>
        </p:sp>
      </p:grpSp>
      <p:grpSp>
        <p:nvGrpSpPr>
          <p:cNvPr id="663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66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36" name="B. has been clos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been closed</a:t>
              </a:r>
            </a:p>
          </p:txBody>
        </p:sp>
      </p:grpSp>
      <p:grpSp>
        <p:nvGrpSpPr>
          <p:cNvPr id="664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66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39" name="C. was clos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 closing</a:t>
              </a:r>
            </a:p>
          </p:txBody>
        </p:sp>
      </p:grpSp>
      <p:grpSp>
        <p:nvGrpSpPr>
          <p:cNvPr id="664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664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42" name="3. All applications must ___ electronical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This form must ___ online.</a:t>
              </a:r>
            </a:p>
          </p:txBody>
        </p:sp>
      </p:grpSp>
      <p:grpSp>
        <p:nvGrpSpPr>
          <p:cNvPr id="664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66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45" name="A. be submitt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be completed</a:t>
              </a:r>
            </a:p>
          </p:txBody>
        </p:sp>
      </p:grpSp>
      <p:grpSp>
        <p:nvGrpSpPr>
          <p:cNvPr id="664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66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48" name="B. subm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complete</a:t>
              </a:r>
            </a:p>
          </p:txBody>
        </p:sp>
      </p:grpSp>
      <p:grpSp>
        <p:nvGrpSpPr>
          <p:cNvPr id="665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66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51" name="C. be submit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 completing</a:t>
              </a:r>
            </a:p>
          </p:txBody>
        </p:sp>
      </p:grpSp>
      <p:grpSp>
        <p:nvGrpSpPr>
          <p:cNvPr id="665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665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54" name="4. The patient ___ by a specialist at the momen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suspect ___ by police.</a:t>
              </a:r>
            </a:p>
          </p:txBody>
        </p:sp>
      </p:grpSp>
      <p:grpSp>
        <p:nvGrpSpPr>
          <p:cNvPr id="665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66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57" name="A. is examin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questioning</a:t>
              </a:r>
            </a:p>
          </p:txBody>
        </p:sp>
      </p:grpSp>
      <p:grpSp>
        <p:nvGrpSpPr>
          <p:cNvPr id="666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66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60" name="B. examin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questions</a:t>
              </a:r>
            </a:p>
          </p:txBody>
        </p:sp>
      </p:grpSp>
      <p:grpSp>
        <p:nvGrpSpPr>
          <p:cNvPr id="666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66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63" name="C. is being examin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being questioned</a:t>
              </a:r>
            </a:p>
          </p:txBody>
        </p:sp>
      </p:grpSp>
      <p:grpSp>
        <p:nvGrpSpPr>
          <p:cNvPr id="666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666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66" name="5. The data may ___ during the transf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package may ___ already.</a:t>
              </a:r>
            </a:p>
          </p:txBody>
        </p:sp>
      </p:grpSp>
      <p:grpSp>
        <p:nvGrpSpPr>
          <p:cNvPr id="667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66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69" name="A. have corrup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delivered</a:t>
              </a:r>
            </a:p>
          </p:txBody>
        </p:sp>
      </p:grpSp>
      <p:grpSp>
        <p:nvGrpSpPr>
          <p:cNvPr id="667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66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72" name="B. have been corrup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been delivered</a:t>
              </a:r>
            </a:p>
          </p:txBody>
        </p:sp>
      </p:grpSp>
      <p:grpSp>
        <p:nvGrpSpPr>
          <p:cNvPr id="667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66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75" name="C. be corrup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 delivering</a:t>
              </a:r>
            </a:p>
          </p:txBody>
        </p:sp>
      </p:grpSp>
      <p:sp>
        <p:nvSpPr>
          <p:cNvPr id="667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68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667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79" name="C1 GRAMMAR  •  UNIT 15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15  •  REVEAL</a:t>
              </a:r>
            </a:p>
          </p:txBody>
        </p:sp>
      </p:grpSp>
      <p:grpSp>
        <p:nvGrpSpPr>
          <p:cNvPr id="668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68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82" name="9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92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68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668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87" name="UNIT 1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15  •  REVEAL</a:t>
              </a:r>
            </a:p>
          </p:txBody>
        </p:sp>
      </p:grpSp>
      <p:grpSp>
        <p:nvGrpSpPr>
          <p:cNvPr id="669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668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90" name="Complex passive construction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Complex passive constructions: choose the answer</a:t>
              </a:r>
            </a:p>
          </p:txBody>
        </p:sp>
      </p:grpSp>
      <p:grpSp>
        <p:nvGrpSpPr>
          <p:cNvPr id="669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669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9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669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69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669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97" name="1. The new policy ___ next quart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results ___ tomorrow.</a:t>
              </a:r>
            </a:p>
          </p:txBody>
        </p:sp>
      </p:grpSp>
      <p:grpSp>
        <p:nvGrpSpPr>
          <p:cNvPr id="670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66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00" name="A. will be implement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announced</a:t>
              </a:r>
            </a:p>
          </p:txBody>
        </p:sp>
      </p:grpSp>
      <p:grpSp>
        <p:nvGrpSpPr>
          <p:cNvPr id="670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67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03" name="B. will implemen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announce</a:t>
              </a:r>
            </a:p>
          </p:txBody>
        </p:sp>
      </p:grpSp>
      <p:grpSp>
        <p:nvGrpSpPr>
          <p:cNvPr id="670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67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06" name="C. is implemen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 announcing</a:t>
              </a:r>
            </a:p>
          </p:txBody>
        </p:sp>
      </p:grpSp>
      <p:grpSp>
        <p:nvGrpSpPr>
          <p:cNvPr id="671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670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09" name="2. The building ___ for safety inspections since Tues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 road ___ since Monday.</a:t>
              </a:r>
            </a:p>
          </p:txBody>
        </p:sp>
      </p:grpSp>
      <p:grpSp>
        <p:nvGrpSpPr>
          <p:cNvPr id="671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67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12" name="A. has clo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closed</a:t>
              </a:r>
            </a:p>
          </p:txBody>
        </p:sp>
      </p:grpSp>
      <p:grpSp>
        <p:nvGrpSpPr>
          <p:cNvPr id="671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67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15" name="B. has been clos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been closed</a:t>
              </a:r>
            </a:p>
          </p:txBody>
        </p:sp>
      </p:grpSp>
      <p:grpSp>
        <p:nvGrpSpPr>
          <p:cNvPr id="671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67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18" name="C. was clos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 closing</a:t>
              </a:r>
            </a:p>
          </p:txBody>
        </p:sp>
      </p:grpSp>
      <p:grpSp>
        <p:nvGrpSpPr>
          <p:cNvPr id="672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672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21" name="3. All applications must ___ electronical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This form must ___ online.</a:t>
              </a:r>
            </a:p>
          </p:txBody>
        </p:sp>
      </p:grpSp>
      <p:grpSp>
        <p:nvGrpSpPr>
          <p:cNvPr id="672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67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24" name="A. be submitt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be completed</a:t>
              </a:r>
            </a:p>
          </p:txBody>
        </p:sp>
      </p:grpSp>
      <p:grpSp>
        <p:nvGrpSpPr>
          <p:cNvPr id="672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67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27" name="B. subm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complete</a:t>
              </a:r>
            </a:p>
          </p:txBody>
        </p:sp>
      </p:grpSp>
      <p:grpSp>
        <p:nvGrpSpPr>
          <p:cNvPr id="673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67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30" name="C. be submit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 completing</a:t>
              </a:r>
            </a:p>
          </p:txBody>
        </p:sp>
      </p:grpSp>
      <p:grpSp>
        <p:nvGrpSpPr>
          <p:cNvPr id="673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673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33" name="4. The patient ___ by a specialist at the momen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suspect ___ by police.</a:t>
              </a:r>
            </a:p>
          </p:txBody>
        </p:sp>
      </p:grpSp>
      <p:grpSp>
        <p:nvGrpSpPr>
          <p:cNvPr id="673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67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36" name="A. is examin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questioning</a:t>
              </a:r>
            </a:p>
          </p:txBody>
        </p:sp>
      </p:grpSp>
      <p:grpSp>
        <p:nvGrpSpPr>
          <p:cNvPr id="674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67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39" name="B. examin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questions</a:t>
              </a:r>
            </a:p>
          </p:txBody>
        </p:sp>
      </p:grpSp>
      <p:grpSp>
        <p:nvGrpSpPr>
          <p:cNvPr id="674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67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42" name="C. is being examin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being questioned</a:t>
              </a:r>
            </a:p>
          </p:txBody>
        </p:sp>
      </p:grpSp>
      <p:grpSp>
        <p:nvGrpSpPr>
          <p:cNvPr id="674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674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45" name="5. The data may ___ during the transf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package may ___ already.</a:t>
              </a:r>
            </a:p>
          </p:txBody>
        </p:sp>
      </p:grpSp>
      <p:grpSp>
        <p:nvGrpSpPr>
          <p:cNvPr id="674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67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48" name="A. have corrup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delivered</a:t>
              </a:r>
            </a:p>
          </p:txBody>
        </p:sp>
      </p:grpSp>
      <p:grpSp>
        <p:nvGrpSpPr>
          <p:cNvPr id="675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67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51" name="B. have been corrupt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been delivered</a:t>
              </a:r>
            </a:p>
          </p:txBody>
        </p:sp>
      </p:grpSp>
      <p:grpSp>
        <p:nvGrpSpPr>
          <p:cNvPr id="675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67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54" name="C. be corrup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 delivering</a:t>
              </a:r>
            </a:p>
          </p:txBody>
        </p:sp>
      </p:grpSp>
      <p:sp>
        <p:nvSpPr>
          <p:cNvPr id="675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75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675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58" name="C1 GRAMMAR  •  UNIT 15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15  •  REVEAL</a:t>
              </a:r>
            </a:p>
          </p:txBody>
        </p:sp>
      </p:grpSp>
      <p:grpSp>
        <p:nvGrpSpPr>
          <p:cNvPr id="676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76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61" name="9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93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76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676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66" name="UNIT 16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16  •  EXPLANATION</a:t>
              </a:r>
            </a:p>
          </p:txBody>
        </p:sp>
      </p:grpSp>
      <p:grpSp>
        <p:nvGrpSpPr>
          <p:cNvPr id="677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676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69" name="Causative have and get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Causative have and get</a:t>
              </a:r>
            </a:p>
          </p:txBody>
        </p:sp>
      </p:grpSp>
      <p:sp>
        <p:nvSpPr>
          <p:cNvPr id="677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77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677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7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6777" name="Group"/>
          <p:cNvGrpSpPr/>
          <p:nvPr/>
        </p:nvGrpSpPr>
        <p:grpSpPr>
          <a:xfrm>
            <a:off x="781050" y="2095500"/>
            <a:ext cx="3714750" cy="1809750"/>
            <a:chOff x="0" y="0"/>
            <a:chExt cx="3714750" cy="1809750"/>
          </a:xfrm>
        </p:grpSpPr>
        <p:sp>
          <p:nvSpPr>
            <p:cNvPr id="677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76" name="Use have/get something done when another person performs a service for you or something happens to your property."/>
            <p:cNvSpPr txBox="1"/>
            <p:nvPr/>
          </p:nvSpPr>
          <p:spPr>
            <a:xfrm>
              <a:off x="45719" y="0"/>
              <a:ext cx="3623311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have/get something done when another person performs a service for you or something happens to your property.</a:t>
              </a:r>
            </a:p>
          </p:txBody>
        </p:sp>
      </p:grpSp>
      <p:grpSp>
        <p:nvGrpSpPr>
          <p:cNvPr id="678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677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7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678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678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82" name="The subject does not perform the action personally.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The subject does not perform the action personally.</a:t>
              </a:r>
            </a:p>
          </p:txBody>
        </p:sp>
      </p:grpSp>
      <p:sp>
        <p:nvSpPr>
          <p:cNvPr id="678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78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678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8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679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678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89" name="have/get + object + past participle"/>
            <p:cNvSpPr txBox="1"/>
            <p:nvPr/>
          </p:nvSpPr>
          <p:spPr>
            <a:xfrm>
              <a:off x="45719" y="0"/>
              <a:ext cx="2146937" cy="5170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have/get + object + past participle</a:t>
              </a:r>
            </a:p>
          </p:txBody>
        </p:sp>
      </p:grpSp>
      <p:grpSp>
        <p:nvGrpSpPr>
          <p:cNvPr id="679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679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9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679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79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679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9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680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679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99" name="1.  I had my hair cut yesterday.…"/>
            <p:cNvSpPr txBox="1"/>
            <p:nvPr/>
          </p:nvSpPr>
          <p:spPr>
            <a:xfrm>
              <a:off x="45719" y="0"/>
              <a:ext cx="3051812" cy="18644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I had my hair cut yesterday.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We need to get the roof repaired.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She had her phone stolen.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He is having his eyes tested.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They will have the documents translated.</a:t>
              </a:r>
            </a:p>
          </p:txBody>
        </p:sp>
      </p:grpSp>
      <p:sp>
        <p:nvSpPr>
          <p:cNvPr id="680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80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680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03" name="C1 GRAMMAR  •  UNIT 16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16  •  EXPLANATION</a:t>
              </a:r>
            </a:p>
          </p:txBody>
        </p:sp>
      </p:grpSp>
      <p:grpSp>
        <p:nvGrpSpPr>
          <p:cNvPr id="680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80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06" name="9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94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81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681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11" name="UNIT 1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16  •  REVEAL</a:t>
              </a:r>
            </a:p>
          </p:txBody>
        </p:sp>
      </p:grpSp>
      <p:grpSp>
        <p:nvGrpSpPr>
          <p:cNvPr id="681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681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14" name="Causative have and ge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Causative have and get: choose the answer</a:t>
              </a:r>
            </a:p>
          </p:txBody>
        </p:sp>
      </p:grpSp>
      <p:grpSp>
        <p:nvGrpSpPr>
          <p:cNvPr id="681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681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1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681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82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682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21" name="1. I ___ my laptop repaired last weeken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___ my hair cut yesterday.</a:t>
              </a:r>
            </a:p>
          </p:txBody>
        </p:sp>
      </p:grpSp>
      <p:grpSp>
        <p:nvGrpSpPr>
          <p:cNvPr id="682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68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24" name="A. ha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</a:t>
              </a:r>
            </a:p>
          </p:txBody>
        </p:sp>
      </p:grpSp>
      <p:grpSp>
        <p:nvGrpSpPr>
          <p:cNvPr id="682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68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27" name="B. repair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cut</a:t>
              </a:r>
            </a:p>
          </p:txBody>
        </p:sp>
      </p:grpSp>
      <p:grpSp>
        <p:nvGrpSpPr>
          <p:cNvPr id="683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68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30" name="C. w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</a:t>
              </a:r>
            </a:p>
          </p:txBody>
        </p:sp>
      </p:grpSp>
      <p:grpSp>
        <p:nvGrpSpPr>
          <p:cNvPr id="683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683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33" name="2. We should ___ the locks changed before moving i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We need to ___ the roof repaired.</a:t>
              </a:r>
            </a:p>
          </p:txBody>
        </p:sp>
      </p:grpSp>
      <p:grpSp>
        <p:nvGrpSpPr>
          <p:cNvPr id="683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68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36" name="A. chang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repair</a:t>
              </a:r>
            </a:p>
          </p:txBody>
        </p:sp>
      </p:grpSp>
      <p:grpSp>
        <p:nvGrpSpPr>
          <p:cNvPr id="684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68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39" name="B. ge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get</a:t>
              </a:r>
            </a:p>
          </p:txBody>
        </p:sp>
      </p:grpSp>
      <p:grpSp>
        <p:nvGrpSpPr>
          <p:cNvPr id="684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68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42" name="C.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</a:t>
              </a:r>
            </a:p>
          </p:txBody>
        </p:sp>
      </p:grpSp>
      <p:grpSp>
        <p:nvGrpSpPr>
          <p:cNvPr id="684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684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45" name="3. She ___ her passport stolen on holi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She ___ her phone stolen.</a:t>
              </a:r>
            </a:p>
          </p:txBody>
        </p:sp>
      </p:grpSp>
      <p:grpSp>
        <p:nvGrpSpPr>
          <p:cNvPr id="684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68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48" name="A. was steal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was stealing</a:t>
              </a:r>
            </a:p>
          </p:txBody>
        </p:sp>
      </p:grpSp>
      <p:grpSp>
        <p:nvGrpSpPr>
          <p:cNvPr id="685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68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51" name="B. got stea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got steal</a:t>
              </a:r>
            </a:p>
          </p:txBody>
        </p:sp>
      </p:grpSp>
      <p:grpSp>
        <p:nvGrpSpPr>
          <p:cNvPr id="685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68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54" name="C. ha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</a:t>
              </a:r>
            </a:p>
          </p:txBody>
        </p:sp>
      </p:grpSp>
      <p:grpSp>
        <p:nvGrpSpPr>
          <p:cNvPr id="685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685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57" name="4. He is ___ the contract checked by a lawy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He is ___ his eyes tested.</a:t>
              </a:r>
            </a:p>
          </p:txBody>
        </p:sp>
      </p:grpSp>
      <p:grpSp>
        <p:nvGrpSpPr>
          <p:cNvPr id="686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68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60" name="A. chec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testing</a:t>
              </a:r>
            </a:p>
          </p:txBody>
        </p:sp>
      </p:grpSp>
      <p:grpSp>
        <p:nvGrpSpPr>
          <p:cNvPr id="686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68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63" name="B. had chec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test</a:t>
              </a:r>
            </a:p>
          </p:txBody>
        </p:sp>
      </p:grpSp>
      <p:grpSp>
        <p:nvGrpSpPr>
          <p:cNvPr id="686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68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66" name="C. hav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having</a:t>
              </a:r>
            </a:p>
          </p:txBody>
        </p:sp>
      </p:grpSp>
      <p:grpSp>
        <p:nvGrpSpPr>
          <p:cNvPr id="687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686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69" name="5. They will ___ the conference room redecorated next mont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They will ___ the documents translated.</a:t>
              </a:r>
            </a:p>
          </p:txBody>
        </p:sp>
      </p:grpSp>
      <p:grpSp>
        <p:nvGrpSpPr>
          <p:cNvPr id="687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68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72" name="A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</a:t>
              </a:r>
            </a:p>
          </p:txBody>
        </p:sp>
      </p:grpSp>
      <p:grpSp>
        <p:nvGrpSpPr>
          <p:cNvPr id="687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68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75" name="B. decora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translate</a:t>
              </a:r>
            </a:p>
          </p:txBody>
        </p:sp>
      </p:grpSp>
      <p:grpSp>
        <p:nvGrpSpPr>
          <p:cNvPr id="687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68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78" name="C. be decorated by the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 translated by them</a:t>
              </a:r>
            </a:p>
          </p:txBody>
        </p:sp>
      </p:grpSp>
      <p:sp>
        <p:nvSpPr>
          <p:cNvPr id="688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88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688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82" name="C1 GRAMMAR  •  UNIT 16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16  •  REVEAL</a:t>
              </a:r>
            </a:p>
          </p:txBody>
        </p:sp>
      </p:grpSp>
      <p:grpSp>
        <p:nvGrpSpPr>
          <p:cNvPr id="688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88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85" name="9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95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89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688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90" name="UNIT 1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16  •  REVEAL</a:t>
              </a:r>
            </a:p>
          </p:txBody>
        </p:sp>
      </p:grpSp>
      <p:grpSp>
        <p:nvGrpSpPr>
          <p:cNvPr id="689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689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93" name="Causative have and ge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Causative have and get: choose the answer</a:t>
              </a:r>
            </a:p>
          </p:txBody>
        </p:sp>
      </p:grpSp>
      <p:grpSp>
        <p:nvGrpSpPr>
          <p:cNvPr id="689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689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9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689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90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689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00" name="1. I ___ my laptop repaired last weeken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___ my hair cut yesterday.</a:t>
              </a:r>
            </a:p>
          </p:txBody>
        </p:sp>
      </p:grpSp>
      <p:grpSp>
        <p:nvGrpSpPr>
          <p:cNvPr id="690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69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03" name="A. ha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</a:t>
              </a:r>
            </a:p>
          </p:txBody>
        </p:sp>
      </p:grpSp>
      <p:grpSp>
        <p:nvGrpSpPr>
          <p:cNvPr id="690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69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06" name="B. repair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cut</a:t>
              </a:r>
            </a:p>
          </p:txBody>
        </p:sp>
      </p:grpSp>
      <p:grpSp>
        <p:nvGrpSpPr>
          <p:cNvPr id="691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69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09" name="C. w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</a:t>
              </a:r>
            </a:p>
          </p:txBody>
        </p:sp>
      </p:grpSp>
      <p:grpSp>
        <p:nvGrpSpPr>
          <p:cNvPr id="691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691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12" name="2. We should ___ the locks changed before moving i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We need to ___ the roof repaired.</a:t>
              </a:r>
            </a:p>
          </p:txBody>
        </p:sp>
      </p:grpSp>
      <p:grpSp>
        <p:nvGrpSpPr>
          <p:cNvPr id="691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69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15" name="A. chang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repair</a:t>
              </a:r>
            </a:p>
          </p:txBody>
        </p:sp>
      </p:grpSp>
      <p:grpSp>
        <p:nvGrpSpPr>
          <p:cNvPr id="691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69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18" name="B. ge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get</a:t>
              </a:r>
            </a:p>
          </p:txBody>
        </p:sp>
      </p:grpSp>
      <p:grpSp>
        <p:nvGrpSpPr>
          <p:cNvPr id="692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69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21" name="C.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</a:t>
              </a:r>
            </a:p>
          </p:txBody>
        </p:sp>
      </p:grpSp>
      <p:grpSp>
        <p:nvGrpSpPr>
          <p:cNvPr id="692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692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24" name="3. She ___ her passport stolen on holi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She ___ her phone stolen.</a:t>
              </a:r>
            </a:p>
          </p:txBody>
        </p:sp>
      </p:grpSp>
      <p:grpSp>
        <p:nvGrpSpPr>
          <p:cNvPr id="692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69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27" name="A. was steal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was stealing</a:t>
              </a:r>
            </a:p>
          </p:txBody>
        </p:sp>
      </p:grpSp>
      <p:grpSp>
        <p:nvGrpSpPr>
          <p:cNvPr id="693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69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30" name="B. got stea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got steal</a:t>
              </a:r>
            </a:p>
          </p:txBody>
        </p:sp>
      </p:grpSp>
      <p:grpSp>
        <p:nvGrpSpPr>
          <p:cNvPr id="693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69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33" name="C. ha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</a:t>
              </a:r>
            </a:p>
          </p:txBody>
        </p:sp>
      </p:grpSp>
      <p:grpSp>
        <p:nvGrpSpPr>
          <p:cNvPr id="693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693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36" name="4. He is ___ the contract checked by a lawy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He is ___ his eyes tested.</a:t>
              </a:r>
            </a:p>
          </p:txBody>
        </p:sp>
      </p:grpSp>
      <p:grpSp>
        <p:nvGrpSpPr>
          <p:cNvPr id="694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69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39" name="A. chec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testing</a:t>
              </a:r>
            </a:p>
          </p:txBody>
        </p:sp>
      </p:grpSp>
      <p:grpSp>
        <p:nvGrpSpPr>
          <p:cNvPr id="694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69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42" name="B. had chec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test</a:t>
              </a:r>
            </a:p>
          </p:txBody>
        </p:sp>
      </p:grpSp>
      <p:grpSp>
        <p:nvGrpSpPr>
          <p:cNvPr id="694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69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45" name="C. hav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having</a:t>
              </a:r>
            </a:p>
          </p:txBody>
        </p:sp>
      </p:grpSp>
      <p:grpSp>
        <p:nvGrpSpPr>
          <p:cNvPr id="694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694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48" name="5. They will ___ the conference room redecorated next mont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They will ___ the documents translated.</a:t>
              </a:r>
            </a:p>
          </p:txBody>
        </p:sp>
      </p:grpSp>
      <p:grpSp>
        <p:nvGrpSpPr>
          <p:cNvPr id="695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69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51" name="A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</a:t>
              </a:r>
            </a:p>
          </p:txBody>
        </p:sp>
      </p:grpSp>
      <p:grpSp>
        <p:nvGrpSpPr>
          <p:cNvPr id="695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69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54" name="B. decora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translate</a:t>
              </a:r>
            </a:p>
          </p:txBody>
        </p:sp>
      </p:grpSp>
      <p:grpSp>
        <p:nvGrpSpPr>
          <p:cNvPr id="695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69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57" name="C. be decorated by the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 translated by them</a:t>
              </a:r>
            </a:p>
          </p:txBody>
        </p:sp>
      </p:grpSp>
      <p:sp>
        <p:nvSpPr>
          <p:cNvPr id="695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96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696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61" name="C1 GRAMMAR  •  UNIT 16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16  •  REVEAL</a:t>
              </a:r>
            </a:p>
          </p:txBody>
        </p:sp>
      </p:grpSp>
      <p:grpSp>
        <p:nvGrpSpPr>
          <p:cNvPr id="696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96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64" name="9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96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97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696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69" name="UNIT 1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16  •  REVEAL</a:t>
              </a:r>
            </a:p>
          </p:txBody>
        </p:sp>
      </p:grpSp>
      <p:grpSp>
        <p:nvGrpSpPr>
          <p:cNvPr id="697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697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72" name="Causative have and ge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Causative have and get: choose the answer</a:t>
              </a:r>
            </a:p>
          </p:txBody>
        </p:sp>
      </p:grpSp>
      <p:grpSp>
        <p:nvGrpSpPr>
          <p:cNvPr id="697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697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7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697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98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697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79" name="1. I ___ my laptop repaired last weeken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___ my hair cut yesterday.</a:t>
              </a:r>
            </a:p>
          </p:txBody>
        </p:sp>
      </p:grpSp>
      <p:grpSp>
        <p:nvGrpSpPr>
          <p:cNvPr id="698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69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82" name="A. ha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</a:t>
              </a:r>
            </a:p>
          </p:txBody>
        </p:sp>
      </p:grpSp>
      <p:grpSp>
        <p:nvGrpSpPr>
          <p:cNvPr id="698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69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85" name="B. repair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cut</a:t>
              </a:r>
            </a:p>
          </p:txBody>
        </p:sp>
      </p:grpSp>
      <p:grpSp>
        <p:nvGrpSpPr>
          <p:cNvPr id="698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69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88" name="C. w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</a:t>
              </a:r>
            </a:p>
          </p:txBody>
        </p:sp>
      </p:grpSp>
      <p:grpSp>
        <p:nvGrpSpPr>
          <p:cNvPr id="699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699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91" name="2. We should ___ the locks changed before moving i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We need to ___ the roof repaired.</a:t>
              </a:r>
            </a:p>
          </p:txBody>
        </p:sp>
      </p:grpSp>
      <p:grpSp>
        <p:nvGrpSpPr>
          <p:cNvPr id="699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69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94" name="A. chang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repair</a:t>
              </a:r>
            </a:p>
          </p:txBody>
        </p:sp>
      </p:grpSp>
      <p:grpSp>
        <p:nvGrpSpPr>
          <p:cNvPr id="699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69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97" name="B. ge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get</a:t>
              </a:r>
            </a:p>
          </p:txBody>
        </p:sp>
      </p:grpSp>
      <p:grpSp>
        <p:nvGrpSpPr>
          <p:cNvPr id="700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69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00" name="C.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</a:t>
              </a:r>
            </a:p>
          </p:txBody>
        </p:sp>
      </p:grpSp>
      <p:grpSp>
        <p:nvGrpSpPr>
          <p:cNvPr id="700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700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03" name="3. She ___ her passport stolen on holi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She ___ her phone stolen.</a:t>
              </a:r>
            </a:p>
          </p:txBody>
        </p:sp>
      </p:grpSp>
      <p:grpSp>
        <p:nvGrpSpPr>
          <p:cNvPr id="700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70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06" name="A. was steal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was stealing</a:t>
              </a:r>
            </a:p>
          </p:txBody>
        </p:sp>
      </p:grpSp>
      <p:grpSp>
        <p:nvGrpSpPr>
          <p:cNvPr id="701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70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09" name="B. got stea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got steal</a:t>
              </a:r>
            </a:p>
          </p:txBody>
        </p:sp>
      </p:grpSp>
      <p:grpSp>
        <p:nvGrpSpPr>
          <p:cNvPr id="701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70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12" name="C. ha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</a:t>
              </a:r>
            </a:p>
          </p:txBody>
        </p:sp>
      </p:grpSp>
      <p:grpSp>
        <p:nvGrpSpPr>
          <p:cNvPr id="701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701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15" name="4. He is ___ the contract checked by a lawy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He is ___ his eyes tested.</a:t>
              </a:r>
            </a:p>
          </p:txBody>
        </p:sp>
      </p:grpSp>
      <p:grpSp>
        <p:nvGrpSpPr>
          <p:cNvPr id="701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70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18" name="A. chec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testing</a:t>
              </a:r>
            </a:p>
          </p:txBody>
        </p:sp>
      </p:grpSp>
      <p:grpSp>
        <p:nvGrpSpPr>
          <p:cNvPr id="702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70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21" name="B. had chec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test</a:t>
              </a:r>
            </a:p>
          </p:txBody>
        </p:sp>
      </p:grpSp>
      <p:grpSp>
        <p:nvGrpSpPr>
          <p:cNvPr id="702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70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24" name="C. hav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having</a:t>
              </a:r>
            </a:p>
          </p:txBody>
        </p:sp>
      </p:grpSp>
      <p:grpSp>
        <p:nvGrpSpPr>
          <p:cNvPr id="702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702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27" name="5. They will ___ the conference room redecorated next mont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They will ___ the documents translated.</a:t>
              </a:r>
            </a:p>
          </p:txBody>
        </p:sp>
      </p:grpSp>
      <p:grpSp>
        <p:nvGrpSpPr>
          <p:cNvPr id="703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70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30" name="A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</a:t>
              </a:r>
            </a:p>
          </p:txBody>
        </p:sp>
      </p:grpSp>
      <p:grpSp>
        <p:nvGrpSpPr>
          <p:cNvPr id="703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70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33" name="B. decora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translate</a:t>
              </a:r>
            </a:p>
          </p:txBody>
        </p:sp>
      </p:grpSp>
      <p:grpSp>
        <p:nvGrpSpPr>
          <p:cNvPr id="703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70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36" name="C. be decorated by the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 translated by them</a:t>
              </a:r>
            </a:p>
          </p:txBody>
        </p:sp>
      </p:grpSp>
      <p:sp>
        <p:nvSpPr>
          <p:cNvPr id="703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04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703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40" name="C1 GRAMMAR  •  UNIT 16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16  •  REVEAL</a:t>
              </a:r>
            </a:p>
          </p:txBody>
        </p:sp>
      </p:grpSp>
      <p:grpSp>
        <p:nvGrpSpPr>
          <p:cNvPr id="704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704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43" name="9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97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04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704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48" name="UNIT 1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16  •  REVEAL</a:t>
              </a:r>
            </a:p>
          </p:txBody>
        </p:sp>
      </p:grpSp>
      <p:grpSp>
        <p:nvGrpSpPr>
          <p:cNvPr id="705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705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51" name="Causative have and ge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Causative have and get: choose the answer</a:t>
              </a:r>
            </a:p>
          </p:txBody>
        </p:sp>
      </p:grpSp>
      <p:grpSp>
        <p:nvGrpSpPr>
          <p:cNvPr id="705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705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5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705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05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705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58" name="1. I ___ my laptop repaired last weeken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___ my hair cut yesterday.</a:t>
              </a:r>
            </a:p>
          </p:txBody>
        </p:sp>
      </p:grpSp>
      <p:grpSp>
        <p:nvGrpSpPr>
          <p:cNvPr id="706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70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61" name="A. ha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</a:t>
              </a:r>
            </a:p>
          </p:txBody>
        </p:sp>
      </p:grpSp>
      <p:grpSp>
        <p:nvGrpSpPr>
          <p:cNvPr id="706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70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64" name="B. repair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cut</a:t>
              </a:r>
            </a:p>
          </p:txBody>
        </p:sp>
      </p:grpSp>
      <p:grpSp>
        <p:nvGrpSpPr>
          <p:cNvPr id="706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70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67" name="C. w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</a:t>
              </a:r>
            </a:p>
          </p:txBody>
        </p:sp>
      </p:grpSp>
      <p:grpSp>
        <p:nvGrpSpPr>
          <p:cNvPr id="707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706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70" name="2. We should ___ the locks changed before moving i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We need to ___ the roof repaired.</a:t>
              </a:r>
            </a:p>
          </p:txBody>
        </p:sp>
      </p:grpSp>
      <p:grpSp>
        <p:nvGrpSpPr>
          <p:cNvPr id="707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70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73" name="A. chang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repair</a:t>
              </a:r>
            </a:p>
          </p:txBody>
        </p:sp>
      </p:grpSp>
      <p:grpSp>
        <p:nvGrpSpPr>
          <p:cNvPr id="707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70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76" name="B. ge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get</a:t>
              </a:r>
            </a:p>
          </p:txBody>
        </p:sp>
      </p:grpSp>
      <p:grpSp>
        <p:nvGrpSpPr>
          <p:cNvPr id="708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70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79" name="C.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</a:t>
              </a:r>
            </a:p>
          </p:txBody>
        </p:sp>
      </p:grpSp>
      <p:grpSp>
        <p:nvGrpSpPr>
          <p:cNvPr id="708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708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82" name="3. She ___ her passport stolen on holi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She ___ her phone stolen.</a:t>
              </a:r>
            </a:p>
          </p:txBody>
        </p:sp>
      </p:grpSp>
      <p:grpSp>
        <p:nvGrpSpPr>
          <p:cNvPr id="708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70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85" name="A. was steal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was stealing</a:t>
              </a:r>
            </a:p>
          </p:txBody>
        </p:sp>
      </p:grpSp>
      <p:grpSp>
        <p:nvGrpSpPr>
          <p:cNvPr id="708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70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88" name="B. got stea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got steal</a:t>
              </a:r>
            </a:p>
          </p:txBody>
        </p:sp>
      </p:grpSp>
      <p:grpSp>
        <p:nvGrpSpPr>
          <p:cNvPr id="709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70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91" name="C. ha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</a:t>
              </a:r>
            </a:p>
          </p:txBody>
        </p:sp>
      </p:grpSp>
      <p:grpSp>
        <p:nvGrpSpPr>
          <p:cNvPr id="709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709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94" name="4. He is ___ the contract checked by a lawy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He is ___ his eyes tested.</a:t>
              </a:r>
            </a:p>
          </p:txBody>
        </p:sp>
      </p:grpSp>
      <p:grpSp>
        <p:nvGrpSpPr>
          <p:cNvPr id="709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70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97" name="A. chec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testing</a:t>
              </a:r>
            </a:p>
          </p:txBody>
        </p:sp>
      </p:grpSp>
      <p:grpSp>
        <p:nvGrpSpPr>
          <p:cNvPr id="710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70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00" name="B. had chec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test</a:t>
              </a:r>
            </a:p>
          </p:txBody>
        </p:sp>
      </p:grpSp>
      <p:grpSp>
        <p:nvGrpSpPr>
          <p:cNvPr id="710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71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03" name="C. hav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having</a:t>
              </a:r>
            </a:p>
          </p:txBody>
        </p:sp>
      </p:grpSp>
      <p:grpSp>
        <p:nvGrpSpPr>
          <p:cNvPr id="710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710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06" name="5. They will ___ the conference room redecorated next mont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They will ___ the documents translated.</a:t>
              </a:r>
            </a:p>
          </p:txBody>
        </p:sp>
      </p:grpSp>
      <p:grpSp>
        <p:nvGrpSpPr>
          <p:cNvPr id="711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71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09" name="A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</a:t>
              </a:r>
            </a:p>
          </p:txBody>
        </p:sp>
      </p:grpSp>
      <p:grpSp>
        <p:nvGrpSpPr>
          <p:cNvPr id="711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71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12" name="B. decora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translate</a:t>
              </a:r>
            </a:p>
          </p:txBody>
        </p:sp>
      </p:grpSp>
      <p:grpSp>
        <p:nvGrpSpPr>
          <p:cNvPr id="711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71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15" name="C. be decorated by the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 translated by them</a:t>
              </a:r>
            </a:p>
          </p:txBody>
        </p:sp>
      </p:grpSp>
      <p:sp>
        <p:nvSpPr>
          <p:cNvPr id="711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12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711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19" name="C1 GRAMMAR  •  UNIT 16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16  •  REVEAL</a:t>
              </a:r>
            </a:p>
          </p:txBody>
        </p:sp>
      </p:grpSp>
      <p:grpSp>
        <p:nvGrpSpPr>
          <p:cNvPr id="712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712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22" name="9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98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12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712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27" name="UNIT 1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16  •  REVEAL</a:t>
              </a:r>
            </a:p>
          </p:txBody>
        </p:sp>
      </p:grpSp>
      <p:grpSp>
        <p:nvGrpSpPr>
          <p:cNvPr id="713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712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30" name="Causative have and ge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Causative have and get: choose the answer</a:t>
              </a:r>
            </a:p>
          </p:txBody>
        </p:sp>
      </p:grpSp>
      <p:grpSp>
        <p:nvGrpSpPr>
          <p:cNvPr id="713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713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3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713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13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713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37" name="1. I ___ my laptop repaired last weeken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___ my hair cut yesterday.</a:t>
              </a:r>
            </a:p>
          </p:txBody>
        </p:sp>
      </p:grpSp>
      <p:grpSp>
        <p:nvGrpSpPr>
          <p:cNvPr id="714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71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40" name="A. ha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</a:t>
              </a:r>
            </a:p>
          </p:txBody>
        </p:sp>
      </p:grpSp>
      <p:grpSp>
        <p:nvGrpSpPr>
          <p:cNvPr id="714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71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43" name="B. repair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cut</a:t>
              </a:r>
            </a:p>
          </p:txBody>
        </p:sp>
      </p:grpSp>
      <p:grpSp>
        <p:nvGrpSpPr>
          <p:cNvPr id="714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71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46" name="C. w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</a:t>
              </a:r>
            </a:p>
          </p:txBody>
        </p:sp>
      </p:grpSp>
      <p:grpSp>
        <p:nvGrpSpPr>
          <p:cNvPr id="715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714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49" name="2. We should ___ the locks changed before moving i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We need to ___ the roof repaired.</a:t>
              </a:r>
            </a:p>
          </p:txBody>
        </p:sp>
      </p:grpSp>
      <p:grpSp>
        <p:nvGrpSpPr>
          <p:cNvPr id="715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71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52" name="A. chang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repair</a:t>
              </a:r>
            </a:p>
          </p:txBody>
        </p:sp>
      </p:grpSp>
      <p:grpSp>
        <p:nvGrpSpPr>
          <p:cNvPr id="715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71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55" name="B. ge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get</a:t>
              </a:r>
            </a:p>
          </p:txBody>
        </p:sp>
      </p:grpSp>
      <p:grpSp>
        <p:nvGrpSpPr>
          <p:cNvPr id="715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71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58" name="C.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</a:t>
              </a:r>
            </a:p>
          </p:txBody>
        </p:sp>
      </p:grpSp>
      <p:grpSp>
        <p:nvGrpSpPr>
          <p:cNvPr id="716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716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61" name="3. She ___ her passport stolen on holi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She ___ her phone stolen.</a:t>
              </a:r>
            </a:p>
          </p:txBody>
        </p:sp>
      </p:grpSp>
      <p:grpSp>
        <p:nvGrpSpPr>
          <p:cNvPr id="716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71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64" name="A. was steal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was stealing</a:t>
              </a:r>
            </a:p>
          </p:txBody>
        </p:sp>
      </p:grpSp>
      <p:grpSp>
        <p:nvGrpSpPr>
          <p:cNvPr id="716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71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67" name="B. got stea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got steal</a:t>
              </a:r>
            </a:p>
          </p:txBody>
        </p:sp>
      </p:grpSp>
      <p:grpSp>
        <p:nvGrpSpPr>
          <p:cNvPr id="717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71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70" name="C. ha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</a:t>
              </a:r>
            </a:p>
          </p:txBody>
        </p:sp>
      </p:grpSp>
      <p:grpSp>
        <p:nvGrpSpPr>
          <p:cNvPr id="717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717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73" name="4. He is ___ the contract checked by a lawy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He is ___ his eyes tested.</a:t>
              </a:r>
            </a:p>
          </p:txBody>
        </p:sp>
      </p:grpSp>
      <p:grpSp>
        <p:nvGrpSpPr>
          <p:cNvPr id="717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71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76" name="A. chec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testing</a:t>
              </a:r>
            </a:p>
          </p:txBody>
        </p:sp>
      </p:grpSp>
      <p:grpSp>
        <p:nvGrpSpPr>
          <p:cNvPr id="718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71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79" name="B. had chec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test</a:t>
              </a:r>
            </a:p>
          </p:txBody>
        </p:sp>
      </p:grpSp>
      <p:grpSp>
        <p:nvGrpSpPr>
          <p:cNvPr id="718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71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82" name="C. hav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having</a:t>
              </a:r>
            </a:p>
          </p:txBody>
        </p:sp>
      </p:grpSp>
      <p:grpSp>
        <p:nvGrpSpPr>
          <p:cNvPr id="718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718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85" name="5. They will ___ the conference room redecorated next mont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They will ___ the documents translated.</a:t>
              </a:r>
            </a:p>
          </p:txBody>
        </p:sp>
      </p:grpSp>
      <p:grpSp>
        <p:nvGrpSpPr>
          <p:cNvPr id="718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71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88" name="A. hav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</a:t>
              </a:r>
            </a:p>
          </p:txBody>
        </p:sp>
      </p:grpSp>
      <p:grpSp>
        <p:nvGrpSpPr>
          <p:cNvPr id="719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71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91" name="B. decora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translate</a:t>
              </a:r>
            </a:p>
          </p:txBody>
        </p:sp>
      </p:grpSp>
      <p:grpSp>
        <p:nvGrpSpPr>
          <p:cNvPr id="719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71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94" name="C. be decorated by the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 translated by them</a:t>
              </a:r>
            </a:p>
          </p:txBody>
        </p:sp>
      </p:grpSp>
      <p:sp>
        <p:nvSpPr>
          <p:cNvPr id="719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19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719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98" name="C1 GRAMMAR  •  UNIT 16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16  •  REVEAL</a:t>
              </a:r>
            </a:p>
          </p:txBody>
        </p:sp>
      </p:grpSp>
      <p:grpSp>
        <p:nvGrpSpPr>
          <p:cNvPr id="720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720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01" name="9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99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20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720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06" name="UNIT 17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17  •  EXPLANATION</a:t>
              </a:r>
            </a:p>
          </p:txBody>
        </p:sp>
      </p:grpSp>
      <p:grpSp>
        <p:nvGrpSpPr>
          <p:cNvPr id="721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720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09" name="Reporting passive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Reporting passive</a:t>
              </a:r>
            </a:p>
          </p:txBody>
        </p:sp>
      </p:grpSp>
      <p:sp>
        <p:nvSpPr>
          <p:cNvPr id="721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21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721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1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721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721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16" name="Use it is said that or subject + is said to when the source is general or unimportant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it is said that or subject + is said to when the source is general or unimportant.</a:t>
              </a:r>
            </a:p>
          </p:txBody>
        </p:sp>
      </p:grpSp>
      <p:grpSp>
        <p:nvGrpSpPr>
          <p:cNvPr id="722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721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1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722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722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22" name="Use to have + participle when the reported action is earlier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to have + participle when the reported action is earlier.</a:t>
              </a:r>
            </a:p>
          </p:txBody>
        </p:sp>
      </p:grpSp>
      <p:sp>
        <p:nvSpPr>
          <p:cNvPr id="722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22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722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2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723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722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29" name="It is said that + clause…"/>
            <p:cNvSpPr txBox="1"/>
            <p:nvPr/>
          </p:nvSpPr>
          <p:spPr>
            <a:xfrm>
              <a:off x="45719" y="0"/>
              <a:ext cx="2146937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It is said that + clause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subject + be said to + verb</a:t>
              </a:r>
            </a:p>
          </p:txBody>
        </p:sp>
      </p:grpSp>
      <p:grpSp>
        <p:nvGrpSpPr>
          <p:cNvPr id="723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723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3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723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23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723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3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724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723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39" name="1.  The actor is said to live abroad.…"/>
            <p:cNvSpPr txBox="1"/>
            <p:nvPr/>
          </p:nvSpPr>
          <p:spPr>
            <a:xfrm>
              <a:off x="45719" y="0"/>
              <a:ext cx="3051812" cy="18644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The actor is said to live abroad.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It is believed that prices will rise.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He is thought to have left the country.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The company is reported to be profitable.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It is expected that the plan will succeed.</a:t>
              </a:r>
            </a:p>
          </p:txBody>
        </p:sp>
      </p:grpSp>
      <p:sp>
        <p:nvSpPr>
          <p:cNvPr id="724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24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724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43" name="C1 GRAMMAR  •  UNIT 17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17  •  EXPLANATION</a:t>
              </a:r>
            </a:p>
          </p:txBody>
        </p:sp>
      </p:grpSp>
      <p:grpSp>
        <p:nvGrpSpPr>
          <p:cNvPr id="724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724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46" name="10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25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725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51" name="UNIT 1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17  •  REVEAL</a:t>
              </a:r>
            </a:p>
          </p:txBody>
        </p:sp>
      </p:grpSp>
      <p:grpSp>
        <p:nvGrpSpPr>
          <p:cNvPr id="725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725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54" name="Reporting passive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Reporting passive: choose the answer</a:t>
              </a:r>
            </a:p>
          </p:txBody>
        </p:sp>
      </p:grpSp>
      <p:grpSp>
        <p:nvGrpSpPr>
          <p:cNvPr id="725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725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5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725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26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726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61" name="1. The minister ___ to be considering resignat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actor ___ to live abroad.</a:t>
              </a:r>
            </a:p>
          </p:txBody>
        </p:sp>
      </p:grpSp>
      <p:grpSp>
        <p:nvGrpSpPr>
          <p:cNvPr id="726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72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64" name="A. say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says</a:t>
              </a:r>
            </a:p>
          </p:txBody>
        </p:sp>
      </p:grpSp>
      <p:grpSp>
        <p:nvGrpSpPr>
          <p:cNvPr id="726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72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67" name="B. is sai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said</a:t>
              </a:r>
            </a:p>
          </p:txBody>
        </p:sp>
      </p:grpSp>
      <p:grpSp>
        <p:nvGrpSpPr>
          <p:cNvPr id="727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72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70" name="C. is say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saying</a:t>
              </a:r>
            </a:p>
          </p:txBody>
        </p:sp>
      </p:grpSp>
      <p:grpSp>
        <p:nvGrpSpPr>
          <p:cNvPr id="727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727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73" name="2. It ___ that the painting is genuin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It ___ that prices will rise.</a:t>
              </a:r>
            </a:p>
          </p:txBody>
        </p:sp>
      </p:grpSp>
      <p:grpSp>
        <p:nvGrpSpPr>
          <p:cNvPr id="727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72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76" name="A. is believ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believed</a:t>
              </a:r>
            </a:p>
          </p:txBody>
        </p:sp>
      </p:grpSp>
      <p:grpSp>
        <p:nvGrpSpPr>
          <p:cNvPr id="728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72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79" name="B. believ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believes</a:t>
              </a:r>
            </a:p>
          </p:txBody>
        </p:sp>
      </p:grpSp>
      <p:grpSp>
        <p:nvGrpSpPr>
          <p:cNvPr id="728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72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82" name="C. has believ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believing</a:t>
              </a:r>
            </a:p>
          </p:txBody>
        </p:sp>
      </p:grpSp>
      <p:grpSp>
        <p:nvGrpSpPr>
          <p:cNvPr id="728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728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85" name="3. The missing hikers are thought ___ the valley before dar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He is thought ___ the country.</a:t>
              </a:r>
            </a:p>
          </p:txBody>
        </p:sp>
      </p:grpSp>
      <p:grpSp>
        <p:nvGrpSpPr>
          <p:cNvPr id="728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72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88" name="A. to leave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 leave yesterday</a:t>
              </a:r>
            </a:p>
          </p:txBody>
        </p:sp>
      </p:grpSp>
      <p:grpSp>
        <p:nvGrpSpPr>
          <p:cNvPr id="729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72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91" name="B. leav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leaving</a:t>
              </a:r>
            </a:p>
          </p:txBody>
        </p:sp>
      </p:grpSp>
      <p:grpSp>
        <p:nvGrpSpPr>
          <p:cNvPr id="729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72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94" name="C. to have reach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 have left</a:t>
              </a:r>
            </a:p>
          </p:txBody>
        </p:sp>
      </p:grpSp>
      <p:grpSp>
        <p:nvGrpSpPr>
          <p:cNvPr id="729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729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97" name="4. The drug ___ to be effective in early trial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company ___ to be profitable.</a:t>
              </a:r>
            </a:p>
          </p:txBody>
        </p:sp>
      </p:grpSp>
      <p:grpSp>
        <p:nvGrpSpPr>
          <p:cNvPr id="730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72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00" name="A. report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reports</a:t>
              </a:r>
            </a:p>
          </p:txBody>
        </p:sp>
      </p:grpSp>
      <p:grpSp>
        <p:nvGrpSpPr>
          <p:cNvPr id="730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73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03" name="B. is repor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reported</a:t>
              </a:r>
            </a:p>
          </p:txBody>
        </p:sp>
      </p:grpSp>
      <p:grpSp>
        <p:nvGrpSpPr>
          <p:cNvPr id="730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73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06" name="C. is repor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reporting</a:t>
              </a:r>
            </a:p>
          </p:txBody>
        </p:sp>
      </p:grpSp>
      <p:grpSp>
        <p:nvGrpSpPr>
          <p:cNvPr id="731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730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09" name="5. It is expected that demand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It is expected that the plan ___.</a:t>
              </a:r>
            </a:p>
          </p:txBody>
        </p:sp>
      </p:grpSp>
      <p:grpSp>
        <p:nvGrpSpPr>
          <p:cNvPr id="731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73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12" name="A. will increa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succeed</a:t>
              </a:r>
            </a:p>
          </p:txBody>
        </p:sp>
      </p:grpSp>
      <p:grpSp>
        <p:nvGrpSpPr>
          <p:cNvPr id="731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73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15" name="B. increased tomor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succeeds yesterday</a:t>
              </a:r>
            </a:p>
          </p:txBody>
        </p:sp>
      </p:grpSp>
      <p:grpSp>
        <p:nvGrpSpPr>
          <p:cNvPr id="731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73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18" name="C. would have increased n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have succeeded now</a:t>
              </a:r>
            </a:p>
          </p:txBody>
        </p:sp>
      </p:grpSp>
      <p:sp>
        <p:nvSpPr>
          <p:cNvPr id="732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32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732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22" name="C1 GRAMMAR  •  UNIT 17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17  •  REVEAL</a:t>
              </a:r>
            </a:p>
          </p:txBody>
        </p:sp>
      </p:grpSp>
      <p:grpSp>
        <p:nvGrpSpPr>
          <p:cNvPr id="732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732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25" name="10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33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732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30" name="UNIT 1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17  •  REVEAL</a:t>
              </a:r>
            </a:p>
          </p:txBody>
        </p:sp>
      </p:grpSp>
      <p:grpSp>
        <p:nvGrpSpPr>
          <p:cNvPr id="733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733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33" name="Reporting passive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Reporting passive: choose the answer</a:t>
              </a:r>
            </a:p>
          </p:txBody>
        </p:sp>
      </p:grpSp>
      <p:grpSp>
        <p:nvGrpSpPr>
          <p:cNvPr id="733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733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3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733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34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733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40" name="1. The minister ___ to be considering resignat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actor ___ to live abroad.</a:t>
              </a:r>
            </a:p>
          </p:txBody>
        </p:sp>
      </p:grpSp>
      <p:grpSp>
        <p:nvGrpSpPr>
          <p:cNvPr id="734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73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43" name="A. say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says</a:t>
              </a:r>
            </a:p>
          </p:txBody>
        </p:sp>
      </p:grpSp>
      <p:grpSp>
        <p:nvGrpSpPr>
          <p:cNvPr id="734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73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46" name="B. is sai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said</a:t>
              </a:r>
            </a:p>
          </p:txBody>
        </p:sp>
      </p:grpSp>
      <p:grpSp>
        <p:nvGrpSpPr>
          <p:cNvPr id="735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73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49" name="C. is say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saying</a:t>
              </a:r>
            </a:p>
          </p:txBody>
        </p:sp>
      </p:grpSp>
      <p:grpSp>
        <p:nvGrpSpPr>
          <p:cNvPr id="735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735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52" name="2. It ___ that the painting is genuin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It ___ that prices will rise.</a:t>
              </a:r>
            </a:p>
          </p:txBody>
        </p:sp>
      </p:grpSp>
      <p:grpSp>
        <p:nvGrpSpPr>
          <p:cNvPr id="735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73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55" name="A. is believ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believed</a:t>
              </a:r>
            </a:p>
          </p:txBody>
        </p:sp>
      </p:grpSp>
      <p:grpSp>
        <p:nvGrpSpPr>
          <p:cNvPr id="735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73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58" name="B. believ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believes</a:t>
              </a:r>
            </a:p>
          </p:txBody>
        </p:sp>
      </p:grpSp>
      <p:grpSp>
        <p:nvGrpSpPr>
          <p:cNvPr id="736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73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61" name="C. has believ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believing</a:t>
              </a:r>
            </a:p>
          </p:txBody>
        </p:sp>
      </p:grpSp>
      <p:grpSp>
        <p:nvGrpSpPr>
          <p:cNvPr id="736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736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64" name="3. The missing hikers are thought ___ the valley before dar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He is thought ___ the country.</a:t>
              </a:r>
            </a:p>
          </p:txBody>
        </p:sp>
      </p:grpSp>
      <p:grpSp>
        <p:nvGrpSpPr>
          <p:cNvPr id="736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73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67" name="A. to leave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 leave yesterday</a:t>
              </a:r>
            </a:p>
          </p:txBody>
        </p:sp>
      </p:grpSp>
      <p:grpSp>
        <p:nvGrpSpPr>
          <p:cNvPr id="737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73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70" name="B. leav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leaving</a:t>
              </a:r>
            </a:p>
          </p:txBody>
        </p:sp>
      </p:grpSp>
      <p:grpSp>
        <p:nvGrpSpPr>
          <p:cNvPr id="737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73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73" name="C. to have reach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 have left</a:t>
              </a:r>
            </a:p>
          </p:txBody>
        </p:sp>
      </p:grpSp>
      <p:grpSp>
        <p:nvGrpSpPr>
          <p:cNvPr id="737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737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76" name="4. The drug ___ to be effective in early trial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company ___ to be profitable.</a:t>
              </a:r>
            </a:p>
          </p:txBody>
        </p:sp>
      </p:grpSp>
      <p:grpSp>
        <p:nvGrpSpPr>
          <p:cNvPr id="738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73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79" name="A. report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reports</a:t>
              </a:r>
            </a:p>
          </p:txBody>
        </p:sp>
      </p:grpSp>
      <p:grpSp>
        <p:nvGrpSpPr>
          <p:cNvPr id="738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73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82" name="B. is repor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reported</a:t>
              </a:r>
            </a:p>
          </p:txBody>
        </p:sp>
      </p:grpSp>
      <p:grpSp>
        <p:nvGrpSpPr>
          <p:cNvPr id="738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73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85" name="C. is repor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reporting</a:t>
              </a:r>
            </a:p>
          </p:txBody>
        </p:sp>
      </p:grpSp>
      <p:grpSp>
        <p:nvGrpSpPr>
          <p:cNvPr id="738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738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88" name="5. It is expected that demand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It is expected that the plan ___.</a:t>
              </a:r>
            </a:p>
          </p:txBody>
        </p:sp>
      </p:grpSp>
      <p:grpSp>
        <p:nvGrpSpPr>
          <p:cNvPr id="739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73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91" name="A. will increa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succeed</a:t>
              </a:r>
            </a:p>
          </p:txBody>
        </p:sp>
      </p:grpSp>
      <p:grpSp>
        <p:nvGrpSpPr>
          <p:cNvPr id="739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73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94" name="B. increased tomor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succeeds yesterday</a:t>
              </a:r>
            </a:p>
          </p:txBody>
        </p:sp>
      </p:grpSp>
      <p:grpSp>
        <p:nvGrpSpPr>
          <p:cNvPr id="739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73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97" name="C. would have increased n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have succeeded now</a:t>
              </a:r>
            </a:p>
          </p:txBody>
        </p:sp>
      </p:grpSp>
      <p:sp>
        <p:nvSpPr>
          <p:cNvPr id="739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40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740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01" name="C1 GRAMMAR  •  UNIT 17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17  •  REVEAL</a:t>
              </a:r>
            </a:p>
          </p:txBody>
        </p:sp>
      </p:grpSp>
      <p:grpSp>
        <p:nvGrpSpPr>
          <p:cNvPr id="740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740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04" name="10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41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740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09" name="UNIT 1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17  •  REVEAL</a:t>
              </a:r>
            </a:p>
          </p:txBody>
        </p:sp>
      </p:grpSp>
      <p:grpSp>
        <p:nvGrpSpPr>
          <p:cNvPr id="741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741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12" name="Reporting passive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Reporting passive: choose the answer</a:t>
              </a:r>
            </a:p>
          </p:txBody>
        </p:sp>
      </p:grpSp>
      <p:grpSp>
        <p:nvGrpSpPr>
          <p:cNvPr id="741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741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1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741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42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741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19" name="1. The minister ___ to be considering resignat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actor ___ to live abroad.</a:t>
              </a:r>
            </a:p>
          </p:txBody>
        </p:sp>
      </p:grpSp>
      <p:grpSp>
        <p:nvGrpSpPr>
          <p:cNvPr id="742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74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22" name="A. say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says</a:t>
              </a:r>
            </a:p>
          </p:txBody>
        </p:sp>
      </p:grpSp>
      <p:grpSp>
        <p:nvGrpSpPr>
          <p:cNvPr id="742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74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25" name="B. is sai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said</a:t>
              </a:r>
            </a:p>
          </p:txBody>
        </p:sp>
      </p:grpSp>
      <p:grpSp>
        <p:nvGrpSpPr>
          <p:cNvPr id="742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74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28" name="C. is say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saying</a:t>
              </a:r>
            </a:p>
          </p:txBody>
        </p:sp>
      </p:grpSp>
      <p:grpSp>
        <p:nvGrpSpPr>
          <p:cNvPr id="743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743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31" name="2. It ___ that the painting is genuin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It ___ that prices will rise.</a:t>
              </a:r>
            </a:p>
          </p:txBody>
        </p:sp>
      </p:grpSp>
      <p:grpSp>
        <p:nvGrpSpPr>
          <p:cNvPr id="743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74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34" name="A. is believ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believed</a:t>
              </a:r>
            </a:p>
          </p:txBody>
        </p:sp>
      </p:grpSp>
      <p:grpSp>
        <p:nvGrpSpPr>
          <p:cNvPr id="743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74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37" name="B. believ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believes</a:t>
              </a:r>
            </a:p>
          </p:txBody>
        </p:sp>
      </p:grpSp>
      <p:grpSp>
        <p:nvGrpSpPr>
          <p:cNvPr id="744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74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40" name="C. has believ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believing</a:t>
              </a:r>
            </a:p>
          </p:txBody>
        </p:sp>
      </p:grpSp>
      <p:grpSp>
        <p:nvGrpSpPr>
          <p:cNvPr id="744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744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43" name="3. The missing hikers are thought ___ the valley before dar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He is thought ___ the country.</a:t>
              </a:r>
            </a:p>
          </p:txBody>
        </p:sp>
      </p:grpSp>
      <p:grpSp>
        <p:nvGrpSpPr>
          <p:cNvPr id="744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74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46" name="A. to leave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 leave yesterday</a:t>
              </a:r>
            </a:p>
          </p:txBody>
        </p:sp>
      </p:grpSp>
      <p:grpSp>
        <p:nvGrpSpPr>
          <p:cNvPr id="745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74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49" name="B. leav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leaving</a:t>
              </a:r>
            </a:p>
          </p:txBody>
        </p:sp>
      </p:grpSp>
      <p:grpSp>
        <p:nvGrpSpPr>
          <p:cNvPr id="745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74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52" name="C. to have reach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 have left</a:t>
              </a:r>
            </a:p>
          </p:txBody>
        </p:sp>
      </p:grpSp>
      <p:grpSp>
        <p:nvGrpSpPr>
          <p:cNvPr id="745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745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55" name="4. The drug ___ to be effective in early trial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company ___ to be profitable.</a:t>
              </a:r>
            </a:p>
          </p:txBody>
        </p:sp>
      </p:grpSp>
      <p:grpSp>
        <p:nvGrpSpPr>
          <p:cNvPr id="745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74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58" name="A. report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reports</a:t>
              </a:r>
            </a:p>
          </p:txBody>
        </p:sp>
      </p:grpSp>
      <p:grpSp>
        <p:nvGrpSpPr>
          <p:cNvPr id="746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74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61" name="B. is repor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reported</a:t>
              </a:r>
            </a:p>
          </p:txBody>
        </p:sp>
      </p:grpSp>
      <p:grpSp>
        <p:nvGrpSpPr>
          <p:cNvPr id="746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74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64" name="C. is repor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reporting</a:t>
              </a:r>
            </a:p>
          </p:txBody>
        </p:sp>
      </p:grpSp>
      <p:grpSp>
        <p:nvGrpSpPr>
          <p:cNvPr id="746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746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67" name="5. It is expected that demand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It is expected that the plan ___.</a:t>
              </a:r>
            </a:p>
          </p:txBody>
        </p:sp>
      </p:grpSp>
      <p:grpSp>
        <p:nvGrpSpPr>
          <p:cNvPr id="747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74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70" name="A. will increa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succeed</a:t>
              </a:r>
            </a:p>
          </p:txBody>
        </p:sp>
      </p:grpSp>
      <p:grpSp>
        <p:nvGrpSpPr>
          <p:cNvPr id="747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74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73" name="B. increased tomor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succeeds yesterday</a:t>
              </a:r>
            </a:p>
          </p:txBody>
        </p:sp>
      </p:grpSp>
      <p:grpSp>
        <p:nvGrpSpPr>
          <p:cNvPr id="747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74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76" name="C. would have increased n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have succeeded now</a:t>
              </a:r>
            </a:p>
          </p:txBody>
        </p:sp>
      </p:grpSp>
      <p:sp>
        <p:nvSpPr>
          <p:cNvPr id="747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48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747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80" name="C1 GRAMMAR  •  UNIT 17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17  •  REVEAL</a:t>
              </a:r>
            </a:p>
          </p:txBody>
        </p:sp>
      </p:grpSp>
      <p:grpSp>
        <p:nvGrpSpPr>
          <p:cNvPr id="748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748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83" name="10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48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748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88" name="UNIT 1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17  •  REVEAL</a:t>
              </a:r>
            </a:p>
          </p:txBody>
        </p:sp>
      </p:grpSp>
      <p:grpSp>
        <p:nvGrpSpPr>
          <p:cNvPr id="749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749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91" name="Reporting passive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Reporting passive: choose the answer</a:t>
              </a:r>
            </a:p>
          </p:txBody>
        </p:sp>
      </p:grpSp>
      <p:grpSp>
        <p:nvGrpSpPr>
          <p:cNvPr id="749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749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9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749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49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749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98" name="1. The minister ___ to be considering resignat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actor ___ to live abroad.</a:t>
              </a:r>
            </a:p>
          </p:txBody>
        </p:sp>
      </p:grpSp>
      <p:grpSp>
        <p:nvGrpSpPr>
          <p:cNvPr id="750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75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01" name="A. say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says</a:t>
              </a:r>
            </a:p>
          </p:txBody>
        </p:sp>
      </p:grpSp>
      <p:grpSp>
        <p:nvGrpSpPr>
          <p:cNvPr id="750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75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04" name="B. is sai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said</a:t>
              </a:r>
            </a:p>
          </p:txBody>
        </p:sp>
      </p:grpSp>
      <p:grpSp>
        <p:nvGrpSpPr>
          <p:cNvPr id="750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75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07" name="C. is say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saying</a:t>
              </a:r>
            </a:p>
          </p:txBody>
        </p:sp>
      </p:grpSp>
      <p:grpSp>
        <p:nvGrpSpPr>
          <p:cNvPr id="751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750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10" name="2. It ___ that the painting is genuin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It ___ that prices will rise.</a:t>
              </a:r>
            </a:p>
          </p:txBody>
        </p:sp>
      </p:grpSp>
      <p:grpSp>
        <p:nvGrpSpPr>
          <p:cNvPr id="751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75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13" name="A. is believ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believed</a:t>
              </a:r>
            </a:p>
          </p:txBody>
        </p:sp>
      </p:grpSp>
      <p:grpSp>
        <p:nvGrpSpPr>
          <p:cNvPr id="751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75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16" name="B. believ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believes</a:t>
              </a:r>
            </a:p>
          </p:txBody>
        </p:sp>
      </p:grpSp>
      <p:grpSp>
        <p:nvGrpSpPr>
          <p:cNvPr id="752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75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19" name="C. has believ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believing</a:t>
              </a:r>
            </a:p>
          </p:txBody>
        </p:sp>
      </p:grpSp>
      <p:grpSp>
        <p:nvGrpSpPr>
          <p:cNvPr id="752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752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22" name="3. The missing hikers are thought ___ the valley before dar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He is thought ___ the country.</a:t>
              </a:r>
            </a:p>
          </p:txBody>
        </p:sp>
      </p:grpSp>
      <p:grpSp>
        <p:nvGrpSpPr>
          <p:cNvPr id="752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75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25" name="A. to leave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 leave yesterday</a:t>
              </a:r>
            </a:p>
          </p:txBody>
        </p:sp>
      </p:grpSp>
      <p:grpSp>
        <p:nvGrpSpPr>
          <p:cNvPr id="752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75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28" name="B. leav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leaving</a:t>
              </a:r>
            </a:p>
          </p:txBody>
        </p:sp>
      </p:grpSp>
      <p:grpSp>
        <p:nvGrpSpPr>
          <p:cNvPr id="753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75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31" name="C. to have reach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 have left</a:t>
              </a:r>
            </a:p>
          </p:txBody>
        </p:sp>
      </p:grpSp>
      <p:grpSp>
        <p:nvGrpSpPr>
          <p:cNvPr id="753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753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34" name="4. The drug ___ to be effective in early trial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company ___ to be profitable.</a:t>
              </a:r>
            </a:p>
          </p:txBody>
        </p:sp>
      </p:grpSp>
      <p:grpSp>
        <p:nvGrpSpPr>
          <p:cNvPr id="753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75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37" name="A. report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reports</a:t>
              </a:r>
            </a:p>
          </p:txBody>
        </p:sp>
      </p:grpSp>
      <p:grpSp>
        <p:nvGrpSpPr>
          <p:cNvPr id="754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75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40" name="B. is report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reported</a:t>
              </a:r>
            </a:p>
          </p:txBody>
        </p:sp>
      </p:grpSp>
      <p:grpSp>
        <p:nvGrpSpPr>
          <p:cNvPr id="754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75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43" name="C. is repor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reporting</a:t>
              </a:r>
            </a:p>
          </p:txBody>
        </p:sp>
      </p:grpSp>
      <p:grpSp>
        <p:nvGrpSpPr>
          <p:cNvPr id="754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754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46" name="5. It is expected that demand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It is expected that the plan ___.</a:t>
              </a:r>
            </a:p>
          </p:txBody>
        </p:sp>
      </p:grpSp>
      <p:grpSp>
        <p:nvGrpSpPr>
          <p:cNvPr id="755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75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49" name="A. will increa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succeed</a:t>
              </a:r>
            </a:p>
          </p:txBody>
        </p:sp>
      </p:grpSp>
      <p:grpSp>
        <p:nvGrpSpPr>
          <p:cNvPr id="755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75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52" name="B. increased tomor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succeeds yesterday</a:t>
              </a:r>
            </a:p>
          </p:txBody>
        </p:sp>
      </p:grpSp>
      <p:grpSp>
        <p:nvGrpSpPr>
          <p:cNvPr id="755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75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55" name="C. would have increased n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have succeeded now</a:t>
              </a:r>
            </a:p>
          </p:txBody>
        </p:sp>
      </p:grpSp>
      <p:sp>
        <p:nvSpPr>
          <p:cNvPr id="755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56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755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59" name="C1 GRAMMAR  •  UNIT 17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17  •  REVEAL</a:t>
              </a:r>
            </a:p>
          </p:txBody>
        </p:sp>
      </p:grpSp>
      <p:grpSp>
        <p:nvGrpSpPr>
          <p:cNvPr id="756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756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62" name="10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56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756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67" name="UNIT 1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17  •  REVEAL</a:t>
              </a:r>
            </a:p>
          </p:txBody>
        </p:sp>
      </p:grpSp>
      <p:grpSp>
        <p:nvGrpSpPr>
          <p:cNvPr id="757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756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70" name="Reporting passive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Reporting passive: choose the answer</a:t>
              </a:r>
            </a:p>
          </p:txBody>
        </p:sp>
      </p:grpSp>
      <p:grpSp>
        <p:nvGrpSpPr>
          <p:cNvPr id="757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757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7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757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57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757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77" name="1. The minister ___ to be considering resignat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actor ___ to live abroad.</a:t>
              </a:r>
            </a:p>
          </p:txBody>
        </p:sp>
      </p:grpSp>
      <p:grpSp>
        <p:nvGrpSpPr>
          <p:cNvPr id="758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75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80" name="A. say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says</a:t>
              </a:r>
            </a:p>
          </p:txBody>
        </p:sp>
      </p:grpSp>
      <p:grpSp>
        <p:nvGrpSpPr>
          <p:cNvPr id="758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75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83" name="B. is sai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said</a:t>
              </a:r>
            </a:p>
          </p:txBody>
        </p:sp>
      </p:grpSp>
      <p:grpSp>
        <p:nvGrpSpPr>
          <p:cNvPr id="758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75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86" name="C. is say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saying</a:t>
              </a:r>
            </a:p>
          </p:txBody>
        </p:sp>
      </p:grpSp>
      <p:grpSp>
        <p:nvGrpSpPr>
          <p:cNvPr id="759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758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89" name="2. It ___ that the painting is genuin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It ___ that prices will rise.</a:t>
              </a:r>
            </a:p>
          </p:txBody>
        </p:sp>
      </p:grpSp>
      <p:grpSp>
        <p:nvGrpSpPr>
          <p:cNvPr id="759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75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92" name="A. is believ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believed</a:t>
              </a:r>
            </a:p>
          </p:txBody>
        </p:sp>
      </p:grpSp>
      <p:grpSp>
        <p:nvGrpSpPr>
          <p:cNvPr id="759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75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95" name="B. believ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believes</a:t>
              </a:r>
            </a:p>
          </p:txBody>
        </p:sp>
      </p:grpSp>
      <p:grpSp>
        <p:nvGrpSpPr>
          <p:cNvPr id="759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75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98" name="C. has believ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believing</a:t>
              </a:r>
            </a:p>
          </p:txBody>
        </p:sp>
      </p:grpSp>
      <p:grpSp>
        <p:nvGrpSpPr>
          <p:cNvPr id="760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760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01" name="3. The missing hikers are thought ___ the valley before dar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He is thought ___ the country.</a:t>
              </a:r>
            </a:p>
          </p:txBody>
        </p:sp>
      </p:grpSp>
      <p:grpSp>
        <p:nvGrpSpPr>
          <p:cNvPr id="760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76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04" name="A. to leave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 leave yesterday</a:t>
              </a:r>
            </a:p>
          </p:txBody>
        </p:sp>
      </p:grpSp>
      <p:grpSp>
        <p:nvGrpSpPr>
          <p:cNvPr id="760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76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07" name="B. leav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leaving</a:t>
              </a:r>
            </a:p>
          </p:txBody>
        </p:sp>
      </p:grpSp>
      <p:grpSp>
        <p:nvGrpSpPr>
          <p:cNvPr id="761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76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10" name="C. to have reach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 have left</a:t>
              </a:r>
            </a:p>
          </p:txBody>
        </p:sp>
      </p:grpSp>
      <p:grpSp>
        <p:nvGrpSpPr>
          <p:cNvPr id="761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761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13" name="4. The drug ___ to be effective in early trial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company ___ to be profitable.</a:t>
              </a:r>
            </a:p>
          </p:txBody>
        </p:sp>
      </p:grpSp>
      <p:grpSp>
        <p:nvGrpSpPr>
          <p:cNvPr id="761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76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16" name="A. report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reports</a:t>
              </a:r>
            </a:p>
          </p:txBody>
        </p:sp>
      </p:grpSp>
      <p:grpSp>
        <p:nvGrpSpPr>
          <p:cNvPr id="762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76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19" name="B. is report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reported</a:t>
              </a:r>
            </a:p>
          </p:txBody>
        </p:sp>
      </p:grpSp>
      <p:grpSp>
        <p:nvGrpSpPr>
          <p:cNvPr id="762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76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22" name="C. is repor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reporting</a:t>
              </a:r>
            </a:p>
          </p:txBody>
        </p:sp>
      </p:grpSp>
      <p:grpSp>
        <p:nvGrpSpPr>
          <p:cNvPr id="762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762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25" name="5. It is expected that demand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It is expected that the plan ___.</a:t>
              </a:r>
            </a:p>
          </p:txBody>
        </p:sp>
      </p:grpSp>
      <p:grpSp>
        <p:nvGrpSpPr>
          <p:cNvPr id="762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76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28" name="A. will increas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succeed</a:t>
              </a:r>
            </a:p>
          </p:txBody>
        </p:sp>
      </p:grpSp>
      <p:grpSp>
        <p:nvGrpSpPr>
          <p:cNvPr id="763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76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31" name="B. increased tomor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succeeds yesterday</a:t>
              </a:r>
            </a:p>
          </p:txBody>
        </p:sp>
      </p:grpSp>
      <p:grpSp>
        <p:nvGrpSpPr>
          <p:cNvPr id="763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76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34" name="C. would have increased n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have succeeded now</a:t>
              </a:r>
            </a:p>
          </p:txBody>
        </p:sp>
      </p:grpSp>
      <p:sp>
        <p:nvSpPr>
          <p:cNvPr id="763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63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763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38" name="C1 GRAMMAR  •  UNIT 17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17  •  REVEAL</a:t>
              </a:r>
            </a:p>
          </p:txBody>
        </p:sp>
      </p:grpSp>
      <p:grpSp>
        <p:nvGrpSpPr>
          <p:cNvPr id="764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764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41" name="10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64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764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46" name="UNIT 18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18  •  EXPLANATION</a:t>
              </a:r>
            </a:p>
          </p:txBody>
        </p:sp>
      </p:grpSp>
      <p:grpSp>
        <p:nvGrpSpPr>
          <p:cNvPr id="765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764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49" name="Reported speech and tense change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Reported speech and tense changes</a:t>
              </a:r>
            </a:p>
          </p:txBody>
        </p:sp>
      </p:grpSp>
      <p:sp>
        <p:nvSpPr>
          <p:cNvPr id="765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65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765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5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765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765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56" name="In past reporting, verbs often move one tense back and time expressions may change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In past reporting, verbs often move one tense back and time expressions may change.</a:t>
              </a:r>
            </a:p>
          </p:txBody>
        </p:sp>
      </p:grpSp>
      <p:grpSp>
        <p:nvGrpSpPr>
          <p:cNvPr id="766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765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5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766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766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62" name="No backshift is needed when the information is still true or the reporting verb is present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No backshift is needed when the information is still true or the reporting verb is present.</a:t>
              </a:r>
            </a:p>
          </p:txBody>
        </p:sp>
      </p:grpSp>
      <p:sp>
        <p:nvSpPr>
          <p:cNvPr id="766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66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766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6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767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766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69" name="present → past…"/>
            <p:cNvSpPr txBox="1"/>
            <p:nvPr/>
          </p:nvSpPr>
          <p:spPr>
            <a:xfrm>
              <a:off x="45719" y="0"/>
              <a:ext cx="2146937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present → past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past → past perfect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will → would</a:t>
              </a:r>
            </a:p>
          </p:txBody>
        </p:sp>
      </p:grpSp>
      <p:grpSp>
        <p:nvGrpSpPr>
          <p:cNvPr id="767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767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7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767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67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767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7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768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767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79" name="1.  She said she was tired.…"/>
            <p:cNvSpPr txBox="1"/>
            <p:nvPr/>
          </p:nvSpPr>
          <p:spPr>
            <a:xfrm>
              <a:off x="45719" y="0"/>
              <a:ext cx="3051812" cy="18644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She said she was tired.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He told me he had seen the film.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They said they would call later.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Maya says she lives in Rome.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He said, 'I can't come.' He said he couldn't come.</a:t>
              </a:r>
            </a:p>
          </p:txBody>
        </p:sp>
      </p:grpSp>
      <p:sp>
        <p:nvSpPr>
          <p:cNvPr id="768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68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768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83" name="C1 GRAMMAR  •  UNIT 18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18  •  EXPLANATION</a:t>
              </a:r>
            </a:p>
          </p:txBody>
        </p:sp>
      </p:grpSp>
      <p:grpSp>
        <p:nvGrpSpPr>
          <p:cNvPr id="768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768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86" name="10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69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769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91" name="UNIT 1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18  •  REVEAL</a:t>
              </a:r>
            </a:p>
          </p:txBody>
        </p:sp>
      </p:grpSp>
      <p:grpSp>
        <p:nvGrpSpPr>
          <p:cNvPr id="769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769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94" name="Reported speech and tense chang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Reported speech and tense changes: choose the answer</a:t>
              </a:r>
            </a:p>
          </p:txBody>
        </p:sp>
      </p:grpSp>
      <p:grpSp>
        <p:nvGrpSpPr>
          <p:cNvPr id="769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769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9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769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70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770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01" name="1. She said she ___ unavailable that afterno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said she ___ tired.</a:t>
              </a:r>
            </a:p>
          </p:txBody>
        </p:sp>
      </p:grpSp>
      <p:grpSp>
        <p:nvGrpSpPr>
          <p:cNvPr id="770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77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04" name="A. is now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now yesterday</a:t>
              </a:r>
            </a:p>
          </p:txBody>
        </p:sp>
      </p:grpSp>
      <p:grpSp>
        <p:nvGrpSpPr>
          <p:cNvPr id="770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77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07" name="B. wa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</a:t>
              </a:r>
            </a:p>
          </p:txBody>
        </p:sp>
      </p:grpSp>
      <p:grpSp>
        <p:nvGrpSpPr>
          <p:cNvPr id="771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77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10" name="C. has been tomor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been tomorrow</a:t>
              </a:r>
            </a:p>
          </p:txBody>
        </p:sp>
      </p:grpSp>
      <p:grpSp>
        <p:nvGrpSpPr>
          <p:cNvPr id="771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771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13" name="2. He told us he ___ the documents alread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 told me he ___ the film.</a:t>
              </a:r>
            </a:p>
          </p:txBody>
        </p:sp>
      </p:grpSp>
      <p:grpSp>
        <p:nvGrpSpPr>
          <p:cNvPr id="771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77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16" name="A. signed tomor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saw tomorrow</a:t>
              </a:r>
            </a:p>
          </p:txBody>
        </p:sp>
      </p:grpSp>
      <p:grpSp>
        <p:nvGrpSpPr>
          <p:cNvPr id="772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77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19" name="B. has signed th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seen then</a:t>
              </a:r>
            </a:p>
          </p:txBody>
        </p:sp>
      </p:grpSp>
      <p:grpSp>
        <p:nvGrpSpPr>
          <p:cNvPr id="772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77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22" name="C. had sign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seen</a:t>
              </a:r>
            </a:p>
          </p:txBody>
        </p:sp>
      </p:grpSp>
      <p:grpSp>
        <p:nvGrpSpPr>
          <p:cNvPr id="772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772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25" name="3. They said they ___ contact us the following wee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They said they ___ call later.</a:t>
              </a:r>
            </a:p>
          </p:txBody>
        </p:sp>
      </p:grpSp>
      <p:grpSp>
        <p:nvGrpSpPr>
          <p:cNvPr id="772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77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28" name="A. wi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</a:t>
              </a:r>
            </a:p>
          </p:txBody>
        </p:sp>
      </p:grpSp>
      <p:grpSp>
        <p:nvGrpSpPr>
          <p:cNvPr id="773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77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31" name="B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</a:t>
              </a:r>
            </a:p>
          </p:txBody>
        </p:sp>
      </p:grpSp>
      <p:grpSp>
        <p:nvGrpSpPr>
          <p:cNvPr id="773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77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34" name="C. w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</a:t>
              </a:r>
            </a:p>
          </p:txBody>
        </p:sp>
      </p:grpSp>
      <p:grpSp>
        <p:nvGrpSpPr>
          <p:cNvPr id="773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773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37" name="4. Priya says she ___ near the stat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Maya says she ___ in Rome.</a:t>
              </a:r>
            </a:p>
          </p:txBody>
        </p:sp>
      </p:grpSp>
      <p:grpSp>
        <p:nvGrpSpPr>
          <p:cNvPr id="774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77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40" name="A. liv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lives</a:t>
              </a:r>
            </a:p>
          </p:txBody>
        </p:sp>
      </p:grpSp>
      <p:grpSp>
        <p:nvGrpSpPr>
          <p:cNvPr id="774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77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43" name="B. lived alway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lived always</a:t>
              </a:r>
            </a:p>
          </p:txBody>
        </p:sp>
      </p:grpSp>
      <p:grpSp>
        <p:nvGrpSpPr>
          <p:cNvPr id="774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77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46" name="C. had lived n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lived now</a:t>
              </a:r>
            </a:p>
          </p:txBody>
        </p:sp>
      </p:grpSp>
      <p:grpSp>
        <p:nvGrpSpPr>
          <p:cNvPr id="775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774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49" name="5. Leo said, 'I can't stay.' He said he ___ st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He said, 'I can't come.' He said he ___ come.</a:t>
              </a:r>
            </a:p>
          </p:txBody>
        </p:sp>
      </p:grpSp>
      <p:grpSp>
        <p:nvGrpSpPr>
          <p:cNvPr id="775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77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52" name="A. can't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can't yesterday</a:t>
              </a:r>
            </a:p>
          </p:txBody>
        </p:sp>
      </p:grpSp>
      <p:grpSp>
        <p:nvGrpSpPr>
          <p:cNvPr id="775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77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55" name="B. could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couldn't</a:t>
              </a:r>
            </a:p>
          </p:txBody>
        </p:sp>
      </p:grpSp>
      <p:grpSp>
        <p:nvGrpSpPr>
          <p:cNvPr id="775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77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58" name="C. wouldn't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wouldn't have</a:t>
              </a:r>
            </a:p>
          </p:txBody>
        </p:sp>
      </p:grpSp>
      <p:sp>
        <p:nvSpPr>
          <p:cNvPr id="776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76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776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62" name="C1 GRAMMAR  •  UNIT 18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18  •  REVEAL</a:t>
              </a:r>
            </a:p>
          </p:txBody>
        </p:sp>
      </p:grpSp>
      <p:grpSp>
        <p:nvGrpSpPr>
          <p:cNvPr id="776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776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65" name="10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77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776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70" name="UNIT 1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18  •  REVEAL</a:t>
              </a:r>
            </a:p>
          </p:txBody>
        </p:sp>
      </p:grpSp>
      <p:grpSp>
        <p:nvGrpSpPr>
          <p:cNvPr id="777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777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73" name="Reported speech and tense chang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Reported speech and tense changes: choose the answer</a:t>
              </a:r>
            </a:p>
          </p:txBody>
        </p:sp>
      </p:grpSp>
      <p:grpSp>
        <p:nvGrpSpPr>
          <p:cNvPr id="777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777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7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777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78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777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80" name="1. She said she ___ unavailable that afterno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said she ___ tired.</a:t>
              </a:r>
            </a:p>
          </p:txBody>
        </p:sp>
      </p:grpSp>
      <p:grpSp>
        <p:nvGrpSpPr>
          <p:cNvPr id="778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77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83" name="A. is now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now yesterday</a:t>
              </a:r>
            </a:p>
          </p:txBody>
        </p:sp>
      </p:grpSp>
      <p:grpSp>
        <p:nvGrpSpPr>
          <p:cNvPr id="778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77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86" name="B. wa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</a:t>
              </a:r>
            </a:p>
          </p:txBody>
        </p:sp>
      </p:grpSp>
      <p:grpSp>
        <p:nvGrpSpPr>
          <p:cNvPr id="779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77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89" name="C. has been tomor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been tomorrow</a:t>
              </a:r>
            </a:p>
          </p:txBody>
        </p:sp>
      </p:grpSp>
      <p:grpSp>
        <p:nvGrpSpPr>
          <p:cNvPr id="779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779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92" name="2. He told us he ___ the documents alread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 told me he ___ the film.</a:t>
              </a:r>
            </a:p>
          </p:txBody>
        </p:sp>
      </p:grpSp>
      <p:grpSp>
        <p:nvGrpSpPr>
          <p:cNvPr id="779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77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95" name="A. signed tomor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saw tomorrow</a:t>
              </a:r>
            </a:p>
          </p:txBody>
        </p:sp>
      </p:grpSp>
      <p:grpSp>
        <p:nvGrpSpPr>
          <p:cNvPr id="779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77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98" name="B. has signed th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seen then</a:t>
              </a:r>
            </a:p>
          </p:txBody>
        </p:sp>
      </p:grpSp>
      <p:grpSp>
        <p:nvGrpSpPr>
          <p:cNvPr id="780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78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01" name="C. had sign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seen</a:t>
              </a:r>
            </a:p>
          </p:txBody>
        </p:sp>
      </p:grpSp>
      <p:grpSp>
        <p:nvGrpSpPr>
          <p:cNvPr id="780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780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04" name="3. They said they ___ contact us the following wee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They said they ___ call later.</a:t>
              </a:r>
            </a:p>
          </p:txBody>
        </p:sp>
      </p:grpSp>
      <p:grpSp>
        <p:nvGrpSpPr>
          <p:cNvPr id="780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78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07" name="A. wi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</a:t>
              </a:r>
            </a:p>
          </p:txBody>
        </p:sp>
      </p:grpSp>
      <p:grpSp>
        <p:nvGrpSpPr>
          <p:cNvPr id="781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78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10" name="B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</a:t>
              </a:r>
            </a:p>
          </p:txBody>
        </p:sp>
      </p:grpSp>
      <p:grpSp>
        <p:nvGrpSpPr>
          <p:cNvPr id="781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78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13" name="C. w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</a:t>
              </a:r>
            </a:p>
          </p:txBody>
        </p:sp>
      </p:grpSp>
      <p:grpSp>
        <p:nvGrpSpPr>
          <p:cNvPr id="781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781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16" name="4. Priya says she ___ near the stat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Maya says she ___ in Rome.</a:t>
              </a:r>
            </a:p>
          </p:txBody>
        </p:sp>
      </p:grpSp>
      <p:grpSp>
        <p:nvGrpSpPr>
          <p:cNvPr id="782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78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19" name="A. liv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lives</a:t>
              </a:r>
            </a:p>
          </p:txBody>
        </p:sp>
      </p:grpSp>
      <p:grpSp>
        <p:nvGrpSpPr>
          <p:cNvPr id="782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78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22" name="B. lived alway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lived always</a:t>
              </a:r>
            </a:p>
          </p:txBody>
        </p:sp>
      </p:grpSp>
      <p:grpSp>
        <p:nvGrpSpPr>
          <p:cNvPr id="782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78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25" name="C. had lived n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lived now</a:t>
              </a:r>
            </a:p>
          </p:txBody>
        </p:sp>
      </p:grpSp>
      <p:grpSp>
        <p:nvGrpSpPr>
          <p:cNvPr id="782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782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28" name="5. Leo said, 'I can't stay.' He said he ___ st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He said, 'I can't come.' He said he ___ come.</a:t>
              </a:r>
            </a:p>
          </p:txBody>
        </p:sp>
      </p:grpSp>
      <p:grpSp>
        <p:nvGrpSpPr>
          <p:cNvPr id="783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78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31" name="A. can't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can't yesterday</a:t>
              </a:r>
            </a:p>
          </p:txBody>
        </p:sp>
      </p:grpSp>
      <p:grpSp>
        <p:nvGrpSpPr>
          <p:cNvPr id="783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78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34" name="B. could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couldn't</a:t>
              </a:r>
            </a:p>
          </p:txBody>
        </p:sp>
      </p:grpSp>
      <p:grpSp>
        <p:nvGrpSpPr>
          <p:cNvPr id="783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78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37" name="C. wouldn't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wouldn't have</a:t>
              </a:r>
            </a:p>
          </p:txBody>
        </p:sp>
      </p:grpSp>
      <p:sp>
        <p:nvSpPr>
          <p:cNvPr id="783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84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784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41" name="C1 GRAMMAR  •  UNIT 18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18  •  REVEAL</a:t>
              </a:r>
            </a:p>
          </p:txBody>
        </p:sp>
      </p:grpSp>
      <p:grpSp>
        <p:nvGrpSpPr>
          <p:cNvPr id="784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784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44" name="10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85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784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49" name="UNIT 1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18  •  REVEAL</a:t>
              </a:r>
            </a:p>
          </p:txBody>
        </p:sp>
      </p:grpSp>
      <p:grpSp>
        <p:nvGrpSpPr>
          <p:cNvPr id="785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785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52" name="Reported speech and tense chang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Reported speech and tense changes: choose the answer</a:t>
              </a:r>
            </a:p>
          </p:txBody>
        </p:sp>
      </p:grpSp>
      <p:grpSp>
        <p:nvGrpSpPr>
          <p:cNvPr id="785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785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5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785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86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785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59" name="1. She said she ___ unavailable that afterno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said she ___ tired.</a:t>
              </a:r>
            </a:p>
          </p:txBody>
        </p:sp>
      </p:grpSp>
      <p:grpSp>
        <p:nvGrpSpPr>
          <p:cNvPr id="786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78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62" name="A. is now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now yesterday</a:t>
              </a:r>
            </a:p>
          </p:txBody>
        </p:sp>
      </p:grpSp>
      <p:grpSp>
        <p:nvGrpSpPr>
          <p:cNvPr id="786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78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65" name="B. wa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</a:t>
              </a:r>
            </a:p>
          </p:txBody>
        </p:sp>
      </p:grpSp>
      <p:grpSp>
        <p:nvGrpSpPr>
          <p:cNvPr id="786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78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68" name="C. has been tomor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been tomorrow</a:t>
              </a:r>
            </a:p>
          </p:txBody>
        </p:sp>
      </p:grpSp>
      <p:grpSp>
        <p:nvGrpSpPr>
          <p:cNvPr id="787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787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71" name="2. He told us he ___ the documents alread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 told me he ___ the film.</a:t>
              </a:r>
            </a:p>
          </p:txBody>
        </p:sp>
      </p:grpSp>
      <p:grpSp>
        <p:nvGrpSpPr>
          <p:cNvPr id="787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78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74" name="A. signed tomor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saw tomorrow</a:t>
              </a:r>
            </a:p>
          </p:txBody>
        </p:sp>
      </p:grpSp>
      <p:grpSp>
        <p:nvGrpSpPr>
          <p:cNvPr id="787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78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77" name="B. has signed th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seen then</a:t>
              </a:r>
            </a:p>
          </p:txBody>
        </p:sp>
      </p:grpSp>
      <p:grpSp>
        <p:nvGrpSpPr>
          <p:cNvPr id="788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78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80" name="C. had sign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seen</a:t>
              </a:r>
            </a:p>
          </p:txBody>
        </p:sp>
      </p:grpSp>
      <p:grpSp>
        <p:nvGrpSpPr>
          <p:cNvPr id="788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788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83" name="3. They said they ___ contact us the following wee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They said they ___ call later.</a:t>
              </a:r>
            </a:p>
          </p:txBody>
        </p:sp>
      </p:grpSp>
      <p:grpSp>
        <p:nvGrpSpPr>
          <p:cNvPr id="788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78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86" name="A. wi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</a:t>
              </a:r>
            </a:p>
          </p:txBody>
        </p:sp>
      </p:grpSp>
      <p:grpSp>
        <p:nvGrpSpPr>
          <p:cNvPr id="789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78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89" name="B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</a:t>
              </a:r>
            </a:p>
          </p:txBody>
        </p:sp>
      </p:grpSp>
      <p:grpSp>
        <p:nvGrpSpPr>
          <p:cNvPr id="789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78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92" name="C. w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</a:t>
              </a:r>
            </a:p>
          </p:txBody>
        </p:sp>
      </p:grpSp>
      <p:grpSp>
        <p:nvGrpSpPr>
          <p:cNvPr id="789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789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95" name="4. Priya says she ___ near the stat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Maya says she ___ in Rome.</a:t>
              </a:r>
            </a:p>
          </p:txBody>
        </p:sp>
      </p:grpSp>
      <p:grpSp>
        <p:nvGrpSpPr>
          <p:cNvPr id="789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78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98" name="A. liv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lives</a:t>
              </a:r>
            </a:p>
          </p:txBody>
        </p:sp>
      </p:grpSp>
      <p:grpSp>
        <p:nvGrpSpPr>
          <p:cNvPr id="790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79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01" name="B. lived alway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lived always</a:t>
              </a:r>
            </a:p>
          </p:txBody>
        </p:sp>
      </p:grpSp>
      <p:grpSp>
        <p:nvGrpSpPr>
          <p:cNvPr id="790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79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04" name="C. had lived n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lived now</a:t>
              </a:r>
            </a:p>
          </p:txBody>
        </p:sp>
      </p:grpSp>
      <p:grpSp>
        <p:nvGrpSpPr>
          <p:cNvPr id="790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790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07" name="5. Leo said, 'I can't stay.' He said he ___ st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He said, 'I can't come.' He said he ___ come.</a:t>
              </a:r>
            </a:p>
          </p:txBody>
        </p:sp>
      </p:grpSp>
      <p:grpSp>
        <p:nvGrpSpPr>
          <p:cNvPr id="791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79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10" name="A. can't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can't yesterday</a:t>
              </a:r>
            </a:p>
          </p:txBody>
        </p:sp>
      </p:grpSp>
      <p:grpSp>
        <p:nvGrpSpPr>
          <p:cNvPr id="791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79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13" name="B. could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couldn't</a:t>
              </a:r>
            </a:p>
          </p:txBody>
        </p:sp>
      </p:grpSp>
      <p:grpSp>
        <p:nvGrpSpPr>
          <p:cNvPr id="791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79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16" name="C. wouldn't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wouldn't have</a:t>
              </a:r>
            </a:p>
          </p:txBody>
        </p:sp>
      </p:grpSp>
      <p:sp>
        <p:nvSpPr>
          <p:cNvPr id="791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92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791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20" name="C1 GRAMMAR  •  UNIT 18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18  •  REVEAL</a:t>
              </a:r>
            </a:p>
          </p:txBody>
        </p:sp>
      </p:grpSp>
      <p:grpSp>
        <p:nvGrpSpPr>
          <p:cNvPr id="792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792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23" name="10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92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792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28" name="UNIT 1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18  •  REVEAL</a:t>
              </a:r>
            </a:p>
          </p:txBody>
        </p:sp>
      </p:grpSp>
      <p:grpSp>
        <p:nvGrpSpPr>
          <p:cNvPr id="793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793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31" name="Reported speech and tense chang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Reported speech and tense changes: choose the answer</a:t>
              </a:r>
            </a:p>
          </p:txBody>
        </p:sp>
      </p:grpSp>
      <p:grpSp>
        <p:nvGrpSpPr>
          <p:cNvPr id="793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793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3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793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93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793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38" name="1. She said she ___ unavailable that afterno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said she ___ tired.</a:t>
              </a:r>
            </a:p>
          </p:txBody>
        </p:sp>
      </p:grpSp>
      <p:grpSp>
        <p:nvGrpSpPr>
          <p:cNvPr id="794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79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41" name="A. is now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now yesterday</a:t>
              </a:r>
            </a:p>
          </p:txBody>
        </p:sp>
      </p:grpSp>
      <p:grpSp>
        <p:nvGrpSpPr>
          <p:cNvPr id="794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79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44" name="B. wa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</a:t>
              </a:r>
            </a:p>
          </p:txBody>
        </p:sp>
      </p:grpSp>
      <p:grpSp>
        <p:nvGrpSpPr>
          <p:cNvPr id="794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79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47" name="C. has been tomor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been tomorrow</a:t>
              </a:r>
            </a:p>
          </p:txBody>
        </p:sp>
      </p:grpSp>
      <p:grpSp>
        <p:nvGrpSpPr>
          <p:cNvPr id="795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794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50" name="2. He told us he ___ the documents alread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 told me he ___ the film.</a:t>
              </a:r>
            </a:p>
          </p:txBody>
        </p:sp>
      </p:grpSp>
      <p:grpSp>
        <p:nvGrpSpPr>
          <p:cNvPr id="795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79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53" name="A. signed tomor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saw tomorrow</a:t>
              </a:r>
            </a:p>
          </p:txBody>
        </p:sp>
      </p:grpSp>
      <p:grpSp>
        <p:nvGrpSpPr>
          <p:cNvPr id="795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79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56" name="B. has signed th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seen then</a:t>
              </a:r>
            </a:p>
          </p:txBody>
        </p:sp>
      </p:grpSp>
      <p:grpSp>
        <p:nvGrpSpPr>
          <p:cNvPr id="796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79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59" name="C. had sign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seen</a:t>
              </a:r>
            </a:p>
          </p:txBody>
        </p:sp>
      </p:grpSp>
      <p:grpSp>
        <p:nvGrpSpPr>
          <p:cNvPr id="796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796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62" name="3. They said they ___ contact us the following wee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They said they ___ call later.</a:t>
              </a:r>
            </a:p>
          </p:txBody>
        </p:sp>
      </p:grpSp>
      <p:grpSp>
        <p:nvGrpSpPr>
          <p:cNvPr id="796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79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65" name="A. wi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</a:t>
              </a:r>
            </a:p>
          </p:txBody>
        </p:sp>
      </p:grpSp>
      <p:grpSp>
        <p:nvGrpSpPr>
          <p:cNvPr id="796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79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68" name="B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</a:t>
              </a:r>
            </a:p>
          </p:txBody>
        </p:sp>
      </p:grpSp>
      <p:grpSp>
        <p:nvGrpSpPr>
          <p:cNvPr id="797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79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71" name="C. w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</a:t>
              </a:r>
            </a:p>
          </p:txBody>
        </p:sp>
      </p:grpSp>
      <p:grpSp>
        <p:nvGrpSpPr>
          <p:cNvPr id="797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797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74" name="4. Priya says she ___ near the stat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Maya says she ___ in Rome.</a:t>
              </a:r>
            </a:p>
          </p:txBody>
        </p:sp>
      </p:grpSp>
      <p:grpSp>
        <p:nvGrpSpPr>
          <p:cNvPr id="797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79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77" name="A. live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lives</a:t>
              </a:r>
            </a:p>
          </p:txBody>
        </p:sp>
      </p:grpSp>
      <p:grpSp>
        <p:nvGrpSpPr>
          <p:cNvPr id="798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79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80" name="B. lived alway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lived always</a:t>
              </a:r>
            </a:p>
          </p:txBody>
        </p:sp>
      </p:grpSp>
      <p:grpSp>
        <p:nvGrpSpPr>
          <p:cNvPr id="798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79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83" name="C. had lived n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lived now</a:t>
              </a:r>
            </a:p>
          </p:txBody>
        </p:sp>
      </p:grpSp>
      <p:grpSp>
        <p:nvGrpSpPr>
          <p:cNvPr id="798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798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86" name="5. Leo said, 'I can't stay.' He said he ___ st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He said, 'I can't come.' He said he ___ come.</a:t>
              </a:r>
            </a:p>
          </p:txBody>
        </p:sp>
      </p:grpSp>
      <p:grpSp>
        <p:nvGrpSpPr>
          <p:cNvPr id="799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79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89" name="A. can't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can't yesterday</a:t>
              </a:r>
            </a:p>
          </p:txBody>
        </p:sp>
      </p:grpSp>
      <p:grpSp>
        <p:nvGrpSpPr>
          <p:cNvPr id="799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79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92" name="B. could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couldn't</a:t>
              </a:r>
            </a:p>
          </p:txBody>
        </p:sp>
      </p:grpSp>
      <p:grpSp>
        <p:nvGrpSpPr>
          <p:cNvPr id="799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79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95" name="C. wouldn't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wouldn't have</a:t>
              </a:r>
            </a:p>
          </p:txBody>
        </p:sp>
      </p:grpSp>
      <p:sp>
        <p:nvSpPr>
          <p:cNvPr id="799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00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799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99" name="C1 GRAMMAR  •  UNIT 18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18  •  REVEAL</a:t>
              </a:r>
            </a:p>
          </p:txBody>
        </p:sp>
      </p:grpSp>
      <p:grpSp>
        <p:nvGrpSpPr>
          <p:cNvPr id="800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00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02" name="11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110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00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800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07" name="UNIT 1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18  •  REVEAL</a:t>
              </a:r>
            </a:p>
          </p:txBody>
        </p:sp>
      </p:grpSp>
      <p:grpSp>
        <p:nvGrpSpPr>
          <p:cNvPr id="801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800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10" name="Reported speech and tense chang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Reported speech and tense changes: choose the answer</a:t>
              </a:r>
            </a:p>
          </p:txBody>
        </p:sp>
      </p:grpSp>
      <p:grpSp>
        <p:nvGrpSpPr>
          <p:cNvPr id="801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801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1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801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01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801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17" name="1. She said she ___ unavailable that afterno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said she ___ tired.</a:t>
              </a:r>
            </a:p>
          </p:txBody>
        </p:sp>
      </p:grpSp>
      <p:grpSp>
        <p:nvGrpSpPr>
          <p:cNvPr id="802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80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20" name="A. is now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now yesterday</a:t>
              </a:r>
            </a:p>
          </p:txBody>
        </p:sp>
      </p:grpSp>
      <p:grpSp>
        <p:nvGrpSpPr>
          <p:cNvPr id="802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80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23" name="B. wa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</a:t>
              </a:r>
            </a:p>
          </p:txBody>
        </p:sp>
      </p:grpSp>
      <p:grpSp>
        <p:nvGrpSpPr>
          <p:cNvPr id="802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80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26" name="C. has been tomor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been tomorrow</a:t>
              </a:r>
            </a:p>
          </p:txBody>
        </p:sp>
      </p:grpSp>
      <p:grpSp>
        <p:nvGrpSpPr>
          <p:cNvPr id="803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802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29" name="2. He told us he ___ the documents alread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 told me he ___ the film.</a:t>
              </a:r>
            </a:p>
          </p:txBody>
        </p:sp>
      </p:grpSp>
      <p:grpSp>
        <p:nvGrpSpPr>
          <p:cNvPr id="803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80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32" name="A. signed tomor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saw tomorrow</a:t>
              </a:r>
            </a:p>
          </p:txBody>
        </p:sp>
      </p:grpSp>
      <p:grpSp>
        <p:nvGrpSpPr>
          <p:cNvPr id="803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80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35" name="B. has signed th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seen then</a:t>
              </a:r>
            </a:p>
          </p:txBody>
        </p:sp>
      </p:grpSp>
      <p:grpSp>
        <p:nvGrpSpPr>
          <p:cNvPr id="803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80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38" name="C. had sign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seen</a:t>
              </a:r>
            </a:p>
          </p:txBody>
        </p:sp>
      </p:grpSp>
      <p:grpSp>
        <p:nvGrpSpPr>
          <p:cNvPr id="804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804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41" name="3. They said they ___ contact us the following wee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They said they ___ call later.</a:t>
              </a:r>
            </a:p>
          </p:txBody>
        </p:sp>
      </p:grpSp>
      <p:grpSp>
        <p:nvGrpSpPr>
          <p:cNvPr id="804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80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44" name="A. wi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</a:t>
              </a:r>
            </a:p>
          </p:txBody>
        </p:sp>
      </p:grpSp>
      <p:grpSp>
        <p:nvGrpSpPr>
          <p:cNvPr id="804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80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47" name="B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</a:t>
              </a:r>
            </a:p>
          </p:txBody>
        </p:sp>
      </p:grpSp>
      <p:grpSp>
        <p:nvGrpSpPr>
          <p:cNvPr id="805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80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50" name="C. w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</a:t>
              </a:r>
            </a:p>
          </p:txBody>
        </p:sp>
      </p:grpSp>
      <p:grpSp>
        <p:nvGrpSpPr>
          <p:cNvPr id="805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805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53" name="4. Priya says she ___ near the stat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Maya says she ___ in Rome.</a:t>
              </a:r>
            </a:p>
          </p:txBody>
        </p:sp>
      </p:grpSp>
      <p:grpSp>
        <p:nvGrpSpPr>
          <p:cNvPr id="805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80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56" name="A. live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lives</a:t>
              </a:r>
            </a:p>
          </p:txBody>
        </p:sp>
      </p:grpSp>
      <p:grpSp>
        <p:nvGrpSpPr>
          <p:cNvPr id="806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80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59" name="B. lived alway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lived always</a:t>
              </a:r>
            </a:p>
          </p:txBody>
        </p:sp>
      </p:grpSp>
      <p:grpSp>
        <p:nvGrpSpPr>
          <p:cNvPr id="806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80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62" name="C. had lived n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lived now</a:t>
              </a:r>
            </a:p>
          </p:txBody>
        </p:sp>
      </p:grpSp>
      <p:grpSp>
        <p:nvGrpSpPr>
          <p:cNvPr id="806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806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65" name="5. Leo said, 'I can't stay.' He said he ___ st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He said, 'I can't come.' He said he ___ come.</a:t>
              </a:r>
            </a:p>
          </p:txBody>
        </p:sp>
      </p:grpSp>
      <p:grpSp>
        <p:nvGrpSpPr>
          <p:cNvPr id="806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80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68" name="A. can't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can't yesterday</a:t>
              </a:r>
            </a:p>
          </p:txBody>
        </p:sp>
      </p:grpSp>
      <p:grpSp>
        <p:nvGrpSpPr>
          <p:cNvPr id="807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80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71" name="B. couldn'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couldn't</a:t>
              </a:r>
            </a:p>
          </p:txBody>
        </p:sp>
      </p:grpSp>
      <p:grpSp>
        <p:nvGrpSpPr>
          <p:cNvPr id="807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80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74" name="C. wouldn't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wouldn't have</a:t>
              </a:r>
            </a:p>
          </p:txBody>
        </p:sp>
      </p:grpSp>
      <p:sp>
        <p:nvSpPr>
          <p:cNvPr id="807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07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807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78" name="C1 GRAMMAR  •  UNIT 18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18  •  REVEAL</a:t>
              </a:r>
            </a:p>
          </p:txBody>
        </p:sp>
      </p:grpSp>
      <p:grpSp>
        <p:nvGrpSpPr>
          <p:cNvPr id="808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08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81" name="11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111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08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808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86" name="UNIT 19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19  •  EXPLANATION</a:t>
              </a:r>
            </a:p>
          </p:txBody>
        </p:sp>
      </p:grpSp>
      <p:grpSp>
        <p:nvGrpSpPr>
          <p:cNvPr id="809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808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89" name="Reporting verbs and pattern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Reporting verbs and patterns</a:t>
              </a:r>
            </a:p>
          </p:txBody>
        </p:sp>
      </p:grpSp>
      <p:sp>
        <p:nvSpPr>
          <p:cNvPr id="809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09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809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9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809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809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96" name="Different reporting verbs take different structures: verb + to-infinitive, verb + -ing, or verb + object + to-infinitive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Different reporting verbs take different structures: verb + to-infinitive, verb + -ing, or verb + object + to-infinitive.</a:t>
              </a:r>
            </a:p>
          </p:txBody>
        </p:sp>
      </p:grpSp>
      <p:grpSp>
        <p:nvGrpSpPr>
          <p:cNvPr id="810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809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9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810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810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02" name="Learn each reporting verb together with its pattern.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Learn each reporting verb together with its pattern.</a:t>
              </a:r>
            </a:p>
          </p:txBody>
        </p:sp>
      </p:grpSp>
      <p:sp>
        <p:nvSpPr>
          <p:cNvPr id="810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10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810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0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811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810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09" name="agree to do…"/>
            <p:cNvSpPr txBox="1"/>
            <p:nvPr/>
          </p:nvSpPr>
          <p:spPr>
            <a:xfrm>
              <a:off x="45719" y="0"/>
              <a:ext cx="2146937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agree to do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admit doing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advise someone to do</a:t>
              </a:r>
            </a:p>
          </p:txBody>
        </p:sp>
      </p:grpSp>
      <p:grpSp>
        <p:nvGrpSpPr>
          <p:cNvPr id="811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811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1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811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11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811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1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812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811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19" name="1.  She agreed to help us.…"/>
            <p:cNvSpPr txBox="1"/>
            <p:nvPr/>
          </p:nvSpPr>
          <p:spPr>
            <a:xfrm>
              <a:off x="45719" y="0"/>
              <a:ext cx="3051812" cy="1686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She agreed to help us.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He admitted breaking the window.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They advised me to book early.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Mia denied sending the message.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He warned us to avoid the ice.</a:t>
              </a:r>
            </a:p>
          </p:txBody>
        </p:sp>
      </p:grpSp>
      <p:sp>
        <p:nvSpPr>
          <p:cNvPr id="812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12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812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23" name="C1 GRAMMAR  •  UNIT 19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19  •  EXPLANATION</a:t>
              </a:r>
            </a:p>
          </p:txBody>
        </p:sp>
      </p:grpSp>
      <p:grpSp>
        <p:nvGrpSpPr>
          <p:cNvPr id="812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12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26" name="11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112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13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813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31" name="UNIT 1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19  •  REVEAL</a:t>
              </a:r>
            </a:p>
          </p:txBody>
        </p:sp>
      </p:grpSp>
      <p:grpSp>
        <p:nvGrpSpPr>
          <p:cNvPr id="813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813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34" name="Reporting verbs and pattern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Reporting verbs and patterns: choose the answer</a:t>
              </a:r>
            </a:p>
          </p:txBody>
        </p:sp>
      </p:grpSp>
      <p:grpSp>
        <p:nvGrpSpPr>
          <p:cNvPr id="813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813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3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813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14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814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41" name="1. The consultant agreed ___ the figures agai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agreed ___ us.</a:t>
              </a:r>
            </a:p>
          </p:txBody>
        </p:sp>
      </p:grpSp>
      <p:grpSp>
        <p:nvGrpSpPr>
          <p:cNvPr id="814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81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44" name="A. to review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 help</a:t>
              </a:r>
            </a:p>
          </p:txBody>
        </p:sp>
      </p:grpSp>
      <p:grpSp>
        <p:nvGrpSpPr>
          <p:cNvPr id="814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81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47" name="B. review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helping</a:t>
              </a:r>
            </a:p>
          </p:txBody>
        </p:sp>
      </p:grpSp>
      <p:grpSp>
        <p:nvGrpSpPr>
          <p:cNvPr id="815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81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50" name="C. revi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help</a:t>
              </a:r>
            </a:p>
          </p:txBody>
        </p:sp>
      </p:grpSp>
      <p:grpSp>
        <p:nvGrpSpPr>
          <p:cNvPr id="815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815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53" name="2. She admitted ___ the deadlin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 admitted ___ the window.</a:t>
              </a:r>
            </a:p>
          </p:txBody>
        </p:sp>
      </p:grpSp>
      <p:grpSp>
        <p:nvGrpSpPr>
          <p:cNvPr id="815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81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56" name="A. to mis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 break</a:t>
              </a:r>
            </a:p>
          </p:txBody>
        </p:sp>
      </p:grpSp>
      <p:grpSp>
        <p:nvGrpSpPr>
          <p:cNvPr id="816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81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59" name="B. mis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break</a:t>
              </a:r>
            </a:p>
          </p:txBody>
        </p:sp>
      </p:grpSp>
      <p:grpSp>
        <p:nvGrpSpPr>
          <p:cNvPr id="816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81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62" name="C. miss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breaking</a:t>
              </a:r>
            </a:p>
          </p:txBody>
        </p:sp>
      </p:grpSp>
      <p:grpSp>
        <p:nvGrpSpPr>
          <p:cNvPr id="816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816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65" name="3. They encouraged us ___ for the gran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They advised me ___ early.</a:t>
              </a:r>
            </a:p>
          </p:txBody>
        </p:sp>
      </p:grpSp>
      <p:grpSp>
        <p:nvGrpSpPr>
          <p:cNvPr id="816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81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68" name="A. apply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booking</a:t>
              </a:r>
            </a:p>
          </p:txBody>
        </p:sp>
      </p:grpSp>
      <p:grpSp>
        <p:nvGrpSpPr>
          <p:cNvPr id="817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81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71" name="B. to appl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book</a:t>
              </a:r>
            </a:p>
          </p:txBody>
        </p:sp>
      </p:grpSp>
      <p:grpSp>
        <p:nvGrpSpPr>
          <p:cNvPr id="817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81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74" name="C. appli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booked</a:t>
              </a:r>
            </a:p>
          </p:txBody>
        </p:sp>
      </p:grpSp>
      <p:grpSp>
        <p:nvGrpSpPr>
          <p:cNvPr id="817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817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77" name="4. He denied ___ the confidential memo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Mia denied ___ the message.</a:t>
              </a:r>
            </a:p>
          </p:txBody>
        </p:sp>
      </p:grpSp>
      <p:grpSp>
        <p:nvGrpSpPr>
          <p:cNvPr id="818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81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80" name="A. lea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sending</a:t>
              </a:r>
            </a:p>
          </p:txBody>
        </p:sp>
      </p:grpSp>
      <p:grpSp>
        <p:nvGrpSpPr>
          <p:cNvPr id="818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81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83" name="B. to lea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send</a:t>
              </a:r>
            </a:p>
          </p:txBody>
        </p:sp>
      </p:grpSp>
      <p:grpSp>
        <p:nvGrpSpPr>
          <p:cNvPr id="818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81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86" name="C. lea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send</a:t>
              </a:r>
            </a:p>
          </p:txBody>
        </p:sp>
      </p:grpSp>
      <p:grpSp>
        <p:nvGrpSpPr>
          <p:cNvPr id="819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818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89" name="5. The guide warned us ___ the unstable pat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He warned us ___ the ice.</a:t>
              </a:r>
            </a:p>
          </p:txBody>
        </p:sp>
      </p:grpSp>
      <p:grpSp>
        <p:nvGrpSpPr>
          <p:cNvPr id="819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81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92" name="A. avoiding u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avoiding us</a:t>
              </a:r>
            </a:p>
          </p:txBody>
        </p:sp>
      </p:grpSp>
      <p:grpSp>
        <p:nvGrpSpPr>
          <p:cNvPr id="819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81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95" name="B. to avoi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avoid</a:t>
              </a:r>
            </a:p>
          </p:txBody>
        </p:sp>
      </p:grpSp>
      <p:grpSp>
        <p:nvGrpSpPr>
          <p:cNvPr id="819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81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98" name="C. avoi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avoid</a:t>
              </a:r>
            </a:p>
          </p:txBody>
        </p:sp>
      </p:grpSp>
      <p:sp>
        <p:nvSpPr>
          <p:cNvPr id="820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20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820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02" name="C1 GRAMMAR  •  UNIT 19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19  •  REVEAL</a:t>
              </a:r>
            </a:p>
          </p:txBody>
        </p:sp>
      </p:grpSp>
      <p:grpSp>
        <p:nvGrpSpPr>
          <p:cNvPr id="820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20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05" name="11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113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21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820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10" name="UNIT 1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19  •  REVEAL</a:t>
              </a:r>
            </a:p>
          </p:txBody>
        </p:sp>
      </p:grpSp>
      <p:grpSp>
        <p:nvGrpSpPr>
          <p:cNvPr id="821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821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13" name="Reporting verbs and pattern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Reporting verbs and patterns: choose the answer</a:t>
              </a:r>
            </a:p>
          </p:txBody>
        </p:sp>
      </p:grpSp>
      <p:grpSp>
        <p:nvGrpSpPr>
          <p:cNvPr id="821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821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1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821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22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821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20" name="1. The consultant agreed ___ the figures agai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agreed ___ us.</a:t>
              </a:r>
            </a:p>
          </p:txBody>
        </p:sp>
      </p:grpSp>
      <p:grpSp>
        <p:nvGrpSpPr>
          <p:cNvPr id="822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82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23" name="A. to review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 help</a:t>
              </a:r>
            </a:p>
          </p:txBody>
        </p:sp>
      </p:grpSp>
      <p:grpSp>
        <p:nvGrpSpPr>
          <p:cNvPr id="822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82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26" name="B. review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helping</a:t>
              </a:r>
            </a:p>
          </p:txBody>
        </p:sp>
      </p:grpSp>
      <p:grpSp>
        <p:nvGrpSpPr>
          <p:cNvPr id="823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82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29" name="C. revi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help</a:t>
              </a:r>
            </a:p>
          </p:txBody>
        </p:sp>
      </p:grpSp>
      <p:grpSp>
        <p:nvGrpSpPr>
          <p:cNvPr id="823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823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32" name="2. She admitted ___ the deadlin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 admitted ___ the window.</a:t>
              </a:r>
            </a:p>
          </p:txBody>
        </p:sp>
      </p:grpSp>
      <p:grpSp>
        <p:nvGrpSpPr>
          <p:cNvPr id="823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82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35" name="A. to mis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 break</a:t>
              </a:r>
            </a:p>
          </p:txBody>
        </p:sp>
      </p:grpSp>
      <p:grpSp>
        <p:nvGrpSpPr>
          <p:cNvPr id="823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82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38" name="B. mis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break</a:t>
              </a:r>
            </a:p>
          </p:txBody>
        </p:sp>
      </p:grpSp>
      <p:grpSp>
        <p:nvGrpSpPr>
          <p:cNvPr id="824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82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41" name="C. miss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breaking</a:t>
              </a:r>
            </a:p>
          </p:txBody>
        </p:sp>
      </p:grpSp>
      <p:grpSp>
        <p:nvGrpSpPr>
          <p:cNvPr id="824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824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44" name="3. They encouraged us ___ for the gran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They advised me ___ early.</a:t>
              </a:r>
            </a:p>
          </p:txBody>
        </p:sp>
      </p:grpSp>
      <p:grpSp>
        <p:nvGrpSpPr>
          <p:cNvPr id="824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82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47" name="A. apply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booking</a:t>
              </a:r>
            </a:p>
          </p:txBody>
        </p:sp>
      </p:grpSp>
      <p:grpSp>
        <p:nvGrpSpPr>
          <p:cNvPr id="825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82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50" name="B. to appl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book</a:t>
              </a:r>
            </a:p>
          </p:txBody>
        </p:sp>
      </p:grpSp>
      <p:grpSp>
        <p:nvGrpSpPr>
          <p:cNvPr id="825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82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53" name="C. appli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booked</a:t>
              </a:r>
            </a:p>
          </p:txBody>
        </p:sp>
      </p:grpSp>
      <p:grpSp>
        <p:nvGrpSpPr>
          <p:cNvPr id="825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825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56" name="4. He denied ___ the confidential memo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Mia denied ___ the message.</a:t>
              </a:r>
            </a:p>
          </p:txBody>
        </p:sp>
      </p:grpSp>
      <p:grpSp>
        <p:nvGrpSpPr>
          <p:cNvPr id="826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82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59" name="A. lea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sending</a:t>
              </a:r>
            </a:p>
          </p:txBody>
        </p:sp>
      </p:grpSp>
      <p:grpSp>
        <p:nvGrpSpPr>
          <p:cNvPr id="826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82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62" name="B. to lea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send</a:t>
              </a:r>
            </a:p>
          </p:txBody>
        </p:sp>
      </p:grpSp>
      <p:grpSp>
        <p:nvGrpSpPr>
          <p:cNvPr id="826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82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65" name="C. lea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send</a:t>
              </a:r>
            </a:p>
          </p:txBody>
        </p:sp>
      </p:grpSp>
      <p:grpSp>
        <p:nvGrpSpPr>
          <p:cNvPr id="826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826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68" name="5. The guide warned us ___ the unstable pat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He warned us ___ the ice.</a:t>
              </a:r>
            </a:p>
          </p:txBody>
        </p:sp>
      </p:grpSp>
      <p:grpSp>
        <p:nvGrpSpPr>
          <p:cNvPr id="827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82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71" name="A. avoiding u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avoiding us</a:t>
              </a:r>
            </a:p>
          </p:txBody>
        </p:sp>
      </p:grpSp>
      <p:grpSp>
        <p:nvGrpSpPr>
          <p:cNvPr id="827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82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74" name="B. to avoi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avoid</a:t>
              </a:r>
            </a:p>
          </p:txBody>
        </p:sp>
      </p:grpSp>
      <p:grpSp>
        <p:nvGrpSpPr>
          <p:cNvPr id="827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82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77" name="C. avoi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avoid</a:t>
              </a:r>
            </a:p>
          </p:txBody>
        </p:sp>
      </p:grpSp>
      <p:sp>
        <p:nvSpPr>
          <p:cNvPr id="827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28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828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81" name="C1 GRAMMAR  •  UNIT 19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19  •  REVEAL</a:t>
              </a:r>
            </a:p>
          </p:txBody>
        </p:sp>
      </p:grpSp>
      <p:grpSp>
        <p:nvGrpSpPr>
          <p:cNvPr id="828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28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84" name="11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114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29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828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89" name="UNIT 1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19  •  REVEAL</a:t>
              </a:r>
            </a:p>
          </p:txBody>
        </p:sp>
      </p:grpSp>
      <p:grpSp>
        <p:nvGrpSpPr>
          <p:cNvPr id="829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829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92" name="Reporting verbs and pattern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Reporting verbs and patterns: choose the answer</a:t>
              </a:r>
            </a:p>
          </p:txBody>
        </p:sp>
      </p:grpSp>
      <p:grpSp>
        <p:nvGrpSpPr>
          <p:cNvPr id="829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829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9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829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30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829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99" name="1. The consultant agreed ___ the figures agai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agreed ___ us.</a:t>
              </a:r>
            </a:p>
          </p:txBody>
        </p:sp>
      </p:grpSp>
      <p:grpSp>
        <p:nvGrpSpPr>
          <p:cNvPr id="830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83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02" name="A. to review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 help</a:t>
              </a:r>
            </a:p>
          </p:txBody>
        </p:sp>
      </p:grpSp>
      <p:grpSp>
        <p:nvGrpSpPr>
          <p:cNvPr id="830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83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05" name="B. review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helping</a:t>
              </a:r>
            </a:p>
          </p:txBody>
        </p:sp>
      </p:grpSp>
      <p:grpSp>
        <p:nvGrpSpPr>
          <p:cNvPr id="830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83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08" name="C. revi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help</a:t>
              </a:r>
            </a:p>
          </p:txBody>
        </p:sp>
      </p:grpSp>
      <p:grpSp>
        <p:nvGrpSpPr>
          <p:cNvPr id="831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831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11" name="2. She admitted ___ the deadlin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 admitted ___ the window.</a:t>
              </a:r>
            </a:p>
          </p:txBody>
        </p:sp>
      </p:grpSp>
      <p:grpSp>
        <p:nvGrpSpPr>
          <p:cNvPr id="831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83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14" name="A. to mis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 break</a:t>
              </a:r>
            </a:p>
          </p:txBody>
        </p:sp>
      </p:grpSp>
      <p:grpSp>
        <p:nvGrpSpPr>
          <p:cNvPr id="831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83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17" name="B. mis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break</a:t>
              </a:r>
            </a:p>
          </p:txBody>
        </p:sp>
      </p:grpSp>
      <p:grpSp>
        <p:nvGrpSpPr>
          <p:cNvPr id="832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83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20" name="C. miss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breaking</a:t>
              </a:r>
            </a:p>
          </p:txBody>
        </p:sp>
      </p:grpSp>
      <p:grpSp>
        <p:nvGrpSpPr>
          <p:cNvPr id="832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832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23" name="3. They encouraged us ___ for the gran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They advised me ___ early.</a:t>
              </a:r>
            </a:p>
          </p:txBody>
        </p:sp>
      </p:grpSp>
      <p:grpSp>
        <p:nvGrpSpPr>
          <p:cNvPr id="832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83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26" name="A. apply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booking</a:t>
              </a:r>
            </a:p>
          </p:txBody>
        </p:sp>
      </p:grpSp>
      <p:grpSp>
        <p:nvGrpSpPr>
          <p:cNvPr id="833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83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29" name="B. to apply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book</a:t>
              </a:r>
            </a:p>
          </p:txBody>
        </p:sp>
      </p:grpSp>
      <p:grpSp>
        <p:nvGrpSpPr>
          <p:cNvPr id="833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83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32" name="C. appli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booked</a:t>
              </a:r>
            </a:p>
          </p:txBody>
        </p:sp>
      </p:grpSp>
      <p:grpSp>
        <p:nvGrpSpPr>
          <p:cNvPr id="833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833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35" name="4. He denied ___ the confidential memo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Mia denied ___ the message.</a:t>
              </a:r>
            </a:p>
          </p:txBody>
        </p:sp>
      </p:grpSp>
      <p:grpSp>
        <p:nvGrpSpPr>
          <p:cNvPr id="833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83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38" name="A. lea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sending</a:t>
              </a:r>
            </a:p>
          </p:txBody>
        </p:sp>
      </p:grpSp>
      <p:grpSp>
        <p:nvGrpSpPr>
          <p:cNvPr id="834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83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41" name="B. to lea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send</a:t>
              </a:r>
            </a:p>
          </p:txBody>
        </p:sp>
      </p:grpSp>
      <p:grpSp>
        <p:nvGrpSpPr>
          <p:cNvPr id="834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83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44" name="C. lea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send</a:t>
              </a:r>
            </a:p>
          </p:txBody>
        </p:sp>
      </p:grpSp>
      <p:grpSp>
        <p:nvGrpSpPr>
          <p:cNvPr id="834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834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47" name="5. The guide warned us ___ the unstable pat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He warned us ___ the ice.</a:t>
              </a:r>
            </a:p>
          </p:txBody>
        </p:sp>
      </p:grpSp>
      <p:grpSp>
        <p:nvGrpSpPr>
          <p:cNvPr id="835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83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50" name="A. avoiding u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avoiding us</a:t>
              </a:r>
            </a:p>
          </p:txBody>
        </p:sp>
      </p:grpSp>
      <p:grpSp>
        <p:nvGrpSpPr>
          <p:cNvPr id="835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83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53" name="B. to avoi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avoid</a:t>
              </a:r>
            </a:p>
          </p:txBody>
        </p:sp>
      </p:grpSp>
      <p:grpSp>
        <p:nvGrpSpPr>
          <p:cNvPr id="835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83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56" name="C. avoi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avoid</a:t>
              </a:r>
            </a:p>
          </p:txBody>
        </p:sp>
      </p:grpSp>
      <p:sp>
        <p:nvSpPr>
          <p:cNvPr id="835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36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835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60" name="C1 GRAMMAR  •  UNIT 19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19  •  REVEAL</a:t>
              </a:r>
            </a:p>
          </p:txBody>
        </p:sp>
      </p:grpSp>
      <p:grpSp>
        <p:nvGrpSpPr>
          <p:cNvPr id="836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36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63" name="11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115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36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836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68" name="UNIT 1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19  •  REVEAL</a:t>
              </a:r>
            </a:p>
          </p:txBody>
        </p:sp>
      </p:grpSp>
      <p:grpSp>
        <p:nvGrpSpPr>
          <p:cNvPr id="837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837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71" name="Reporting verbs and pattern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Reporting verbs and patterns: choose the answer</a:t>
              </a:r>
            </a:p>
          </p:txBody>
        </p:sp>
      </p:grpSp>
      <p:grpSp>
        <p:nvGrpSpPr>
          <p:cNvPr id="837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837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7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837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37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837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78" name="1. The consultant agreed ___ the figures agai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agreed ___ us.</a:t>
              </a:r>
            </a:p>
          </p:txBody>
        </p:sp>
      </p:grpSp>
      <p:grpSp>
        <p:nvGrpSpPr>
          <p:cNvPr id="838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83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81" name="A. to review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 help</a:t>
              </a:r>
            </a:p>
          </p:txBody>
        </p:sp>
      </p:grpSp>
      <p:grpSp>
        <p:nvGrpSpPr>
          <p:cNvPr id="838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83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84" name="B. review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helping</a:t>
              </a:r>
            </a:p>
          </p:txBody>
        </p:sp>
      </p:grpSp>
      <p:grpSp>
        <p:nvGrpSpPr>
          <p:cNvPr id="838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83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87" name="C. revi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help</a:t>
              </a:r>
            </a:p>
          </p:txBody>
        </p:sp>
      </p:grpSp>
      <p:grpSp>
        <p:nvGrpSpPr>
          <p:cNvPr id="839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838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90" name="2. She admitted ___ the deadlin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 admitted ___ the window.</a:t>
              </a:r>
            </a:p>
          </p:txBody>
        </p:sp>
      </p:grpSp>
      <p:grpSp>
        <p:nvGrpSpPr>
          <p:cNvPr id="839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83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93" name="A. to mis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 break</a:t>
              </a:r>
            </a:p>
          </p:txBody>
        </p:sp>
      </p:grpSp>
      <p:grpSp>
        <p:nvGrpSpPr>
          <p:cNvPr id="839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83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96" name="B. mis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break</a:t>
              </a:r>
            </a:p>
          </p:txBody>
        </p:sp>
      </p:grpSp>
      <p:grpSp>
        <p:nvGrpSpPr>
          <p:cNvPr id="840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83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99" name="C. miss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breaking</a:t>
              </a:r>
            </a:p>
          </p:txBody>
        </p:sp>
      </p:grpSp>
      <p:grpSp>
        <p:nvGrpSpPr>
          <p:cNvPr id="840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840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02" name="3. They encouraged us ___ for the gran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They advised me ___ early.</a:t>
              </a:r>
            </a:p>
          </p:txBody>
        </p:sp>
      </p:grpSp>
      <p:grpSp>
        <p:nvGrpSpPr>
          <p:cNvPr id="840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84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05" name="A. apply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booking</a:t>
              </a:r>
            </a:p>
          </p:txBody>
        </p:sp>
      </p:grpSp>
      <p:grpSp>
        <p:nvGrpSpPr>
          <p:cNvPr id="840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84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08" name="B. to apply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book</a:t>
              </a:r>
            </a:p>
          </p:txBody>
        </p:sp>
      </p:grpSp>
      <p:grpSp>
        <p:nvGrpSpPr>
          <p:cNvPr id="841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84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11" name="C. appli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booked</a:t>
              </a:r>
            </a:p>
          </p:txBody>
        </p:sp>
      </p:grpSp>
      <p:grpSp>
        <p:nvGrpSpPr>
          <p:cNvPr id="841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841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14" name="4. He denied ___ the confidential memo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Mia denied ___ the message.</a:t>
              </a:r>
            </a:p>
          </p:txBody>
        </p:sp>
      </p:grpSp>
      <p:grpSp>
        <p:nvGrpSpPr>
          <p:cNvPr id="841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84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17" name="A. leak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sending</a:t>
              </a:r>
            </a:p>
          </p:txBody>
        </p:sp>
      </p:grpSp>
      <p:grpSp>
        <p:nvGrpSpPr>
          <p:cNvPr id="842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84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20" name="B. to lea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send</a:t>
              </a:r>
            </a:p>
          </p:txBody>
        </p:sp>
      </p:grpSp>
      <p:grpSp>
        <p:nvGrpSpPr>
          <p:cNvPr id="842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84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23" name="C. lea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send</a:t>
              </a:r>
            </a:p>
          </p:txBody>
        </p:sp>
      </p:grpSp>
      <p:grpSp>
        <p:nvGrpSpPr>
          <p:cNvPr id="842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842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26" name="5. The guide warned us ___ the unstable pat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He warned us ___ the ice.</a:t>
              </a:r>
            </a:p>
          </p:txBody>
        </p:sp>
      </p:grpSp>
      <p:grpSp>
        <p:nvGrpSpPr>
          <p:cNvPr id="843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84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29" name="A. avoiding u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avoiding us</a:t>
              </a:r>
            </a:p>
          </p:txBody>
        </p:sp>
      </p:grpSp>
      <p:grpSp>
        <p:nvGrpSpPr>
          <p:cNvPr id="843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84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32" name="B. to avoi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avoid</a:t>
              </a:r>
            </a:p>
          </p:txBody>
        </p:sp>
      </p:grpSp>
      <p:grpSp>
        <p:nvGrpSpPr>
          <p:cNvPr id="843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84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35" name="C. avoi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avoid</a:t>
              </a:r>
            </a:p>
          </p:txBody>
        </p:sp>
      </p:grpSp>
      <p:sp>
        <p:nvSpPr>
          <p:cNvPr id="843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44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843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39" name="C1 GRAMMAR  •  UNIT 19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19  •  REVEAL</a:t>
              </a:r>
            </a:p>
          </p:txBody>
        </p:sp>
      </p:grpSp>
      <p:grpSp>
        <p:nvGrpSpPr>
          <p:cNvPr id="844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44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42" name="11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116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44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844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47" name="UNIT 1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19  •  REVEAL</a:t>
              </a:r>
            </a:p>
          </p:txBody>
        </p:sp>
      </p:grpSp>
      <p:grpSp>
        <p:nvGrpSpPr>
          <p:cNvPr id="845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844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50" name="Reporting verbs and pattern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Reporting verbs and patterns: choose the answer</a:t>
              </a:r>
            </a:p>
          </p:txBody>
        </p:sp>
      </p:grpSp>
      <p:grpSp>
        <p:nvGrpSpPr>
          <p:cNvPr id="845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845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5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845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45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845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57" name="1. The consultant agreed ___ the figures agai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agreed ___ us.</a:t>
              </a:r>
            </a:p>
          </p:txBody>
        </p:sp>
      </p:grpSp>
      <p:grpSp>
        <p:nvGrpSpPr>
          <p:cNvPr id="846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84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60" name="A. to review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 help</a:t>
              </a:r>
            </a:p>
          </p:txBody>
        </p:sp>
      </p:grpSp>
      <p:grpSp>
        <p:nvGrpSpPr>
          <p:cNvPr id="846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84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63" name="B. review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helping</a:t>
              </a:r>
            </a:p>
          </p:txBody>
        </p:sp>
      </p:grpSp>
      <p:grpSp>
        <p:nvGrpSpPr>
          <p:cNvPr id="846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84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66" name="C. revi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help</a:t>
              </a:r>
            </a:p>
          </p:txBody>
        </p:sp>
      </p:grpSp>
      <p:grpSp>
        <p:nvGrpSpPr>
          <p:cNvPr id="847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846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69" name="2. She admitted ___ the deadlin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 admitted ___ the window.</a:t>
              </a:r>
            </a:p>
          </p:txBody>
        </p:sp>
      </p:grpSp>
      <p:grpSp>
        <p:nvGrpSpPr>
          <p:cNvPr id="847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84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72" name="A. to mis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 break</a:t>
              </a:r>
            </a:p>
          </p:txBody>
        </p:sp>
      </p:grpSp>
      <p:grpSp>
        <p:nvGrpSpPr>
          <p:cNvPr id="847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84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75" name="B. mis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break</a:t>
              </a:r>
            </a:p>
          </p:txBody>
        </p:sp>
      </p:grpSp>
      <p:grpSp>
        <p:nvGrpSpPr>
          <p:cNvPr id="847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84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78" name="C. miss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breaking</a:t>
              </a:r>
            </a:p>
          </p:txBody>
        </p:sp>
      </p:grpSp>
      <p:grpSp>
        <p:nvGrpSpPr>
          <p:cNvPr id="848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848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81" name="3. They encouraged us ___ for the gran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They advised me ___ early.</a:t>
              </a:r>
            </a:p>
          </p:txBody>
        </p:sp>
      </p:grpSp>
      <p:grpSp>
        <p:nvGrpSpPr>
          <p:cNvPr id="848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84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84" name="A. apply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booking</a:t>
              </a:r>
            </a:p>
          </p:txBody>
        </p:sp>
      </p:grpSp>
      <p:grpSp>
        <p:nvGrpSpPr>
          <p:cNvPr id="848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84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87" name="B. to apply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book</a:t>
              </a:r>
            </a:p>
          </p:txBody>
        </p:sp>
      </p:grpSp>
      <p:grpSp>
        <p:nvGrpSpPr>
          <p:cNvPr id="849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84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90" name="C. appli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booked</a:t>
              </a:r>
            </a:p>
          </p:txBody>
        </p:sp>
      </p:grpSp>
      <p:grpSp>
        <p:nvGrpSpPr>
          <p:cNvPr id="849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849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93" name="4. He denied ___ the confidential memo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Mia denied ___ the message.</a:t>
              </a:r>
            </a:p>
          </p:txBody>
        </p:sp>
      </p:grpSp>
      <p:grpSp>
        <p:nvGrpSpPr>
          <p:cNvPr id="849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84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96" name="A. leak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sending</a:t>
              </a:r>
            </a:p>
          </p:txBody>
        </p:sp>
      </p:grpSp>
      <p:grpSp>
        <p:nvGrpSpPr>
          <p:cNvPr id="850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84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99" name="B. to lea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send</a:t>
              </a:r>
            </a:p>
          </p:txBody>
        </p:sp>
      </p:grpSp>
      <p:grpSp>
        <p:nvGrpSpPr>
          <p:cNvPr id="850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85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02" name="C. lea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send</a:t>
              </a:r>
            </a:p>
          </p:txBody>
        </p:sp>
      </p:grpSp>
      <p:grpSp>
        <p:nvGrpSpPr>
          <p:cNvPr id="850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850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05" name="5. The guide warned us ___ the unstable pat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He warned us ___ the ice.</a:t>
              </a:r>
            </a:p>
          </p:txBody>
        </p:sp>
      </p:grpSp>
      <p:grpSp>
        <p:nvGrpSpPr>
          <p:cNvPr id="850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85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08" name="A. avoiding u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avoiding us</a:t>
              </a:r>
            </a:p>
          </p:txBody>
        </p:sp>
      </p:grpSp>
      <p:grpSp>
        <p:nvGrpSpPr>
          <p:cNvPr id="851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85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11" name="B. to avoi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avoid</a:t>
              </a:r>
            </a:p>
          </p:txBody>
        </p:sp>
      </p:grpSp>
      <p:grpSp>
        <p:nvGrpSpPr>
          <p:cNvPr id="851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85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14" name="C. avoi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avoid</a:t>
              </a:r>
            </a:p>
          </p:txBody>
        </p:sp>
      </p:grpSp>
      <p:sp>
        <p:nvSpPr>
          <p:cNvPr id="851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51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851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18" name="C1 GRAMMAR  •  UNIT 19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19  •  REVEAL</a:t>
              </a:r>
            </a:p>
          </p:txBody>
        </p:sp>
      </p:grpSp>
      <p:grpSp>
        <p:nvGrpSpPr>
          <p:cNvPr id="852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52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21" name="11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117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52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852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26" name="UNIT 20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20  •  EXPLANATION</a:t>
              </a:r>
            </a:p>
          </p:txBody>
        </p:sp>
      </p:grpSp>
      <p:grpSp>
        <p:nvGrpSpPr>
          <p:cNvPr id="853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852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29" name="Relative clauses: defining and non-defining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Relative clauses: defining and non-defining</a:t>
              </a:r>
            </a:p>
          </p:txBody>
        </p:sp>
      </p:grpSp>
      <p:sp>
        <p:nvSpPr>
          <p:cNvPr id="853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53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853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3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853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853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36" name="Defining clauses identify the noun; non-defining clauses add extra information and require commas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Defining clauses identify the noun; non-defining clauses add extra information and require commas.</a:t>
              </a:r>
            </a:p>
          </p:txBody>
        </p:sp>
      </p:grpSp>
      <p:grpSp>
        <p:nvGrpSpPr>
          <p:cNvPr id="854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853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3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854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854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42" name="That is not used in non-defining clauses.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That is not used in non-defining clauses.</a:t>
              </a:r>
            </a:p>
          </p:txBody>
        </p:sp>
      </p:grpSp>
      <p:sp>
        <p:nvSpPr>
          <p:cNvPr id="854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54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854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4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855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854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49" name="noun + who/which/that...…"/>
            <p:cNvSpPr txBox="1"/>
            <p:nvPr/>
          </p:nvSpPr>
          <p:spPr>
            <a:xfrm>
              <a:off x="45719" y="0"/>
              <a:ext cx="2146937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noun + who/which/that...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noun, who/which...,</a:t>
              </a:r>
            </a:p>
          </p:txBody>
        </p:sp>
      </p:grpSp>
      <p:grpSp>
        <p:nvGrpSpPr>
          <p:cNvPr id="855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855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5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855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55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855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5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856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855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59" name="1.  My brother, who lives in Paris, is visiting.…"/>
            <p:cNvSpPr txBox="1"/>
            <p:nvPr/>
          </p:nvSpPr>
          <p:spPr>
            <a:xfrm>
              <a:off x="45719" y="0"/>
              <a:ext cx="3051812" cy="2220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My brother, who lives in Paris, is visiting.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The book that you lent me was excellent.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Rome, which is very old, attracts millions.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The woman whose car was stolen called police.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This is the café where we met.</a:t>
              </a:r>
            </a:p>
          </p:txBody>
        </p:sp>
      </p:grpSp>
      <p:sp>
        <p:nvSpPr>
          <p:cNvPr id="856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56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856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63" name="C1 GRAMMAR  •  UNIT 20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20  •  EXPLANATION</a:t>
              </a:r>
            </a:p>
          </p:txBody>
        </p:sp>
      </p:grpSp>
      <p:grpSp>
        <p:nvGrpSpPr>
          <p:cNvPr id="856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56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66" name="11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118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57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857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71" name="UNIT 2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20  •  REVEAL</a:t>
              </a:r>
            </a:p>
          </p:txBody>
        </p:sp>
      </p:grpSp>
      <p:grpSp>
        <p:nvGrpSpPr>
          <p:cNvPr id="857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857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74" name="Relative clauses: defining and non-defining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Relative clauses: defining and non-defining: choose the answer</a:t>
              </a:r>
            </a:p>
          </p:txBody>
        </p:sp>
      </p:grpSp>
      <p:grpSp>
        <p:nvGrpSpPr>
          <p:cNvPr id="857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857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7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857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58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858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81" name="1. My supervisor, ___ has worked here for twenty years, is retir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My brother, ___ lives in Paris, is visiting.</a:t>
              </a:r>
            </a:p>
          </p:txBody>
        </p:sp>
      </p:grpSp>
      <p:grpSp>
        <p:nvGrpSpPr>
          <p:cNvPr id="858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85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84" name="A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that</a:t>
              </a:r>
            </a:p>
          </p:txBody>
        </p:sp>
      </p:grpSp>
      <p:grpSp>
        <p:nvGrpSpPr>
          <p:cNvPr id="858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85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87" name="B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where</a:t>
              </a:r>
            </a:p>
          </p:txBody>
        </p:sp>
      </p:grpSp>
      <p:grpSp>
        <p:nvGrpSpPr>
          <p:cNvPr id="859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85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90" name="C. wh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who</a:t>
              </a:r>
            </a:p>
          </p:txBody>
        </p:sp>
      </p:grpSp>
      <p:grpSp>
        <p:nvGrpSpPr>
          <p:cNvPr id="859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859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93" name="2. The proposal ___ you sent was persuasiv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 book ___ you lent me was excellent.</a:t>
              </a:r>
            </a:p>
          </p:txBody>
        </p:sp>
      </p:grpSp>
      <p:grpSp>
        <p:nvGrpSpPr>
          <p:cNvPr id="859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85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96" name="A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where</a:t>
              </a:r>
            </a:p>
          </p:txBody>
        </p:sp>
      </p:grpSp>
      <p:grpSp>
        <p:nvGrpSpPr>
          <p:cNvPr id="860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85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99" name="B. who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whose</a:t>
              </a:r>
            </a:p>
          </p:txBody>
        </p:sp>
      </p:grpSp>
      <p:grpSp>
        <p:nvGrpSpPr>
          <p:cNvPr id="860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86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02" name="C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that</a:t>
              </a:r>
            </a:p>
          </p:txBody>
        </p:sp>
      </p:grpSp>
      <p:grpSp>
        <p:nvGrpSpPr>
          <p:cNvPr id="860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860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05" name="3. Kyoto, ___ attracts millions of visitors, is famous for its templ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Rome, ___ is very old, attracts millions.</a:t>
              </a:r>
            </a:p>
          </p:txBody>
        </p:sp>
      </p:grpSp>
      <p:grpSp>
        <p:nvGrpSpPr>
          <p:cNvPr id="860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86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08" name="A. whi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which</a:t>
              </a:r>
            </a:p>
          </p:txBody>
        </p:sp>
      </p:grpSp>
      <p:grpSp>
        <p:nvGrpSpPr>
          <p:cNvPr id="861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86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11" name="B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that</a:t>
              </a:r>
            </a:p>
          </p:txBody>
        </p:sp>
      </p:grpSp>
      <p:grpSp>
        <p:nvGrpSpPr>
          <p:cNvPr id="861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86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14" name="C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who</a:t>
              </a:r>
            </a:p>
          </p:txBody>
        </p:sp>
      </p:grpSp>
      <p:grpSp>
        <p:nvGrpSpPr>
          <p:cNvPr id="861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861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17" name="4. The researcher ___ article won the prize teaches he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woman ___ car was stolen called police.</a:t>
              </a:r>
            </a:p>
          </p:txBody>
        </p:sp>
      </p:grpSp>
      <p:grpSp>
        <p:nvGrpSpPr>
          <p:cNvPr id="862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86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20" name="A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</a:t>
              </a:r>
            </a:p>
          </p:txBody>
        </p:sp>
      </p:grpSp>
      <p:grpSp>
        <p:nvGrpSpPr>
          <p:cNvPr id="862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86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23" name="B. who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whose</a:t>
              </a:r>
            </a:p>
          </p:txBody>
        </p:sp>
      </p:grpSp>
      <p:grpSp>
        <p:nvGrpSpPr>
          <p:cNvPr id="862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86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26" name="C. whi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which</a:t>
              </a:r>
            </a:p>
          </p:txBody>
        </p:sp>
      </p:grpSp>
      <p:grpSp>
        <p:nvGrpSpPr>
          <p:cNvPr id="863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862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29" name="5. This is the laboratory ___ the samples were test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This is the café ___ we met.</a:t>
              </a:r>
            </a:p>
          </p:txBody>
        </p:sp>
      </p:grpSp>
      <p:grpSp>
        <p:nvGrpSpPr>
          <p:cNvPr id="863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86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32" name="A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where</a:t>
              </a:r>
            </a:p>
          </p:txBody>
        </p:sp>
      </p:grpSp>
      <p:grpSp>
        <p:nvGrpSpPr>
          <p:cNvPr id="863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86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35" name="B. which perso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which person</a:t>
              </a:r>
            </a:p>
          </p:txBody>
        </p:sp>
      </p:grpSp>
      <p:grpSp>
        <p:nvGrpSpPr>
          <p:cNvPr id="863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86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38" name="C. who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whose</a:t>
              </a:r>
            </a:p>
          </p:txBody>
        </p:sp>
      </p:grpSp>
      <p:sp>
        <p:nvSpPr>
          <p:cNvPr id="864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64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864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42" name="C1 GRAMMAR  •  UNIT 20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20  •  REVEAL</a:t>
              </a:r>
            </a:p>
          </p:txBody>
        </p:sp>
      </p:grpSp>
      <p:grpSp>
        <p:nvGrpSpPr>
          <p:cNvPr id="864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64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45" name="11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119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65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864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50" name="UNIT 2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20  •  REVEAL</a:t>
              </a:r>
            </a:p>
          </p:txBody>
        </p:sp>
      </p:grpSp>
      <p:grpSp>
        <p:nvGrpSpPr>
          <p:cNvPr id="865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865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53" name="Relative clauses: defining and non-defining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Relative clauses: defining and non-defining: choose the answer</a:t>
              </a:r>
            </a:p>
          </p:txBody>
        </p:sp>
      </p:grpSp>
      <p:grpSp>
        <p:nvGrpSpPr>
          <p:cNvPr id="865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865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5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865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66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865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60" name="1. My supervisor, ___ has worked here for twenty years, is retir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My brother, ___ lives in Paris, is visiting.</a:t>
              </a:r>
            </a:p>
          </p:txBody>
        </p:sp>
      </p:grpSp>
      <p:grpSp>
        <p:nvGrpSpPr>
          <p:cNvPr id="866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86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63" name="A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that</a:t>
              </a:r>
            </a:p>
          </p:txBody>
        </p:sp>
      </p:grpSp>
      <p:grpSp>
        <p:nvGrpSpPr>
          <p:cNvPr id="866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86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66" name="B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where</a:t>
              </a:r>
            </a:p>
          </p:txBody>
        </p:sp>
      </p:grpSp>
      <p:grpSp>
        <p:nvGrpSpPr>
          <p:cNvPr id="867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86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69" name="C. wh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who</a:t>
              </a:r>
            </a:p>
          </p:txBody>
        </p:sp>
      </p:grpSp>
      <p:grpSp>
        <p:nvGrpSpPr>
          <p:cNvPr id="867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867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72" name="2. The proposal ___ you sent was persuasiv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 book ___ you lent me was excellent.</a:t>
              </a:r>
            </a:p>
          </p:txBody>
        </p:sp>
      </p:grpSp>
      <p:grpSp>
        <p:nvGrpSpPr>
          <p:cNvPr id="867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86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75" name="A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where</a:t>
              </a:r>
            </a:p>
          </p:txBody>
        </p:sp>
      </p:grpSp>
      <p:grpSp>
        <p:nvGrpSpPr>
          <p:cNvPr id="867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86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78" name="B. who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whose</a:t>
              </a:r>
            </a:p>
          </p:txBody>
        </p:sp>
      </p:grpSp>
      <p:grpSp>
        <p:nvGrpSpPr>
          <p:cNvPr id="868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86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81" name="C. tha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that</a:t>
              </a:r>
            </a:p>
          </p:txBody>
        </p:sp>
      </p:grpSp>
      <p:grpSp>
        <p:nvGrpSpPr>
          <p:cNvPr id="868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868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84" name="3. Kyoto, ___ attracts millions of visitors, is famous for its templ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Rome, ___ is very old, attracts millions.</a:t>
              </a:r>
            </a:p>
          </p:txBody>
        </p:sp>
      </p:grpSp>
      <p:grpSp>
        <p:nvGrpSpPr>
          <p:cNvPr id="868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86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87" name="A. whi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which</a:t>
              </a:r>
            </a:p>
          </p:txBody>
        </p:sp>
      </p:grpSp>
      <p:grpSp>
        <p:nvGrpSpPr>
          <p:cNvPr id="869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86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90" name="B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that</a:t>
              </a:r>
            </a:p>
          </p:txBody>
        </p:sp>
      </p:grpSp>
      <p:grpSp>
        <p:nvGrpSpPr>
          <p:cNvPr id="869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86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93" name="C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who</a:t>
              </a:r>
            </a:p>
          </p:txBody>
        </p:sp>
      </p:grpSp>
      <p:grpSp>
        <p:nvGrpSpPr>
          <p:cNvPr id="869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869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96" name="4. The researcher ___ article won the prize teaches he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woman ___ car was stolen called police.</a:t>
              </a:r>
            </a:p>
          </p:txBody>
        </p:sp>
      </p:grpSp>
      <p:grpSp>
        <p:nvGrpSpPr>
          <p:cNvPr id="870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86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99" name="A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</a:t>
              </a:r>
            </a:p>
          </p:txBody>
        </p:sp>
      </p:grpSp>
      <p:grpSp>
        <p:nvGrpSpPr>
          <p:cNvPr id="870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87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02" name="B. who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whose</a:t>
              </a:r>
            </a:p>
          </p:txBody>
        </p:sp>
      </p:grpSp>
      <p:grpSp>
        <p:nvGrpSpPr>
          <p:cNvPr id="870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87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05" name="C. whi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which</a:t>
              </a:r>
            </a:p>
          </p:txBody>
        </p:sp>
      </p:grpSp>
      <p:grpSp>
        <p:nvGrpSpPr>
          <p:cNvPr id="870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870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08" name="5. This is the laboratory ___ the samples were test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This is the café ___ we met.</a:t>
              </a:r>
            </a:p>
          </p:txBody>
        </p:sp>
      </p:grpSp>
      <p:grpSp>
        <p:nvGrpSpPr>
          <p:cNvPr id="871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87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11" name="A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where</a:t>
              </a:r>
            </a:p>
          </p:txBody>
        </p:sp>
      </p:grpSp>
      <p:grpSp>
        <p:nvGrpSpPr>
          <p:cNvPr id="871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87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14" name="B. which perso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which person</a:t>
              </a:r>
            </a:p>
          </p:txBody>
        </p:sp>
      </p:grpSp>
      <p:grpSp>
        <p:nvGrpSpPr>
          <p:cNvPr id="871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87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17" name="C. who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whose</a:t>
              </a:r>
            </a:p>
          </p:txBody>
        </p:sp>
      </p:grpSp>
      <p:sp>
        <p:nvSpPr>
          <p:cNvPr id="871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72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872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21" name="C1 GRAMMAR  •  UNIT 20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20  •  REVEAL</a:t>
              </a:r>
            </a:p>
          </p:txBody>
        </p:sp>
      </p:grpSp>
      <p:grpSp>
        <p:nvGrpSpPr>
          <p:cNvPr id="872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72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24" name="12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120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73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872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29" name="UNIT 2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20  •  REVEAL</a:t>
              </a:r>
            </a:p>
          </p:txBody>
        </p:sp>
      </p:grpSp>
      <p:grpSp>
        <p:nvGrpSpPr>
          <p:cNvPr id="873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873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32" name="Relative clauses: defining and non-defining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Relative clauses: defining and non-defining: choose the answer</a:t>
              </a:r>
            </a:p>
          </p:txBody>
        </p:sp>
      </p:grpSp>
      <p:grpSp>
        <p:nvGrpSpPr>
          <p:cNvPr id="873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873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3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873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74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873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39" name="1. My supervisor, ___ has worked here for twenty years, is retir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My brother, ___ lives in Paris, is visiting.</a:t>
              </a:r>
            </a:p>
          </p:txBody>
        </p:sp>
      </p:grpSp>
      <p:grpSp>
        <p:nvGrpSpPr>
          <p:cNvPr id="874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87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42" name="A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that</a:t>
              </a:r>
            </a:p>
          </p:txBody>
        </p:sp>
      </p:grpSp>
      <p:grpSp>
        <p:nvGrpSpPr>
          <p:cNvPr id="874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87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45" name="B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where</a:t>
              </a:r>
            </a:p>
          </p:txBody>
        </p:sp>
      </p:grpSp>
      <p:grpSp>
        <p:nvGrpSpPr>
          <p:cNvPr id="874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87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48" name="C. wh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who</a:t>
              </a:r>
            </a:p>
          </p:txBody>
        </p:sp>
      </p:grpSp>
      <p:grpSp>
        <p:nvGrpSpPr>
          <p:cNvPr id="875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875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51" name="2. The proposal ___ you sent was persuasiv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 book ___ you lent me was excellent.</a:t>
              </a:r>
            </a:p>
          </p:txBody>
        </p:sp>
      </p:grpSp>
      <p:grpSp>
        <p:nvGrpSpPr>
          <p:cNvPr id="875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87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54" name="A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where</a:t>
              </a:r>
            </a:p>
          </p:txBody>
        </p:sp>
      </p:grpSp>
      <p:grpSp>
        <p:nvGrpSpPr>
          <p:cNvPr id="875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87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57" name="B. who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whose</a:t>
              </a:r>
            </a:p>
          </p:txBody>
        </p:sp>
      </p:grpSp>
      <p:grpSp>
        <p:nvGrpSpPr>
          <p:cNvPr id="876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87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60" name="C. tha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that</a:t>
              </a:r>
            </a:p>
          </p:txBody>
        </p:sp>
      </p:grpSp>
      <p:grpSp>
        <p:nvGrpSpPr>
          <p:cNvPr id="876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876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63" name="3. Kyoto, ___ attracts millions of visitors, is famous for its templ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Rome, ___ is very old, attracts millions.</a:t>
              </a:r>
            </a:p>
          </p:txBody>
        </p:sp>
      </p:grpSp>
      <p:grpSp>
        <p:nvGrpSpPr>
          <p:cNvPr id="876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87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66" name="A. which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which</a:t>
              </a:r>
            </a:p>
          </p:txBody>
        </p:sp>
      </p:grpSp>
      <p:grpSp>
        <p:nvGrpSpPr>
          <p:cNvPr id="877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87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69" name="B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that</a:t>
              </a:r>
            </a:p>
          </p:txBody>
        </p:sp>
      </p:grpSp>
      <p:grpSp>
        <p:nvGrpSpPr>
          <p:cNvPr id="877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87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72" name="C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who</a:t>
              </a:r>
            </a:p>
          </p:txBody>
        </p:sp>
      </p:grpSp>
      <p:grpSp>
        <p:nvGrpSpPr>
          <p:cNvPr id="877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877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75" name="4. The researcher ___ article won the prize teaches he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woman ___ car was stolen called police.</a:t>
              </a:r>
            </a:p>
          </p:txBody>
        </p:sp>
      </p:grpSp>
      <p:grpSp>
        <p:nvGrpSpPr>
          <p:cNvPr id="877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87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78" name="A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</a:t>
              </a:r>
            </a:p>
          </p:txBody>
        </p:sp>
      </p:grpSp>
      <p:grpSp>
        <p:nvGrpSpPr>
          <p:cNvPr id="878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87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81" name="B. who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whose</a:t>
              </a:r>
            </a:p>
          </p:txBody>
        </p:sp>
      </p:grpSp>
      <p:grpSp>
        <p:nvGrpSpPr>
          <p:cNvPr id="878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87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84" name="C. whi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which</a:t>
              </a:r>
            </a:p>
          </p:txBody>
        </p:sp>
      </p:grpSp>
      <p:grpSp>
        <p:nvGrpSpPr>
          <p:cNvPr id="878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878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87" name="5. This is the laboratory ___ the samples were test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This is the café ___ we met.</a:t>
              </a:r>
            </a:p>
          </p:txBody>
        </p:sp>
      </p:grpSp>
      <p:grpSp>
        <p:nvGrpSpPr>
          <p:cNvPr id="879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87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90" name="A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where</a:t>
              </a:r>
            </a:p>
          </p:txBody>
        </p:sp>
      </p:grpSp>
      <p:grpSp>
        <p:nvGrpSpPr>
          <p:cNvPr id="879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87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93" name="B. which perso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which person</a:t>
              </a:r>
            </a:p>
          </p:txBody>
        </p:sp>
      </p:grpSp>
      <p:grpSp>
        <p:nvGrpSpPr>
          <p:cNvPr id="879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87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96" name="C. who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whose</a:t>
              </a:r>
            </a:p>
          </p:txBody>
        </p:sp>
      </p:grpSp>
      <p:sp>
        <p:nvSpPr>
          <p:cNvPr id="879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80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879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00" name="C1 GRAMMAR  •  UNIT 20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20  •  REVEAL</a:t>
              </a:r>
            </a:p>
          </p:txBody>
        </p:sp>
      </p:grpSp>
      <p:grpSp>
        <p:nvGrpSpPr>
          <p:cNvPr id="880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80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03" name="12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121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80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880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08" name="UNIT 2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20  •  REVEAL</a:t>
              </a:r>
            </a:p>
          </p:txBody>
        </p:sp>
      </p:grpSp>
      <p:grpSp>
        <p:nvGrpSpPr>
          <p:cNvPr id="881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881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11" name="Relative clauses: defining and non-defining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Relative clauses: defining and non-defining: choose the answer</a:t>
              </a:r>
            </a:p>
          </p:txBody>
        </p:sp>
      </p:grpSp>
      <p:grpSp>
        <p:nvGrpSpPr>
          <p:cNvPr id="881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881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1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881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81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881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18" name="1. My supervisor, ___ has worked here for twenty years, is retir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My brother, ___ lives in Paris, is visiting.</a:t>
              </a:r>
            </a:p>
          </p:txBody>
        </p:sp>
      </p:grpSp>
      <p:grpSp>
        <p:nvGrpSpPr>
          <p:cNvPr id="882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88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21" name="A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that</a:t>
              </a:r>
            </a:p>
          </p:txBody>
        </p:sp>
      </p:grpSp>
      <p:grpSp>
        <p:nvGrpSpPr>
          <p:cNvPr id="882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88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24" name="B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where</a:t>
              </a:r>
            </a:p>
          </p:txBody>
        </p:sp>
      </p:grpSp>
      <p:grpSp>
        <p:nvGrpSpPr>
          <p:cNvPr id="882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88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27" name="C. wh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who</a:t>
              </a:r>
            </a:p>
          </p:txBody>
        </p:sp>
      </p:grpSp>
      <p:grpSp>
        <p:nvGrpSpPr>
          <p:cNvPr id="883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882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30" name="2. The proposal ___ you sent was persuasiv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 book ___ you lent me was excellent.</a:t>
              </a:r>
            </a:p>
          </p:txBody>
        </p:sp>
      </p:grpSp>
      <p:grpSp>
        <p:nvGrpSpPr>
          <p:cNvPr id="883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88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33" name="A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where</a:t>
              </a:r>
            </a:p>
          </p:txBody>
        </p:sp>
      </p:grpSp>
      <p:grpSp>
        <p:nvGrpSpPr>
          <p:cNvPr id="883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88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36" name="B. who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whose</a:t>
              </a:r>
            </a:p>
          </p:txBody>
        </p:sp>
      </p:grpSp>
      <p:grpSp>
        <p:nvGrpSpPr>
          <p:cNvPr id="884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88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39" name="C. tha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that</a:t>
              </a:r>
            </a:p>
          </p:txBody>
        </p:sp>
      </p:grpSp>
      <p:grpSp>
        <p:nvGrpSpPr>
          <p:cNvPr id="884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884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42" name="3. Kyoto, ___ attracts millions of visitors, is famous for its templ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Rome, ___ is very old, attracts millions.</a:t>
              </a:r>
            </a:p>
          </p:txBody>
        </p:sp>
      </p:grpSp>
      <p:grpSp>
        <p:nvGrpSpPr>
          <p:cNvPr id="884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88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45" name="A. which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which</a:t>
              </a:r>
            </a:p>
          </p:txBody>
        </p:sp>
      </p:grpSp>
      <p:grpSp>
        <p:nvGrpSpPr>
          <p:cNvPr id="884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88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48" name="B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that</a:t>
              </a:r>
            </a:p>
          </p:txBody>
        </p:sp>
      </p:grpSp>
      <p:grpSp>
        <p:nvGrpSpPr>
          <p:cNvPr id="885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88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51" name="C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who</a:t>
              </a:r>
            </a:p>
          </p:txBody>
        </p:sp>
      </p:grpSp>
      <p:grpSp>
        <p:nvGrpSpPr>
          <p:cNvPr id="885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885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54" name="4. The researcher ___ article won the prize teaches he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woman ___ car was stolen called police.</a:t>
              </a:r>
            </a:p>
          </p:txBody>
        </p:sp>
      </p:grpSp>
      <p:grpSp>
        <p:nvGrpSpPr>
          <p:cNvPr id="885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88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57" name="A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</a:t>
              </a:r>
            </a:p>
          </p:txBody>
        </p:sp>
      </p:grpSp>
      <p:grpSp>
        <p:nvGrpSpPr>
          <p:cNvPr id="886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88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60" name="B. whos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whose</a:t>
              </a:r>
            </a:p>
          </p:txBody>
        </p:sp>
      </p:grpSp>
      <p:grpSp>
        <p:nvGrpSpPr>
          <p:cNvPr id="886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88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63" name="C. whi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which</a:t>
              </a:r>
            </a:p>
          </p:txBody>
        </p:sp>
      </p:grpSp>
      <p:grpSp>
        <p:nvGrpSpPr>
          <p:cNvPr id="886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886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66" name="5. This is the laboratory ___ the samples were test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This is the café ___ we met.</a:t>
              </a:r>
            </a:p>
          </p:txBody>
        </p:sp>
      </p:grpSp>
      <p:grpSp>
        <p:nvGrpSpPr>
          <p:cNvPr id="887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88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69" name="A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where</a:t>
              </a:r>
            </a:p>
          </p:txBody>
        </p:sp>
      </p:grpSp>
      <p:grpSp>
        <p:nvGrpSpPr>
          <p:cNvPr id="887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88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72" name="B. which perso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which person</a:t>
              </a:r>
            </a:p>
          </p:txBody>
        </p:sp>
      </p:grpSp>
      <p:grpSp>
        <p:nvGrpSpPr>
          <p:cNvPr id="887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88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75" name="C. who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whose</a:t>
              </a:r>
            </a:p>
          </p:txBody>
        </p:sp>
      </p:grpSp>
      <p:sp>
        <p:nvSpPr>
          <p:cNvPr id="887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88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887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79" name="C1 GRAMMAR  •  UNIT 20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20  •  REVEAL</a:t>
              </a:r>
            </a:p>
          </p:txBody>
        </p:sp>
      </p:grpSp>
      <p:grpSp>
        <p:nvGrpSpPr>
          <p:cNvPr id="888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88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82" name="12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122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88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888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87" name="UNIT 2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20  •  REVEAL</a:t>
              </a:r>
            </a:p>
          </p:txBody>
        </p:sp>
      </p:grpSp>
      <p:grpSp>
        <p:nvGrpSpPr>
          <p:cNvPr id="889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888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90" name="Relative clauses: defining and non-defining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Relative clauses: defining and non-defining: choose the answer</a:t>
              </a:r>
            </a:p>
          </p:txBody>
        </p:sp>
      </p:grpSp>
      <p:grpSp>
        <p:nvGrpSpPr>
          <p:cNvPr id="889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889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9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889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89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889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97" name="1. My supervisor, ___ has worked here for twenty years, is retir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My brother, ___ lives in Paris, is visiting.</a:t>
              </a:r>
            </a:p>
          </p:txBody>
        </p:sp>
      </p:grpSp>
      <p:grpSp>
        <p:nvGrpSpPr>
          <p:cNvPr id="890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88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00" name="A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that</a:t>
              </a:r>
            </a:p>
          </p:txBody>
        </p:sp>
      </p:grpSp>
      <p:grpSp>
        <p:nvGrpSpPr>
          <p:cNvPr id="890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89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03" name="B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where</a:t>
              </a:r>
            </a:p>
          </p:txBody>
        </p:sp>
      </p:grpSp>
      <p:grpSp>
        <p:nvGrpSpPr>
          <p:cNvPr id="890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89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06" name="C. wh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who</a:t>
              </a:r>
            </a:p>
          </p:txBody>
        </p:sp>
      </p:grpSp>
      <p:grpSp>
        <p:nvGrpSpPr>
          <p:cNvPr id="891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890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09" name="2. The proposal ___ you sent was persuasiv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 book ___ you lent me was excellent.</a:t>
              </a:r>
            </a:p>
          </p:txBody>
        </p:sp>
      </p:grpSp>
      <p:grpSp>
        <p:nvGrpSpPr>
          <p:cNvPr id="891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89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12" name="A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where</a:t>
              </a:r>
            </a:p>
          </p:txBody>
        </p:sp>
      </p:grpSp>
      <p:grpSp>
        <p:nvGrpSpPr>
          <p:cNvPr id="891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89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15" name="B. who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whose</a:t>
              </a:r>
            </a:p>
          </p:txBody>
        </p:sp>
      </p:grpSp>
      <p:grpSp>
        <p:nvGrpSpPr>
          <p:cNvPr id="891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89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18" name="C. tha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that</a:t>
              </a:r>
            </a:p>
          </p:txBody>
        </p:sp>
      </p:grpSp>
      <p:grpSp>
        <p:nvGrpSpPr>
          <p:cNvPr id="892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892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21" name="3. Kyoto, ___ attracts millions of visitors, is famous for its templ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Rome, ___ is very old, attracts millions.</a:t>
              </a:r>
            </a:p>
          </p:txBody>
        </p:sp>
      </p:grpSp>
      <p:grpSp>
        <p:nvGrpSpPr>
          <p:cNvPr id="892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89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24" name="A. which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which</a:t>
              </a:r>
            </a:p>
          </p:txBody>
        </p:sp>
      </p:grpSp>
      <p:grpSp>
        <p:nvGrpSpPr>
          <p:cNvPr id="892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89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27" name="B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that</a:t>
              </a:r>
            </a:p>
          </p:txBody>
        </p:sp>
      </p:grpSp>
      <p:grpSp>
        <p:nvGrpSpPr>
          <p:cNvPr id="893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89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30" name="C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who</a:t>
              </a:r>
            </a:p>
          </p:txBody>
        </p:sp>
      </p:grpSp>
      <p:grpSp>
        <p:nvGrpSpPr>
          <p:cNvPr id="893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893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33" name="4. The researcher ___ article won the prize teaches he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woman ___ car was stolen called police.</a:t>
              </a:r>
            </a:p>
          </p:txBody>
        </p:sp>
      </p:grpSp>
      <p:grpSp>
        <p:nvGrpSpPr>
          <p:cNvPr id="893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89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36" name="A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</a:t>
              </a:r>
            </a:p>
          </p:txBody>
        </p:sp>
      </p:grpSp>
      <p:grpSp>
        <p:nvGrpSpPr>
          <p:cNvPr id="894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89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39" name="B. whos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whose</a:t>
              </a:r>
            </a:p>
          </p:txBody>
        </p:sp>
      </p:grpSp>
      <p:grpSp>
        <p:nvGrpSpPr>
          <p:cNvPr id="894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89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42" name="C. whi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which</a:t>
              </a:r>
            </a:p>
          </p:txBody>
        </p:sp>
      </p:grpSp>
      <p:grpSp>
        <p:nvGrpSpPr>
          <p:cNvPr id="894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894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45" name="5. This is the laboratory ___ the samples were test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This is the café ___ we met.</a:t>
              </a:r>
            </a:p>
          </p:txBody>
        </p:sp>
      </p:grpSp>
      <p:grpSp>
        <p:nvGrpSpPr>
          <p:cNvPr id="894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89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48" name="A. wher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where</a:t>
              </a:r>
            </a:p>
          </p:txBody>
        </p:sp>
      </p:grpSp>
      <p:grpSp>
        <p:nvGrpSpPr>
          <p:cNvPr id="895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89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51" name="B. which perso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which person</a:t>
              </a:r>
            </a:p>
          </p:txBody>
        </p:sp>
      </p:grpSp>
      <p:grpSp>
        <p:nvGrpSpPr>
          <p:cNvPr id="895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89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54" name="C. who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whose</a:t>
              </a:r>
            </a:p>
          </p:txBody>
        </p:sp>
      </p:grpSp>
      <p:sp>
        <p:nvSpPr>
          <p:cNvPr id="895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95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895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58" name="C1 GRAMMAR  •  UNIT 20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20  •  REVEAL</a:t>
              </a:r>
            </a:p>
          </p:txBody>
        </p:sp>
      </p:grpSp>
      <p:grpSp>
        <p:nvGrpSpPr>
          <p:cNvPr id="896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96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61" name="12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123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96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896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66" name="UNIT 21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21  •  EXPLANATION</a:t>
              </a:r>
            </a:p>
          </p:txBody>
        </p:sp>
      </p:grpSp>
      <p:grpSp>
        <p:nvGrpSpPr>
          <p:cNvPr id="897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896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69" name="Reduced relative clause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Reduced relative clauses</a:t>
              </a:r>
            </a:p>
          </p:txBody>
        </p:sp>
      </p:grpSp>
      <p:sp>
        <p:nvSpPr>
          <p:cNvPr id="897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97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897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7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897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897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76" name="Reduce active relative clauses with -ing and passive clauses with a past participle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Reduce active relative clauses with -ing and passive clauses with a past participle.</a:t>
              </a:r>
            </a:p>
          </p:txBody>
        </p:sp>
      </p:grpSp>
      <p:grpSp>
        <p:nvGrpSpPr>
          <p:cNvPr id="898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897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7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898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898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82" name="Reduction is possible when the relative pronoun is the subject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Reduction is possible when the relative pronoun is the subject.</a:t>
              </a:r>
            </a:p>
          </p:txBody>
        </p:sp>
      </p:grpSp>
      <p:sp>
        <p:nvSpPr>
          <p:cNvPr id="898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98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898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8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899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898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89" name="who is doing → doing…"/>
            <p:cNvSpPr txBox="1"/>
            <p:nvPr/>
          </p:nvSpPr>
          <p:spPr>
            <a:xfrm>
              <a:off x="45719" y="0"/>
              <a:ext cx="2146937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who is doing → doing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which was made → made</a:t>
              </a:r>
            </a:p>
          </p:txBody>
        </p:sp>
      </p:grpSp>
      <p:grpSp>
        <p:nvGrpSpPr>
          <p:cNvPr id="899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899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9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899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99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899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9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900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899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99" name="1.  The people waiting outside are customers.…"/>
            <p:cNvSpPr txBox="1"/>
            <p:nvPr/>
          </p:nvSpPr>
          <p:spPr>
            <a:xfrm>
              <a:off x="45719" y="0"/>
              <a:ext cx="3051812" cy="23978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The people waiting outside are customers.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The documents sent yesterday are confidential.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Students completing the course receive a certificate.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The bridge built in 1890 is still used.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Anyone needing help should call this number.</a:t>
              </a:r>
            </a:p>
          </p:txBody>
        </p:sp>
      </p:grpSp>
      <p:sp>
        <p:nvSpPr>
          <p:cNvPr id="900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00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900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03" name="C1 GRAMMAR  •  UNIT 21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21  •  EXPLANATION</a:t>
              </a:r>
            </a:p>
          </p:txBody>
        </p:sp>
      </p:grpSp>
      <p:grpSp>
        <p:nvGrpSpPr>
          <p:cNvPr id="900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00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06" name="12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124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01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901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11" name="UNIT 2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21  •  REVEAL</a:t>
              </a:r>
            </a:p>
          </p:txBody>
        </p:sp>
      </p:grpSp>
      <p:grpSp>
        <p:nvGrpSpPr>
          <p:cNvPr id="901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901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14" name="Reduced relative claus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Reduced relative clauses: choose the answer</a:t>
              </a:r>
            </a:p>
          </p:txBody>
        </p:sp>
      </p:grpSp>
      <p:grpSp>
        <p:nvGrpSpPr>
          <p:cNvPr id="901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901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1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901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02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902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21" name="1. The delegates ___ in the lobby are from Swede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people ___ outside are customers.</a:t>
              </a:r>
            </a:p>
          </p:txBody>
        </p:sp>
      </p:grpSp>
      <p:grpSp>
        <p:nvGrpSpPr>
          <p:cNvPr id="902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90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24" name="A. wai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waited</a:t>
              </a:r>
            </a:p>
          </p:txBody>
        </p:sp>
      </p:grpSp>
      <p:grpSp>
        <p:nvGrpSpPr>
          <p:cNvPr id="902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90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27" name="B. who wai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who waiting</a:t>
              </a:r>
            </a:p>
          </p:txBody>
        </p:sp>
      </p:grpSp>
      <p:grpSp>
        <p:nvGrpSpPr>
          <p:cNvPr id="903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90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30" name="C. wait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waiting</a:t>
              </a:r>
            </a:p>
          </p:txBody>
        </p:sp>
      </p:grpSp>
      <p:grpSp>
        <p:nvGrpSpPr>
          <p:cNvPr id="903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903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33" name="2. The data ___ last week have now been verifi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 documents ___ yesterday are confidential.</a:t>
              </a:r>
            </a:p>
          </p:txBody>
        </p:sp>
      </p:grpSp>
      <p:grpSp>
        <p:nvGrpSpPr>
          <p:cNvPr id="903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90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36" name="A. collec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sending</a:t>
              </a:r>
            </a:p>
          </p:txBody>
        </p:sp>
      </p:grpSp>
      <p:grpSp>
        <p:nvGrpSpPr>
          <p:cNvPr id="904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90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39" name="B. collec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sent</a:t>
              </a:r>
            </a:p>
          </p:txBody>
        </p:sp>
      </p:grpSp>
      <p:grpSp>
        <p:nvGrpSpPr>
          <p:cNvPr id="904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90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42" name="C. were collec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were send</a:t>
              </a:r>
            </a:p>
          </p:txBody>
        </p:sp>
      </p:grpSp>
      <p:grpSp>
        <p:nvGrpSpPr>
          <p:cNvPr id="904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904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45" name="3. Employees ___ the training will receive accreditat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Students ___ the course receive a certificate.</a:t>
              </a:r>
            </a:p>
          </p:txBody>
        </p:sp>
      </p:grpSp>
      <p:grpSp>
        <p:nvGrpSpPr>
          <p:cNvPr id="904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90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48" name="A. comple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completing</a:t>
              </a:r>
            </a:p>
          </p:txBody>
        </p:sp>
      </p:grpSp>
      <p:grpSp>
        <p:nvGrpSpPr>
          <p:cNvPr id="905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90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51" name="B. completed b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completed by</a:t>
              </a:r>
            </a:p>
          </p:txBody>
        </p:sp>
      </p:grpSp>
      <p:grpSp>
        <p:nvGrpSpPr>
          <p:cNvPr id="905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90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54" name="C. who complet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who completes</a:t>
              </a:r>
            </a:p>
          </p:txBody>
        </p:sp>
      </p:grpSp>
      <p:grpSp>
        <p:nvGrpSpPr>
          <p:cNvPr id="905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905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57" name="4. The manuscript ___ in 1924 was recently rediscover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bridge ___ in 1890 is still used.</a:t>
              </a:r>
            </a:p>
          </p:txBody>
        </p:sp>
      </p:grpSp>
      <p:grpSp>
        <p:nvGrpSpPr>
          <p:cNvPr id="906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90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60" name="A. wri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building</a:t>
              </a:r>
            </a:p>
          </p:txBody>
        </p:sp>
      </p:grpSp>
      <p:grpSp>
        <p:nvGrpSpPr>
          <p:cNvPr id="906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90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63" name="B. writt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built</a:t>
              </a:r>
            </a:p>
          </p:txBody>
        </p:sp>
      </p:grpSp>
      <p:grpSp>
        <p:nvGrpSpPr>
          <p:cNvPr id="906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90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66" name="C. was wr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 build</a:t>
              </a:r>
            </a:p>
          </p:txBody>
        </p:sp>
      </p:grpSp>
      <p:grpSp>
        <p:nvGrpSpPr>
          <p:cNvPr id="907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906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69" name="5. Anyone ___ further clarification should email u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Anyone ___ help should call this number.</a:t>
              </a:r>
            </a:p>
          </p:txBody>
        </p:sp>
      </p:grpSp>
      <p:grpSp>
        <p:nvGrpSpPr>
          <p:cNvPr id="907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90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72" name="A. need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needed</a:t>
              </a:r>
            </a:p>
          </p:txBody>
        </p:sp>
      </p:grpSp>
      <p:grpSp>
        <p:nvGrpSpPr>
          <p:cNvPr id="907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90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75" name="B. who ne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who need</a:t>
              </a:r>
            </a:p>
          </p:txBody>
        </p:sp>
      </p:grpSp>
      <p:grpSp>
        <p:nvGrpSpPr>
          <p:cNvPr id="907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90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78" name="C. nee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needing</a:t>
              </a:r>
            </a:p>
          </p:txBody>
        </p:sp>
      </p:grpSp>
      <p:sp>
        <p:nvSpPr>
          <p:cNvPr id="908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08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908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82" name="C1 GRAMMAR  •  UNIT 2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21  •  REVEAL</a:t>
              </a:r>
            </a:p>
          </p:txBody>
        </p:sp>
      </p:grpSp>
      <p:grpSp>
        <p:nvGrpSpPr>
          <p:cNvPr id="908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08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85" name="12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125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09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908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90" name="UNIT 2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21  •  REVEAL</a:t>
              </a:r>
            </a:p>
          </p:txBody>
        </p:sp>
      </p:grpSp>
      <p:grpSp>
        <p:nvGrpSpPr>
          <p:cNvPr id="909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909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93" name="Reduced relative claus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Reduced relative clauses: choose the answer</a:t>
              </a:r>
            </a:p>
          </p:txBody>
        </p:sp>
      </p:grpSp>
      <p:grpSp>
        <p:nvGrpSpPr>
          <p:cNvPr id="909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909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9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909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10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909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00" name="1. The delegates ___ in the lobby are from Swede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people ___ outside are customers.</a:t>
              </a:r>
            </a:p>
          </p:txBody>
        </p:sp>
      </p:grpSp>
      <p:grpSp>
        <p:nvGrpSpPr>
          <p:cNvPr id="910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91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03" name="A. wai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waited</a:t>
              </a:r>
            </a:p>
          </p:txBody>
        </p:sp>
      </p:grpSp>
      <p:grpSp>
        <p:nvGrpSpPr>
          <p:cNvPr id="910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91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06" name="B. who wai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who waiting</a:t>
              </a:r>
            </a:p>
          </p:txBody>
        </p:sp>
      </p:grpSp>
      <p:grpSp>
        <p:nvGrpSpPr>
          <p:cNvPr id="911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91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09" name="C. wait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waiting</a:t>
              </a:r>
            </a:p>
          </p:txBody>
        </p:sp>
      </p:grpSp>
      <p:grpSp>
        <p:nvGrpSpPr>
          <p:cNvPr id="911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911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12" name="2. The data ___ last week have now been verifi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 documents ___ yesterday are confidential.</a:t>
              </a:r>
            </a:p>
          </p:txBody>
        </p:sp>
      </p:grpSp>
      <p:grpSp>
        <p:nvGrpSpPr>
          <p:cNvPr id="911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91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15" name="A. collec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sending</a:t>
              </a:r>
            </a:p>
          </p:txBody>
        </p:sp>
      </p:grpSp>
      <p:grpSp>
        <p:nvGrpSpPr>
          <p:cNvPr id="911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91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18" name="B. collect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sent</a:t>
              </a:r>
            </a:p>
          </p:txBody>
        </p:sp>
      </p:grpSp>
      <p:grpSp>
        <p:nvGrpSpPr>
          <p:cNvPr id="912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91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21" name="C. were collec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were send</a:t>
              </a:r>
            </a:p>
          </p:txBody>
        </p:sp>
      </p:grpSp>
      <p:grpSp>
        <p:nvGrpSpPr>
          <p:cNvPr id="912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912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24" name="3. Employees ___ the training will receive accreditat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Students ___ the course receive a certificate.</a:t>
              </a:r>
            </a:p>
          </p:txBody>
        </p:sp>
      </p:grpSp>
      <p:grpSp>
        <p:nvGrpSpPr>
          <p:cNvPr id="912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91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27" name="A. comple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completing</a:t>
              </a:r>
            </a:p>
          </p:txBody>
        </p:sp>
      </p:grpSp>
      <p:grpSp>
        <p:nvGrpSpPr>
          <p:cNvPr id="913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91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30" name="B. completed b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completed by</a:t>
              </a:r>
            </a:p>
          </p:txBody>
        </p:sp>
      </p:grpSp>
      <p:grpSp>
        <p:nvGrpSpPr>
          <p:cNvPr id="913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91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33" name="C. who complet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who completes</a:t>
              </a:r>
            </a:p>
          </p:txBody>
        </p:sp>
      </p:grpSp>
      <p:grpSp>
        <p:nvGrpSpPr>
          <p:cNvPr id="913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913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36" name="4. The manuscript ___ in 1924 was recently rediscover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bridge ___ in 1890 is still used.</a:t>
              </a:r>
            </a:p>
          </p:txBody>
        </p:sp>
      </p:grpSp>
      <p:grpSp>
        <p:nvGrpSpPr>
          <p:cNvPr id="914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91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39" name="A. wri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building</a:t>
              </a:r>
            </a:p>
          </p:txBody>
        </p:sp>
      </p:grpSp>
      <p:grpSp>
        <p:nvGrpSpPr>
          <p:cNvPr id="914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91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42" name="B. writt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built</a:t>
              </a:r>
            </a:p>
          </p:txBody>
        </p:sp>
      </p:grpSp>
      <p:grpSp>
        <p:nvGrpSpPr>
          <p:cNvPr id="914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91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45" name="C. was wr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 build</a:t>
              </a:r>
            </a:p>
          </p:txBody>
        </p:sp>
      </p:grpSp>
      <p:grpSp>
        <p:nvGrpSpPr>
          <p:cNvPr id="914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914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48" name="5. Anyone ___ further clarification should email u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Anyone ___ help should call this number.</a:t>
              </a:r>
            </a:p>
          </p:txBody>
        </p:sp>
      </p:grpSp>
      <p:grpSp>
        <p:nvGrpSpPr>
          <p:cNvPr id="915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91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51" name="A. need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needed</a:t>
              </a:r>
            </a:p>
          </p:txBody>
        </p:sp>
      </p:grpSp>
      <p:grpSp>
        <p:nvGrpSpPr>
          <p:cNvPr id="915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91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54" name="B. who ne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who need</a:t>
              </a:r>
            </a:p>
          </p:txBody>
        </p:sp>
      </p:grpSp>
      <p:grpSp>
        <p:nvGrpSpPr>
          <p:cNvPr id="915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91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57" name="C. nee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needing</a:t>
              </a:r>
            </a:p>
          </p:txBody>
        </p:sp>
      </p:grpSp>
      <p:sp>
        <p:nvSpPr>
          <p:cNvPr id="915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16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916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61" name="C1 GRAMMAR  •  UNIT 2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21  •  REVEAL</a:t>
              </a:r>
            </a:p>
          </p:txBody>
        </p:sp>
      </p:grpSp>
      <p:grpSp>
        <p:nvGrpSpPr>
          <p:cNvPr id="916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16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64" name="12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126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17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916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69" name="UNIT 2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21  •  REVEAL</a:t>
              </a:r>
            </a:p>
          </p:txBody>
        </p:sp>
      </p:grpSp>
      <p:grpSp>
        <p:nvGrpSpPr>
          <p:cNvPr id="917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917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72" name="Reduced relative claus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Reduced relative clauses: choose the answer</a:t>
              </a:r>
            </a:p>
          </p:txBody>
        </p:sp>
      </p:grpSp>
      <p:grpSp>
        <p:nvGrpSpPr>
          <p:cNvPr id="917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917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7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917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18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917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79" name="1. The delegates ___ in the lobby are from Swede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people ___ outside are customers.</a:t>
              </a:r>
            </a:p>
          </p:txBody>
        </p:sp>
      </p:grpSp>
      <p:grpSp>
        <p:nvGrpSpPr>
          <p:cNvPr id="918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91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82" name="A. wai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waited</a:t>
              </a:r>
            </a:p>
          </p:txBody>
        </p:sp>
      </p:grpSp>
      <p:grpSp>
        <p:nvGrpSpPr>
          <p:cNvPr id="918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91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85" name="B. who wai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who waiting</a:t>
              </a:r>
            </a:p>
          </p:txBody>
        </p:sp>
      </p:grpSp>
      <p:grpSp>
        <p:nvGrpSpPr>
          <p:cNvPr id="918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91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88" name="C. wait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waiting</a:t>
              </a:r>
            </a:p>
          </p:txBody>
        </p:sp>
      </p:grpSp>
      <p:grpSp>
        <p:nvGrpSpPr>
          <p:cNvPr id="919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919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91" name="2. The data ___ last week have now been verifi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 documents ___ yesterday are confidential.</a:t>
              </a:r>
            </a:p>
          </p:txBody>
        </p:sp>
      </p:grpSp>
      <p:grpSp>
        <p:nvGrpSpPr>
          <p:cNvPr id="919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91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94" name="A. collec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sending</a:t>
              </a:r>
            </a:p>
          </p:txBody>
        </p:sp>
      </p:grpSp>
      <p:grpSp>
        <p:nvGrpSpPr>
          <p:cNvPr id="919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91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97" name="B. collect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sent</a:t>
              </a:r>
            </a:p>
          </p:txBody>
        </p:sp>
      </p:grpSp>
      <p:grpSp>
        <p:nvGrpSpPr>
          <p:cNvPr id="920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91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00" name="C. were collec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were send</a:t>
              </a:r>
            </a:p>
          </p:txBody>
        </p:sp>
      </p:grpSp>
      <p:grpSp>
        <p:nvGrpSpPr>
          <p:cNvPr id="920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920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03" name="3. Employees ___ the training will receive accreditat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Students ___ the course receive a certificate.</a:t>
              </a:r>
            </a:p>
          </p:txBody>
        </p:sp>
      </p:grpSp>
      <p:grpSp>
        <p:nvGrpSpPr>
          <p:cNvPr id="920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92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06" name="A. complet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completing</a:t>
              </a:r>
            </a:p>
          </p:txBody>
        </p:sp>
      </p:grpSp>
      <p:grpSp>
        <p:nvGrpSpPr>
          <p:cNvPr id="921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92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09" name="B. completed b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completed by</a:t>
              </a:r>
            </a:p>
          </p:txBody>
        </p:sp>
      </p:grpSp>
      <p:grpSp>
        <p:nvGrpSpPr>
          <p:cNvPr id="921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92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12" name="C. who complet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who completes</a:t>
              </a:r>
            </a:p>
          </p:txBody>
        </p:sp>
      </p:grpSp>
      <p:grpSp>
        <p:nvGrpSpPr>
          <p:cNvPr id="921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921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15" name="4. The manuscript ___ in 1924 was recently rediscover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bridge ___ in 1890 is still used.</a:t>
              </a:r>
            </a:p>
          </p:txBody>
        </p:sp>
      </p:grpSp>
      <p:grpSp>
        <p:nvGrpSpPr>
          <p:cNvPr id="921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92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18" name="A. wri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building</a:t>
              </a:r>
            </a:p>
          </p:txBody>
        </p:sp>
      </p:grpSp>
      <p:grpSp>
        <p:nvGrpSpPr>
          <p:cNvPr id="922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92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21" name="B. writt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built</a:t>
              </a:r>
            </a:p>
          </p:txBody>
        </p:sp>
      </p:grpSp>
      <p:grpSp>
        <p:nvGrpSpPr>
          <p:cNvPr id="922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92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24" name="C. was wr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 build</a:t>
              </a:r>
            </a:p>
          </p:txBody>
        </p:sp>
      </p:grpSp>
      <p:grpSp>
        <p:nvGrpSpPr>
          <p:cNvPr id="922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922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27" name="5. Anyone ___ further clarification should email u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Anyone ___ help should call this number.</a:t>
              </a:r>
            </a:p>
          </p:txBody>
        </p:sp>
      </p:grpSp>
      <p:grpSp>
        <p:nvGrpSpPr>
          <p:cNvPr id="923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92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30" name="A. need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needed</a:t>
              </a:r>
            </a:p>
          </p:txBody>
        </p:sp>
      </p:grpSp>
      <p:grpSp>
        <p:nvGrpSpPr>
          <p:cNvPr id="923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92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33" name="B. who ne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who need</a:t>
              </a:r>
            </a:p>
          </p:txBody>
        </p:sp>
      </p:grpSp>
      <p:grpSp>
        <p:nvGrpSpPr>
          <p:cNvPr id="923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92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36" name="C. nee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needing</a:t>
              </a:r>
            </a:p>
          </p:txBody>
        </p:sp>
      </p:grpSp>
      <p:sp>
        <p:nvSpPr>
          <p:cNvPr id="923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24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923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40" name="C1 GRAMMAR  •  UNIT 2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21  •  REVEAL</a:t>
              </a:r>
            </a:p>
          </p:txBody>
        </p:sp>
      </p:grpSp>
      <p:grpSp>
        <p:nvGrpSpPr>
          <p:cNvPr id="924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24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43" name="12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127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24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924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48" name="UNIT 2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21  •  REVEAL</a:t>
              </a:r>
            </a:p>
          </p:txBody>
        </p:sp>
      </p:grpSp>
      <p:grpSp>
        <p:nvGrpSpPr>
          <p:cNvPr id="925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925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51" name="Reduced relative claus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Reduced relative clauses: choose the answer</a:t>
              </a:r>
            </a:p>
          </p:txBody>
        </p:sp>
      </p:grpSp>
      <p:grpSp>
        <p:nvGrpSpPr>
          <p:cNvPr id="925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925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5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925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25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925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58" name="1. The delegates ___ in the lobby are from Swede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people ___ outside are customers.</a:t>
              </a:r>
            </a:p>
          </p:txBody>
        </p:sp>
      </p:grpSp>
      <p:grpSp>
        <p:nvGrpSpPr>
          <p:cNvPr id="926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92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61" name="A. wai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waited</a:t>
              </a:r>
            </a:p>
          </p:txBody>
        </p:sp>
      </p:grpSp>
      <p:grpSp>
        <p:nvGrpSpPr>
          <p:cNvPr id="926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92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64" name="B. who wai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who waiting</a:t>
              </a:r>
            </a:p>
          </p:txBody>
        </p:sp>
      </p:grpSp>
      <p:grpSp>
        <p:nvGrpSpPr>
          <p:cNvPr id="926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92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67" name="C. wait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waiting</a:t>
              </a:r>
            </a:p>
          </p:txBody>
        </p:sp>
      </p:grpSp>
      <p:grpSp>
        <p:nvGrpSpPr>
          <p:cNvPr id="927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926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70" name="2. The data ___ last week have now been verifi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 documents ___ yesterday are confidential.</a:t>
              </a:r>
            </a:p>
          </p:txBody>
        </p:sp>
      </p:grpSp>
      <p:grpSp>
        <p:nvGrpSpPr>
          <p:cNvPr id="927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92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73" name="A. collec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sending</a:t>
              </a:r>
            </a:p>
          </p:txBody>
        </p:sp>
      </p:grpSp>
      <p:grpSp>
        <p:nvGrpSpPr>
          <p:cNvPr id="927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92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76" name="B. collect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sent</a:t>
              </a:r>
            </a:p>
          </p:txBody>
        </p:sp>
      </p:grpSp>
      <p:grpSp>
        <p:nvGrpSpPr>
          <p:cNvPr id="928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92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79" name="C. were collec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were send</a:t>
              </a:r>
            </a:p>
          </p:txBody>
        </p:sp>
      </p:grpSp>
      <p:grpSp>
        <p:nvGrpSpPr>
          <p:cNvPr id="928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928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82" name="3. Employees ___ the training will receive accreditat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Students ___ the course receive a certificate.</a:t>
              </a:r>
            </a:p>
          </p:txBody>
        </p:sp>
      </p:grpSp>
      <p:grpSp>
        <p:nvGrpSpPr>
          <p:cNvPr id="928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92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85" name="A. complet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completing</a:t>
              </a:r>
            </a:p>
          </p:txBody>
        </p:sp>
      </p:grpSp>
      <p:grpSp>
        <p:nvGrpSpPr>
          <p:cNvPr id="928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92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88" name="B. completed b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completed by</a:t>
              </a:r>
            </a:p>
          </p:txBody>
        </p:sp>
      </p:grpSp>
      <p:grpSp>
        <p:nvGrpSpPr>
          <p:cNvPr id="929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92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91" name="C. who complet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who completes</a:t>
              </a:r>
            </a:p>
          </p:txBody>
        </p:sp>
      </p:grpSp>
      <p:grpSp>
        <p:nvGrpSpPr>
          <p:cNvPr id="929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929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94" name="4. The manuscript ___ in 1924 was recently rediscover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bridge ___ in 1890 is still used.</a:t>
              </a:r>
            </a:p>
          </p:txBody>
        </p:sp>
      </p:grpSp>
      <p:grpSp>
        <p:nvGrpSpPr>
          <p:cNvPr id="929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92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97" name="A. wri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building</a:t>
              </a:r>
            </a:p>
          </p:txBody>
        </p:sp>
      </p:grpSp>
      <p:grpSp>
        <p:nvGrpSpPr>
          <p:cNvPr id="930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92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00" name="B. writt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built</a:t>
              </a:r>
            </a:p>
          </p:txBody>
        </p:sp>
      </p:grpSp>
      <p:grpSp>
        <p:nvGrpSpPr>
          <p:cNvPr id="930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93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03" name="C. was wr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 build</a:t>
              </a:r>
            </a:p>
          </p:txBody>
        </p:sp>
      </p:grpSp>
      <p:grpSp>
        <p:nvGrpSpPr>
          <p:cNvPr id="930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930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06" name="5. Anyone ___ further clarification should email u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Anyone ___ help should call this number.</a:t>
              </a:r>
            </a:p>
          </p:txBody>
        </p:sp>
      </p:grpSp>
      <p:grpSp>
        <p:nvGrpSpPr>
          <p:cNvPr id="931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93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09" name="A. need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needed</a:t>
              </a:r>
            </a:p>
          </p:txBody>
        </p:sp>
      </p:grpSp>
      <p:grpSp>
        <p:nvGrpSpPr>
          <p:cNvPr id="931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93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12" name="B. who ne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who need</a:t>
              </a:r>
            </a:p>
          </p:txBody>
        </p:sp>
      </p:grpSp>
      <p:grpSp>
        <p:nvGrpSpPr>
          <p:cNvPr id="931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93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15" name="C. nee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needing</a:t>
              </a:r>
            </a:p>
          </p:txBody>
        </p:sp>
      </p:grpSp>
      <p:sp>
        <p:nvSpPr>
          <p:cNvPr id="931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32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931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19" name="C1 GRAMMAR  •  UNIT 2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21  •  REVEAL</a:t>
              </a:r>
            </a:p>
          </p:txBody>
        </p:sp>
      </p:grpSp>
      <p:grpSp>
        <p:nvGrpSpPr>
          <p:cNvPr id="932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32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22" name="12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128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32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932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27" name="UNIT 2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21  •  REVEAL</a:t>
              </a:r>
            </a:p>
          </p:txBody>
        </p:sp>
      </p:grpSp>
      <p:grpSp>
        <p:nvGrpSpPr>
          <p:cNvPr id="933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932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30" name="Reduced relative claus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Reduced relative clauses: choose the answer</a:t>
              </a:r>
            </a:p>
          </p:txBody>
        </p:sp>
      </p:grpSp>
      <p:grpSp>
        <p:nvGrpSpPr>
          <p:cNvPr id="933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933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3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933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33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933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37" name="1. The delegates ___ in the lobby are from Swede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people ___ outside are customers.</a:t>
              </a:r>
            </a:p>
          </p:txBody>
        </p:sp>
      </p:grpSp>
      <p:grpSp>
        <p:nvGrpSpPr>
          <p:cNvPr id="934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93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40" name="A. wai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waited</a:t>
              </a:r>
            </a:p>
          </p:txBody>
        </p:sp>
      </p:grpSp>
      <p:grpSp>
        <p:nvGrpSpPr>
          <p:cNvPr id="934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93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43" name="B. who wai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who waiting</a:t>
              </a:r>
            </a:p>
          </p:txBody>
        </p:sp>
      </p:grpSp>
      <p:grpSp>
        <p:nvGrpSpPr>
          <p:cNvPr id="934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93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46" name="C. wait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waiting</a:t>
              </a:r>
            </a:p>
          </p:txBody>
        </p:sp>
      </p:grpSp>
      <p:grpSp>
        <p:nvGrpSpPr>
          <p:cNvPr id="935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934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49" name="2. The data ___ last week have now been verifi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 documents ___ yesterday are confidential.</a:t>
              </a:r>
            </a:p>
          </p:txBody>
        </p:sp>
      </p:grpSp>
      <p:grpSp>
        <p:nvGrpSpPr>
          <p:cNvPr id="935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93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52" name="A. collec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sending</a:t>
              </a:r>
            </a:p>
          </p:txBody>
        </p:sp>
      </p:grpSp>
      <p:grpSp>
        <p:nvGrpSpPr>
          <p:cNvPr id="935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93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55" name="B. collect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sent</a:t>
              </a:r>
            </a:p>
          </p:txBody>
        </p:sp>
      </p:grpSp>
      <p:grpSp>
        <p:nvGrpSpPr>
          <p:cNvPr id="935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93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58" name="C. were collec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were send</a:t>
              </a:r>
            </a:p>
          </p:txBody>
        </p:sp>
      </p:grpSp>
      <p:grpSp>
        <p:nvGrpSpPr>
          <p:cNvPr id="936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936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61" name="3. Employees ___ the training will receive accreditat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Students ___ the course receive a certificate.</a:t>
              </a:r>
            </a:p>
          </p:txBody>
        </p:sp>
      </p:grpSp>
      <p:grpSp>
        <p:nvGrpSpPr>
          <p:cNvPr id="936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93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64" name="A. complet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completing</a:t>
              </a:r>
            </a:p>
          </p:txBody>
        </p:sp>
      </p:grpSp>
      <p:grpSp>
        <p:nvGrpSpPr>
          <p:cNvPr id="936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93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67" name="B. completed b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completed by</a:t>
              </a:r>
            </a:p>
          </p:txBody>
        </p:sp>
      </p:grpSp>
      <p:grpSp>
        <p:nvGrpSpPr>
          <p:cNvPr id="937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93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70" name="C. who complet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who completes</a:t>
              </a:r>
            </a:p>
          </p:txBody>
        </p:sp>
      </p:grpSp>
      <p:grpSp>
        <p:nvGrpSpPr>
          <p:cNvPr id="937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937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73" name="4. The manuscript ___ in 1924 was recently rediscover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bridge ___ in 1890 is still used.</a:t>
              </a:r>
            </a:p>
          </p:txBody>
        </p:sp>
      </p:grpSp>
      <p:grpSp>
        <p:nvGrpSpPr>
          <p:cNvPr id="937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93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76" name="A. wri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building</a:t>
              </a:r>
            </a:p>
          </p:txBody>
        </p:sp>
      </p:grpSp>
      <p:grpSp>
        <p:nvGrpSpPr>
          <p:cNvPr id="938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93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79" name="B. writt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built</a:t>
              </a:r>
            </a:p>
          </p:txBody>
        </p:sp>
      </p:grpSp>
      <p:grpSp>
        <p:nvGrpSpPr>
          <p:cNvPr id="938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93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82" name="C. was wr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 build</a:t>
              </a:r>
            </a:p>
          </p:txBody>
        </p:sp>
      </p:grpSp>
      <p:grpSp>
        <p:nvGrpSpPr>
          <p:cNvPr id="938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938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85" name="5. Anyone ___ further clarification should email u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Anyone ___ help should call this number.</a:t>
              </a:r>
            </a:p>
          </p:txBody>
        </p:sp>
      </p:grpSp>
      <p:grpSp>
        <p:nvGrpSpPr>
          <p:cNvPr id="938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93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88" name="A. need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needed</a:t>
              </a:r>
            </a:p>
          </p:txBody>
        </p:sp>
      </p:grpSp>
      <p:grpSp>
        <p:nvGrpSpPr>
          <p:cNvPr id="939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93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91" name="B. who ne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who need</a:t>
              </a:r>
            </a:p>
          </p:txBody>
        </p:sp>
      </p:grpSp>
      <p:grpSp>
        <p:nvGrpSpPr>
          <p:cNvPr id="939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93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94" name="C. need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needing</a:t>
              </a:r>
            </a:p>
          </p:txBody>
        </p:sp>
      </p:grpSp>
      <p:sp>
        <p:nvSpPr>
          <p:cNvPr id="939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39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939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98" name="C1 GRAMMAR  •  UNIT 2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21  •  REVEAL</a:t>
              </a:r>
            </a:p>
          </p:txBody>
        </p:sp>
      </p:grpSp>
      <p:grpSp>
        <p:nvGrpSpPr>
          <p:cNvPr id="940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40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01" name="12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129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40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940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06" name="UNIT 22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22  •  EXPLANATION</a:t>
              </a:r>
            </a:p>
          </p:txBody>
        </p:sp>
      </p:grpSp>
      <p:grpSp>
        <p:nvGrpSpPr>
          <p:cNvPr id="941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940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09" name="Participle clause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Participle clauses</a:t>
              </a:r>
            </a:p>
          </p:txBody>
        </p:sp>
      </p:grpSp>
      <p:sp>
        <p:nvSpPr>
          <p:cNvPr id="941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41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941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1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941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941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16" name="Use present or past participle clauses to express time, reason, result or condition more concisely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present or past participle clauses to express time, reason, result or condition more concisely.</a:t>
              </a:r>
            </a:p>
          </p:txBody>
        </p:sp>
      </p:grpSp>
      <p:grpSp>
        <p:nvGrpSpPr>
          <p:cNvPr id="942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941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1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942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942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22" name="The understood subject must match the subject of the main clause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The understood subject must match the subject of the main clause.</a:t>
              </a:r>
            </a:p>
          </p:txBody>
        </p:sp>
      </p:grpSp>
      <p:sp>
        <p:nvSpPr>
          <p:cNvPr id="942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42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942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2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943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942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29" name="verb-ing, main clause…"/>
            <p:cNvSpPr txBox="1"/>
            <p:nvPr/>
          </p:nvSpPr>
          <p:spPr>
            <a:xfrm>
              <a:off x="45719" y="0"/>
              <a:ext cx="2146937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verb-ing, main clause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past participle, main clause</a:t>
              </a:r>
            </a:p>
          </p:txBody>
        </p:sp>
      </p:grpSp>
      <p:grpSp>
        <p:nvGrpSpPr>
          <p:cNvPr id="943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943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3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943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43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943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3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944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943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39" name="1.  Hearing the news, she smiled.…"/>
            <p:cNvSpPr txBox="1"/>
            <p:nvPr/>
          </p:nvSpPr>
          <p:spPr>
            <a:xfrm>
              <a:off x="45719" y="0"/>
              <a:ext cx="3051812" cy="2042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Hearing the news, she smiled.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Disturbed by the noise, I woke up.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Having finished the work, they went home.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Used carefully, the machine is safe.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Not knowing the answer, he stayed silent.</a:t>
              </a:r>
            </a:p>
          </p:txBody>
        </p:sp>
      </p:grpSp>
      <p:sp>
        <p:nvSpPr>
          <p:cNvPr id="944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44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944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43" name="C1 GRAMMAR  •  UNIT 22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22  •  EXPLANATION</a:t>
              </a:r>
            </a:p>
          </p:txBody>
        </p:sp>
      </p:grpSp>
      <p:grpSp>
        <p:nvGrpSpPr>
          <p:cNvPr id="944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44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46" name="13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130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45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945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51" name="UNIT 2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22  •  REVEAL</a:t>
              </a:r>
            </a:p>
          </p:txBody>
        </p:sp>
      </p:grpSp>
      <p:grpSp>
        <p:nvGrpSpPr>
          <p:cNvPr id="945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945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54" name="Participle claus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Participle clauses: choose the answer</a:t>
              </a:r>
            </a:p>
          </p:txBody>
        </p:sp>
      </p:grpSp>
      <p:grpSp>
        <p:nvGrpSpPr>
          <p:cNvPr id="945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945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5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945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46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946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61" name="1. ___ the revised figures, the board approved the budge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the news, she smiled.</a:t>
              </a:r>
            </a:p>
          </p:txBody>
        </p:sp>
      </p:grpSp>
      <p:grpSp>
        <p:nvGrpSpPr>
          <p:cNvPr id="946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94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64" name="A. Review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Heard</a:t>
              </a:r>
            </a:p>
          </p:txBody>
        </p:sp>
      </p:grpSp>
      <p:grpSp>
        <p:nvGrpSpPr>
          <p:cNvPr id="946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94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67" name="B. To review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heard</a:t>
              </a:r>
            </a:p>
          </p:txBody>
        </p:sp>
      </p:grpSp>
      <p:grpSp>
        <p:nvGrpSpPr>
          <p:cNvPr id="947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94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70" name="C. Having review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Hearing</a:t>
              </a:r>
            </a:p>
          </p:txBody>
        </p:sp>
      </p:grpSp>
      <p:grpSp>
        <p:nvGrpSpPr>
          <p:cNvPr id="947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947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73" name="2. ___ by the sudden announcement, she remained silen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by the noise, I woke up.</a:t>
              </a:r>
            </a:p>
          </p:txBody>
        </p:sp>
      </p:grpSp>
      <p:grpSp>
        <p:nvGrpSpPr>
          <p:cNvPr id="947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94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76" name="A. Shoc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Disturbed</a:t>
              </a:r>
            </a:p>
          </p:txBody>
        </p:sp>
      </p:grpSp>
      <p:grpSp>
        <p:nvGrpSpPr>
          <p:cNvPr id="948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94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79" name="B. Shoc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Disturbing</a:t>
              </a:r>
            </a:p>
          </p:txBody>
        </p:sp>
      </p:grpSp>
      <p:grpSp>
        <p:nvGrpSpPr>
          <p:cNvPr id="948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94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82" name="C. Having shoc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Having disturb</a:t>
              </a:r>
            </a:p>
          </p:txBody>
        </p:sp>
      </p:grpSp>
      <p:grpSp>
        <p:nvGrpSpPr>
          <p:cNvPr id="948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948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85" name="3. ___ the presentation, they opened the floor to question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the work, they went home.</a:t>
              </a:r>
            </a:p>
          </p:txBody>
        </p:sp>
      </p:grpSp>
      <p:grpSp>
        <p:nvGrpSpPr>
          <p:cNvPr id="948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94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88" name="A. Finished b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Finished by</a:t>
              </a:r>
            </a:p>
          </p:txBody>
        </p:sp>
      </p:grpSp>
      <p:grpSp>
        <p:nvGrpSpPr>
          <p:cNvPr id="949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94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91" name="B. Having comple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Having finished</a:t>
              </a:r>
            </a:p>
          </p:txBody>
        </p:sp>
      </p:grpSp>
      <p:grpSp>
        <p:nvGrpSpPr>
          <p:cNvPr id="949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94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94" name="C. Have comple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finishing</a:t>
              </a:r>
            </a:p>
          </p:txBody>
        </p:sp>
      </p:grpSp>
      <p:grpSp>
        <p:nvGrpSpPr>
          <p:cNvPr id="949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949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97" name="4. ___ correctly, the software should run without error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carefully, the machine is safe.</a:t>
              </a:r>
            </a:p>
          </p:txBody>
        </p:sp>
      </p:grpSp>
      <p:grpSp>
        <p:nvGrpSpPr>
          <p:cNvPr id="950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94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00" name="A. Configur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Used</a:t>
              </a:r>
            </a:p>
          </p:txBody>
        </p:sp>
      </p:grpSp>
      <p:grpSp>
        <p:nvGrpSpPr>
          <p:cNvPr id="950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95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03" name="B. Configuring 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Using it</a:t>
              </a:r>
            </a:p>
          </p:txBody>
        </p:sp>
      </p:grpSp>
      <p:grpSp>
        <p:nvGrpSpPr>
          <p:cNvPr id="950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95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06" name="C. Having configu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Having use</a:t>
              </a:r>
            </a:p>
          </p:txBody>
        </p:sp>
      </p:grpSp>
      <p:grpSp>
        <p:nvGrpSpPr>
          <p:cNvPr id="951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950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09" name="5. Not ___ what to say, he changed the subjec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Not ___ the answer, he stayed silent.</a:t>
              </a:r>
            </a:p>
          </p:txBody>
        </p:sp>
      </p:grpSp>
      <p:grpSp>
        <p:nvGrpSpPr>
          <p:cNvPr id="951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95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12" name="A. know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known</a:t>
              </a:r>
            </a:p>
          </p:txBody>
        </p:sp>
      </p:grpSp>
      <p:grpSp>
        <p:nvGrpSpPr>
          <p:cNvPr id="951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95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15" name="B. to kn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knew</a:t>
              </a:r>
            </a:p>
          </p:txBody>
        </p:sp>
      </p:grpSp>
      <p:grpSp>
        <p:nvGrpSpPr>
          <p:cNvPr id="951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95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18" name="C. know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knowing</a:t>
              </a:r>
            </a:p>
          </p:txBody>
        </p:sp>
      </p:grpSp>
      <p:sp>
        <p:nvSpPr>
          <p:cNvPr id="952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52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952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22" name="C1 GRAMMAR  •  UNIT 2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22  •  REVEAL</a:t>
              </a:r>
            </a:p>
          </p:txBody>
        </p:sp>
      </p:grpSp>
      <p:grpSp>
        <p:nvGrpSpPr>
          <p:cNvPr id="952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52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25" name="13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131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53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952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30" name="UNIT 2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22  •  REVEAL</a:t>
              </a:r>
            </a:p>
          </p:txBody>
        </p:sp>
      </p:grpSp>
      <p:grpSp>
        <p:nvGrpSpPr>
          <p:cNvPr id="953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953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33" name="Participle claus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Participle clauses: choose the answer</a:t>
              </a:r>
            </a:p>
          </p:txBody>
        </p:sp>
      </p:grpSp>
      <p:grpSp>
        <p:nvGrpSpPr>
          <p:cNvPr id="953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953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3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953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54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953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40" name="1. ___ the revised figures, the board approved the budge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the news, she smiled.</a:t>
              </a:r>
            </a:p>
          </p:txBody>
        </p:sp>
      </p:grpSp>
      <p:grpSp>
        <p:nvGrpSpPr>
          <p:cNvPr id="954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95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43" name="A. Review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Heard</a:t>
              </a:r>
            </a:p>
          </p:txBody>
        </p:sp>
      </p:grpSp>
      <p:grpSp>
        <p:nvGrpSpPr>
          <p:cNvPr id="954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95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46" name="B. To review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heard</a:t>
              </a:r>
            </a:p>
          </p:txBody>
        </p:sp>
      </p:grpSp>
      <p:grpSp>
        <p:nvGrpSpPr>
          <p:cNvPr id="955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95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49" name="C. Having review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Hearing</a:t>
              </a:r>
            </a:p>
          </p:txBody>
        </p:sp>
      </p:grpSp>
      <p:grpSp>
        <p:nvGrpSpPr>
          <p:cNvPr id="955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955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52" name="2. ___ by the sudden announcement, she remained silen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by the noise, I woke up.</a:t>
              </a:r>
            </a:p>
          </p:txBody>
        </p:sp>
      </p:grpSp>
      <p:grpSp>
        <p:nvGrpSpPr>
          <p:cNvPr id="955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95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55" name="A. Shock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Disturbed</a:t>
              </a:r>
            </a:p>
          </p:txBody>
        </p:sp>
      </p:grpSp>
      <p:grpSp>
        <p:nvGrpSpPr>
          <p:cNvPr id="955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95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58" name="B. Shoc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Disturbing</a:t>
              </a:r>
            </a:p>
          </p:txBody>
        </p:sp>
      </p:grpSp>
      <p:grpSp>
        <p:nvGrpSpPr>
          <p:cNvPr id="956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95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61" name="C. Having shoc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Having disturb</a:t>
              </a:r>
            </a:p>
          </p:txBody>
        </p:sp>
      </p:grpSp>
      <p:grpSp>
        <p:nvGrpSpPr>
          <p:cNvPr id="956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956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64" name="3. ___ the presentation, they opened the floor to question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the work, they went home.</a:t>
              </a:r>
            </a:p>
          </p:txBody>
        </p:sp>
      </p:grpSp>
      <p:grpSp>
        <p:nvGrpSpPr>
          <p:cNvPr id="956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95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67" name="A. Finished b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Finished by</a:t>
              </a:r>
            </a:p>
          </p:txBody>
        </p:sp>
      </p:grpSp>
      <p:grpSp>
        <p:nvGrpSpPr>
          <p:cNvPr id="957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95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70" name="B. Having comple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Having finished</a:t>
              </a:r>
            </a:p>
          </p:txBody>
        </p:sp>
      </p:grpSp>
      <p:grpSp>
        <p:nvGrpSpPr>
          <p:cNvPr id="957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95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73" name="C. Have comple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finishing</a:t>
              </a:r>
            </a:p>
          </p:txBody>
        </p:sp>
      </p:grpSp>
      <p:grpSp>
        <p:nvGrpSpPr>
          <p:cNvPr id="957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957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76" name="4. ___ correctly, the software should run without error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carefully, the machine is safe.</a:t>
              </a:r>
            </a:p>
          </p:txBody>
        </p:sp>
      </p:grpSp>
      <p:grpSp>
        <p:nvGrpSpPr>
          <p:cNvPr id="958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95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79" name="A. Configur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Used</a:t>
              </a:r>
            </a:p>
          </p:txBody>
        </p:sp>
      </p:grpSp>
      <p:grpSp>
        <p:nvGrpSpPr>
          <p:cNvPr id="958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95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82" name="B. Configuring 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Using it</a:t>
              </a:r>
            </a:p>
          </p:txBody>
        </p:sp>
      </p:grpSp>
      <p:grpSp>
        <p:nvGrpSpPr>
          <p:cNvPr id="958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95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85" name="C. Having configu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Having use</a:t>
              </a:r>
            </a:p>
          </p:txBody>
        </p:sp>
      </p:grpSp>
      <p:grpSp>
        <p:nvGrpSpPr>
          <p:cNvPr id="958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958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88" name="5. Not ___ what to say, he changed the subjec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Not ___ the answer, he stayed silent.</a:t>
              </a:r>
            </a:p>
          </p:txBody>
        </p:sp>
      </p:grpSp>
      <p:grpSp>
        <p:nvGrpSpPr>
          <p:cNvPr id="959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95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91" name="A. know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known</a:t>
              </a:r>
            </a:p>
          </p:txBody>
        </p:sp>
      </p:grpSp>
      <p:grpSp>
        <p:nvGrpSpPr>
          <p:cNvPr id="959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95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94" name="B. to kn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knew</a:t>
              </a:r>
            </a:p>
          </p:txBody>
        </p:sp>
      </p:grpSp>
      <p:grpSp>
        <p:nvGrpSpPr>
          <p:cNvPr id="959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95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97" name="C. know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knowing</a:t>
              </a:r>
            </a:p>
          </p:txBody>
        </p:sp>
      </p:grpSp>
      <p:sp>
        <p:nvSpPr>
          <p:cNvPr id="959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60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960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01" name="C1 GRAMMAR  •  UNIT 2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22  •  REVEAL</a:t>
              </a:r>
            </a:p>
          </p:txBody>
        </p:sp>
      </p:grpSp>
      <p:grpSp>
        <p:nvGrpSpPr>
          <p:cNvPr id="960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60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04" name="13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132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61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960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09" name="UNIT 2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22  •  REVEAL</a:t>
              </a:r>
            </a:p>
          </p:txBody>
        </p:sp>
      </p:grpSp>
      <p:grpSp>
        <p:nvGrpSpPr>
          <p:cNvPr id="961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961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12" name="Participle claus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Participle clauses: choose the answer</a:t>
              </a:r>
            </a:p>
          </p:txBody>
        </p:sp>
      </p:grpSp>
      <p:grpSp>
        <p:nvGrpSpPr>
          <p:cNvPr id="961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961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1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961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62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961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19" name="1. ___ the revised figures, the board approved the budge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the news, she smiled.</a:t>
              </a:r>
            </a:p>
          </p:txBody>
        </p:sp>
      </p:grpSp>
      <p:grpSp>
        <p:nvGrpSpPr>
          <p:cNvPr id="962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96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22" name="A. Review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Heard</a:t>
              </a:r>
            </a:p>
          </p:txBody>
        </p:sp>
      </p:grpSp>
      <p:grpSp>
        <p:nvGrpSpPr>
          <p:cNvPr id="962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96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25" name="B. To review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heard</a:t>
              </a:r>
            </a:p>
          </p:txBody>
        </p:sp>
      </p:grpSp>
      <p:grpSp>
        <p:nvGrpSpPr>
          <p:cNvPr id="962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96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28" name="C. Having review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Hearing</a:t>
              </a:r>
            </a:p>
          </p:txBody>
        </p:sp>
      </p:grpSp>
      <p:grpSp>
        <p:nvGrpSpPr>
          <p:cNvPr id="963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963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31" name="2. ___ by the sudden announcement, she remained silen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by the noise, I woke up.</a:t>
              </a:r>
            </a:p>
          </p:txBody>
        </p:sp>
      </p:grpSp>
      <p:grpSp>
        <p:nvGrpSpPr>
          <p:cNvPr id="963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96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34" name="A. Shock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Disturbed</a:t>
              </a:r>
            </a:p>
          </p:txBody>
        </p:sp>
      </p:grpSp>
      <p:grpSp>
        <p:nvGrpSpPr>
          <p:cNvPr id="963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96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37" name="B. Shoc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Disturbing</a:t>
              </a:r>
            </a:p>
          </p:txBody>
        </p:sp>
      </p:grpSp>
      <p:grpSp>
        <p:nvGrpSpPr>
          <p:cNvPr id="964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96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40" name="C. Having shoc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Having disturb</a:t>
              </a:r>
            </a:p>
          </p:txBody>
        </p:sp>
      </p:grpSp>
      <p:grpSp>
        <p:nvGrpSpPr>
          <p:cNvPr id="964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964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43" name="3. ___ the presentation, they opened the floor to question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the work, they went home.</a:t>
              </a:r>
            </a:p>
          </p:txBody>
        </p:sp>
      </p:grpSp>
      <p:grpSp>
        <p:nvGrpSpPr>
          <p:cNvPr id="964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96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46" name="A. Finished b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Finished by</a:t>
              </a:r>
            </a:p>
          </p:txBody>
        </p:sp>
      </p:grpSp>
      <p:grpSp>
        <p:nvGrpSpPr>
          <p:cNvPr id="965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96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49" name="B. Having complet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Having finished</a:t>
              </a:r>
            </a:p>
          </p:txBody>
        </p:sp>
      </p:grpSp>
      <p:grpSp>
        <p:nvGrpSpPr>
          <p:cNvPr id="965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96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52" name="C. Have comple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finishing</a:t>
              </a:r>
            </a:p>
          </p:txBody>
        </p:sp>
      </p:grpSp>
      <p:grpSp>
        <p:nvGrpSpPr>
          <p:cNvPr id="965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965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55" name="4. ___ correctly, the software should run without error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carefully, the machine is safe.</a:t>
              </a:r>
            </a:p>
          </p:txBody>
        </p:sp>
      </p:grpSp>
      <p:grpSp>
        <p:nvGrpSpPr>
          <p:cNvPr id="965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96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58" name="A. Configur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Used</a:t>
              </a:r>
            </a:p>
          </p:txBody>
        </p:sp>
      </p:grpSp>
      <p:grpSp>
        <p:nvGrpSpPr>
          <p:cNvPr id="966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96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61" name="B. Configuring 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Using it</a:t>
              </a:r>
            </a:p>
          </p:txBody>
        </p:sp>
      </p:grpSp>
      <p:grpSp>
        <p:nvGrpSpPr>
          <p:cNvPr id="966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96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64" name="C. Having configu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Having use</a:t>
              </a:r>
            </a:p>
          </p:txBody>
        </p:sp>
      </p:grpSp>
      <p:grpSp>
        <p:nvGrpSpPr>
          <p:cNvPr id="966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966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67" name="5. Not ___ what to say, he changed the subjec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Not ___ the answer, he stayed silent.</a:t>
              </a:r>
            </a:p>
          </p:txBody>
        </p:sp>
      </p:grpSp>
      <p:grpSp>
        <p:nvGrpSpPr>
          <p:cNvPr id="967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96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70" name="A. know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known</a:t>
              </a:r>
            </a:p>
          </p:txBody>
        </p:sp>
      </p:grpSp>
      <p:grpSp>
        <p:nvGrpSpPr>
          <p:cNvPr id="967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96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73" name="B. to kn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knew</a:t>
              </a:r>
            </a:p>
          </p:txBody>
        </p:sp>
      </p:grpSp>
      <p:grpSp>
        <p:nvGrpSpPr>
          <p:cNvPr id="967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96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76" name="C. know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knowing</a:t>
              </a:r>
            </a:p>
          </p:txBody>
        </p:sp>
      </p:grpSp>
      <p:sp>
        <p:nvSpPr>
          <p:cNvPr id="967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68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967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80" name="C1 GRAMMAR  •  UNIT 2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22  •  REVEAL</a:t>
              </a:r>
            </a:p>
          </p:txBody>
        </p:sp>
      </p:grpSp>
      <p:grpSp>
        <p:nvGrpSpPr>
          <p:cNvPr id="968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68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83" name="13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133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68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968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88" name="UNIT 2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22  •  REVEAL</a:t>
              </a:r>
            </a:p>
          </p:txBody>
        </p:sp>
      </p:grpSp>
      <p:grpSp>
        <p:nvGrpSpPr>
          <p:cNvPr id="969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969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91" name="Participle claus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Participle clauses: choose the answer</a:t>
              </a:r>
            </a:p>
          </p:txBody>
        </p:sp>
      </p:grpSp>
      <p:grpSp>
        <p:nvGrpSpPr>
          <p:cNvPr id="969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969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9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969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69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969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98" name="1. ___ the revised figures, the board approved the budge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the news, she smiled.</a:t>
              </a:r>
            </a:p>
          </p:txBody>
        </p:sp>
      </p:grpSp>
      <p:grpSp>
        <p:nvGrpSpPr>
          <p:cNvPr id="970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97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01" name="A. Review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Heard</a:t>
              </a:r>
            </a:p>
          </p:txBody>
        </p:sp>
      </p:grpSp>
      <p:grpSp>
        <p:nvGrpSpPr>
          <p:cNvPr id="970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97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04" name="B. To review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heard</a:t>
              </a:r>
            </a:p>
          </p:txBody>
        </p:sp>
      </p:grpSp>
      <p:grpSp>
        <p:nvGrpSpPr>
          <p:cNvPr id="970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97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07" name="C. Having review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Hearing</a:t>
              </a:r>
            </a:p>
          </p:txBody>
        </p:sp>
      </p:grpSp>
      <p:grpSp>
        <p:nvGrpSpPr>
          <p:cNvPr id="971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970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10" name="2. ___ by the sudden announcement, she remained silen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by the noise, I woke up.</a:t>
              </a:r>
            </a:p>
          </p:txBody>
        </p:sp>
      </p:grpSp>
      <p:grpSp>
        <p:nvGrpSpPr>
          <p:cNvPr id="971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97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13" name="A. Shock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Disturbed</a:t>
              </a:r>
            </a:p>
          </p:txBody>
        </p:sp>
      </p:grpSp>
      <p:grpSp>
        <p:nvGrpSpPr>
          <p:cNvPr id="971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97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16" name="B. Shoc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Disturbing</a:t>
              </a:r>
            </a:p>
          </p:txBody>
        </p:sp>
      </p:grpSp>
      <p:grpSp>
        <p:nvGrpSpPr>
          <p:cNvPr id="972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97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19" name="C. Having shoc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Having disturb</a:t>
              </a:r>
            </a:p>
          </p:txBody>
        </p:sp>
      </p:grpSp>
      <p:grpSp>
        <p:nvGrpSpPr>
          <p:cNvPr id="972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972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22" name="3. ___ the presentation, they opened the floor to question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the work, they went home.</a:t>
              </a:r>
            </a:p>
          </p:txBody>
        </p:sp>
      </p:grpSp>
      <p:grpSp>
        <p:nvGrpSpPr>
          <p:cNvPr id="972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97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25" name="A. Finished b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Finished by</a:t>
              </a:r>
            </a:p>
          </p:txBody>
        </p:sp>
      </p:grpSp>
      <p:grpSp>
        <p:nvGrpSpPr>
          <p:cNvPr id="972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97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28" name="B. Having complet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Having finished</a:t>
              </a:r>
            </a:p>
          </p:txBody>
        </p:sp>
      </p:grpSp>
      <p:grpSp>
        <p:nvGrpSpPr>
          <p:cNvPr id="973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97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31" name="C. Have comple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finishing</a:t>
              </a:r>
            </a:p>
          </p:txBody>
        </p:sp>
      </p:grpSp>
      <p:grpSp>
        <p:nvGrpSpPr>
          <p:cNvPr id="973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973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34" name="4. ___ correctly, the software should run without error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carefully, the machine is safe.</a:t>
              </a:r>
            </a:p>
          </p:txBody>
        </p:sp>
      </p:grpSp>
      <p:grpSp>
        <p:nvGrpSpPr>
          <p:cNvPr id="973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97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37" name="A. Configur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Used</a:t>
              </a:r>
            </a:p>
          </p:txBody>
        </p:sp>
      </p:grpSp>
      <p:grpSp>
        <p:nvGrpSpPr>
          <p:cNvPr id="974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97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40" name="B. Configuring 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Using it</a:t>
              </a:r>
            </a:p>
          </p:txBody>
        </p:sp>
      </p:grpSp>
      <p:grpSp>
        <p:nvGrpSpPr>
          <p:cNvPr id="974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97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43" name="C. Having configu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Having use</a:t>
              </a:r>
            </a:p>
          </p:txBody>
        </p:sp>
      </p:grpSp>
      <p:grpSp>
        <p:nvGrpSpPr>
          <p:cNvPr id="974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974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46" name="5. Not ___ what to say, he changed the subjec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Not ___ the answer, he stayed silent.</a:t>
              </a:r>
            </a:p>
          </p:txBody>
        </p:sp>
      </p:grpSp>
      <p:grpSp>
        <p:nvGrpSpPr>
          <p:cNvPr id="975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97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49" name="A. know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known</a:t>
              </a:r>
            </a:p>
          </p:txBody>
        </p:sp>
      </p:grpSp>
      <p:grpSp>
        <p:nvGrpSpPr>
          <p:cNvPr id="975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97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52" name="B. to kn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knew</a:t>
              </a:r>
            </a:p>
          </p:txBody>
        </p:sp>
      </p:grpSp>
      <p:grpSp>
        <p:nvGrpSpPr>
          <p:cNvPr id="975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97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55" name="C. know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knowing</a:t>
              </a:r>
            </a:p>
          </p:txBody>
        </p:sp>
      </p:grpSp>
      <p:sp>
        <p:nvSpPr>
          <p:cNvPr id="975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76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975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59" name="C1 GRAMMAR  •  UNIT 2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22  •  REVEAL</a:t>
              </a:r>
            </a:p>
          </p:txBody>
        </p:sp>
      </p:grpSp>
      <p:grpSp>
        <p:nvGrpSpPr>
          <p:cNvPr id="976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76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62" name="13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134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6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76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976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67" name="UNIT 2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22  •  REVEAL</a:t>
              </a:r>
            </a:p>
          </p:txBody>
        </p:sp>
      </p:grpSp>
      <p:grpSp>
        <p:nvGrpSpPr>
          <p:cNvPr id="977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976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70" name="Participle claus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Participle clauses: choose the answer</a:t>
              </a:r>
            </a:p>
          </p:txBody>
        </p:sp>
      </p:grpSp>
      <p:grpSp>
        <p:nvGrpSpPr>
          <p:cNvPr id="977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977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7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977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77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977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77" name="1. ___ the revised figures, the board approved the budge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the news, she smiled.</a:t>
              </a:r>
            </a:p>
          </p:txBody>
        </p:sp>
      </p:grpSp>
      <p:grpSp>
        <p:nvGrpSpPr>
          <p:cNvPr id="978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97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80" name="A. Review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Heard</a:t>
              </a:r>
            </a:p>
          </p:txBody>
        </p:sp>
      </p:grpSp>
      <p:grpSp>
        <p:nvGrpSpPr>
          <p:cNvPr id="978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97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83" name="B. To review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heard</a:t>
              </a:r>
            </a:p>
          </p:txBody>
        </p:sp>
      </p:grpSp>
      <p:grpSp>
        <p:nvGrpSpPr>
          <p:cNvPr id="978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97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86" name="C. Having review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Hearing</a:t>
              </a:r>
            </a:p>
          </p:txBody>
        </p:sp>
      </p:grpSp>
      <p:grpSp>
        <p:nvGrpSpPr>
          <p:cNvPr id="979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978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89" name="2. ___ by the sudden announcement, she remained silen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by the noise, I woke up.</a:t>
              </a:r>
            </a:p>
          </p:txBody>
        </p:sp>
      </p:grpSp>
      <p:grpSp>
        <p:nvGrpSpPr>
          <p:cNvPr id="979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97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92" name="A. Shock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Disturbed</a:t>
              </a:r>
            </a:p>
          </p:txBody>
        </p:sp>
      </p:grpSp>
      <p:grpSp>
        <p:nvGrpSpPr>
          <p:cNvPr id="979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97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95" name="B. Shoc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Disturbing</a:t>
              </a:r>
            </a:p>
          </p:txBody>
        </p:sp>
      </p:grpSp>
      <p:grpSp>
        <p:nvGrpSpPr>
          <p:cNvPr id="979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97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98" name="C. Having shoc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Having disturb</a:t>
              </a:r>
            </a:p>
          </p:txBody>
        </p:sp>
      </p:grpSp>
      <p:grpSp>
        <p:nvGrpSpPr>
          <p:cNvPr id="980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980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01" name="3. ___ the presentation, they opened the floor to question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the work, they went home.</a:t>
              </a:r>
            </a:p>
          </p:txBody>
        </p:sp>
      </p:grpSp>
      <p:grpSp>
        <p:nvGrpSpPr>
          <p:cNvPr id="980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98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04" name="A. Finished b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Finished by</a:t>
              </a:r>
            </a:p>
          </p:txBody>
        </p:sp>
      </p:grpSp>
      <p:grpSp>
        <p:nvGrpSpPr>
          <p:cNvPr id="980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98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07" name="B. Having complet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Having finished</a:t>
              </a:r>
            </a:p>
          </p:txBody>
        </p:sp>
      </p:grpSp>
      <p:grpSp>
        <p:nvGrpSpPr>
          <p:cNvPr id="981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98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10" name="C. Have comple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finishing</a:t>
              </a:r>
            </a:p>
          </p:txBody>
        </p:sp>
      </p:grpSp>
      <p:grpSp>
        <p:nvGrpSpPr>
          <p:cNvPr id="981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981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13" name="4. ___ correctly, the software should run without error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carefully, the machine is safe.</a:t>
              </a:r>
            </a:p>
          </p:txBody>
        </p:sp>
      </p:grpSp>
      <p:grpSp>
        <p:nvGrpSpPr>
          <p:cNvPr id="981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98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16" name="A. Configur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Used</a:t>
              </a:r>
            </a:p>
          </p:txBody>
        </p:sp>
      </p:grpSp>
      <p:grpSp>
        <p:nvGrpSpPr>
          <p:cNvPr id="982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98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19" name="B. Configuring 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Using it</a:t>
              </a:r>
            </a:p>
          </p:txBody>
        </p:sp>
      </p:grpSp>
      <p:grpSp>
        <p:nvGrpSpPr>
          <p:cNvPr id="982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98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22" name="C. Having configu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Having use</a:t>
              </a:r>
            </a:p>
          </p:txBody>
        </p:sp>
      </p:grpSp>
      <p:grpSp>
        <p:nvGrpSpPr>
          <p:cNvPr id="982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982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25" name="5. Not ___ what to say, he changed the subjec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Not ___ the answer, he stayed silent.</a:t>
              </a:r>
            </a:p>
          </p:txBody>
        </p:sp>
      </p:grpSp>
      <p:grpSp>
        <p:nvGrpSpPr>
          <p:cNvPr id="982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98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28" name="A. know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known</a:t>
              </a:r>
            </a:p>
          </p:txBody>
        </p:sp>
      </p:grpSp>
      <p:grpSp>
        <p:nvGrpSpPr>
          <p:cNvPr id="983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98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31" name="B. to kn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knew</a:t>
              </a:r>
            </a:p>
          </p:txBody>
        </p:sp>
      </p:grpSp>
      <p:grpSp>
        <p:nvGrpSpPr>
          <p:cNvPr id="983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98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34" name="C. know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knowing</a:t>
              </a:r>
            </a:p>
          </p:txBody>
        </p:sp>
      </p:grpSp>
      <p:sp>
        <p:nvSpPr>
          <p:cNvPr id="983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83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983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38" name="C1 GRAMMAR  •  UNIT 2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22  •  REVEAL</a:t>
              </a:r>
            </a:p>
          </p:txBody>
        </p:sp>
      </p:grpSp>
      <p:grpSp>
        <p:nvGrpSpPr>
          <p:cNvPr id="984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84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41" name="13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135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84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984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46" name="UNIT 23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23  •  EXPLANATION</a:t>
              </a:r>
            </a:p>
          </p:txBody>
        </p:sp>
      </p:grpSp>
      <p:grpSp>
        <p:nvGrpSpPr>
          <p:cNvPr id="985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984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49" name="Gerunds and infinitive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Gerunds and infinitives</a:t>
              </a:r>
            </a:p>
          </p:txBody>
        </p:sp>
      </p:grpSp>
      <p:sp>
        <p:nvSpPr>
          <p:cNvPr id="985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85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985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5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985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985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56" name="Some verbs take -ing, some take to-infinitive, and some change meaning according to the form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Some verbs take -ing, some take to-infinitive, and some change meaning according to the form.</a:t>
              </a:r>
            </a:p>
          </p:txBody>
        </p:sp>
      </p:grpSp>
      <p:grpSp>
        <p:nvGrpSpPr>
          <p:cNvPr id="986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985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5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986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986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62" name="Learn the verb and its complement as one phrase.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Learn the verb and its complement as one phrase.</a:t>
              </a:r>
            </a:p>
          </p:txBody>
        </p:sp>
      </p:grpSp>
      <p:sp>
        <p:nvSpPr>
          <p:cNvPr id="986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86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986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6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987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986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69" name="avoid doing…"/>
            <p:cNvSpPr txBox="1"/>
            <p:nvPr/>
          </p:nvSpPr>
          <p:spPr>
            <a:xfrm>
              <a:off x="45719" y="0"/>
              <a:ext cx="2146937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avoid doing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decide to do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remember doing/to do</a:t>
              </a:r>
            </a:p>
          </p:txBody>
        </p:sp>
      </p:grpSp>
      <p:grpSp>
        <p:nvGrpSpPr>
          <p:cNvPr id="987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987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7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987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87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987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7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988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987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79" name="1.  She avoided answering the question.…"/>
            <p:cNvSpPr txBox="1"/>
            <p:nvPr/>
          </p:nvSpPr>
          <p:spPr>
            <a:xfrm>
              <a:off x="45719" y="0"/>
              <a:ext cx="3051812" cy="1686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She avoided answering the question.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We decided to leave early.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Remember to lock the door tonight.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I remember meeting him before.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He stopped to have a coffee.</a:t>
              </a:r>
            </a:p>
          </p:txBody>
        </p:sp>
      </p:grpSp>
      <p:sp>
        <p:nvSpPr>
          <p:cNvPr id="988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88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988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83" name="C1 GRAMMAR  •  UNIT 23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23  •  EXPLANATION</a:t>
              </a:r>
            </a:p>
          </p:txBody>
        </p:sp>
      </p:grpSp>
      <p:grpSp>
        <p:nvGrpSpPr>
          <p:cNvPr id="988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88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86" name="13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136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89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989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91" name="UNIT 2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23  •  REVEAL</a:t>
              </a:r>
            </a:p>
          </p:txBody>
        </p:sp>
      </p:grpSp>
      <p:grpSp>
        <p:nvGrpSpPr>
          <p:cNvPr id="989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989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94" name="Gerunds and infinitiv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Gerunds and infinitives: choose the answer</a:t>
              </a:r>
            </a:p>
          </p:txBody>
        </p:sp>
      </p:grpSp>
      <p:grpSp>
        <p:nvGrpSpPr>
          <p:cNvPr id="989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989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9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989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90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990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01" name="1. She resented ___ excluded from the discuss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avoided ___ the question.</a:t>
              </a:r>
            </a:p>
          </p:txBody>
        </p:sp>
      </p:grpSp>
      <p:grpSp>
        <p:nvGrpSpPr>
          <p:cNvPr id="990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99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04" name="A. to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 answer</a:t>
              </a:r>
            </a:p>
          </p:txBody>
        </p:sp>
      </p:grpSp>
      <p:grpSp>
        <p:nvGrpSpPr>
          <p:cNvPr id="990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99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07" name="B. be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answering</a:t>
              </a:r>
            </a:p>
          </p:txBody>
        </p:sp>
      </p:grpSp>
      <p:grpSp>
        <p:nvGrpSpPr>
          <p:cNvPr id="991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99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10" name="C.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answer</a:t>
              </a:r>
            </a:p>
          </p:txBody>
        </p:sp>
      </p:grpSp>
      <p:grpSp>
        <p:nvGrpSpPr>
          <p:cNvPr id="991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991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13" name="2. We agreed ___ the decision until Mon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We decided ___ early.</a:t>
              </a:r>
            </a:p>
          </p:txBody>
        </p:sp>
      </p:grpSp>
      <p:grpSp>
        <p:nvGrpSpPr>
          <p:cNvPr id="991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99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16" name="A. to postp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 leave</a:t>
              </a:r>
            </a:p>
          </p:txBody>
        </p:sp>
      </p:grpSp>
      <p:grpSp>
        <p:nvGrpSpPr>
          <p:cNvPr id="992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99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19" name="B. postpon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leaving</a:t>
              </a:r>
            </a:p>
          </p:txBody>
        </p:sp>
      </p:grpSp>
      <p:grpSp>
        <p:nvGrpSpPr>
          <p:cNvPr id="992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99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22" name="C. postp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leave</a:t>
              </a:r>
            </a:p>
          </p:txBody>
        </p:sp>
      </p:grpSp>
      <p:grpSp>
        <p:nvGrpSpPr>
          <p:cNvPr id="992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992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25" name="3. Remember ___ the attachment before you send the emai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Remember ___ the door tonight.</a:t>
              </a:r>
            </a:p>
          </p:txBody>
        </p:sp>
      </p:grpSp>
      <p:grpSp>
        <p:nvGrpSpPr>
          <p:cNvPr id="992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99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28" name="A. adding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locking yesterday</a:t>
              </a:r>
            </a:p>
          </p:txBody>
        </p:sp>
      </p:grpSp>
      <p:grpSp>
        <p:nvGrpSpPr>
          <p:cNvPr id="993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99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31" name="B. to ad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lock</a:t>
              </a:r>
            </a:p>
          </p:txBody>
        </p:sp>
      </p:grpSp>
      <p:grpSp>
        <p:nvGrpSpPr>
          <p:cNvPr id="993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99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34" name="C. ad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lock</a:t>
              </a:r>
            </a:p>
          </p:txBody>
        </p:sp>
      </p:grpSp>
      <p:grpSp>
        <p:nvGrpSpPr>
          <p:cNvPr id="993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993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37" name="4. I remember ___ that lecture years ago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remember ___ him before.</a:t>
              </a:r>
            </a:p>
          </p:txBody>
        </p:sp>
      </p:grpSp>
      <p:grpSp>
        <p:nvGrpSpPr>
          <p:cNvPr id="994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99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40" name="A. to atten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 meet</a:t>
              </a:r>
            </a:p>
          </p:txBody>
        </p:sp>
      </p:grpSp>
      <p:grpSp>
        <p:nvGrpSpPr>
          <p:cNvPr id="994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99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43" name="B. atten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meet</a:t>
              </a:r>
            </a:p>
          </p:txBody>
        </p:sp>
      </p:grpSp>
      <p:grpSp>
        <p:nvGrpSpPr>
          <p:cNvPr id="994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99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46" name="C. atten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meeting</a:t>
              </a:r>
            </a:p>
          </p:txBody>
        </p:sp>
      </p:grpSp>
      <p:grpSp>
        <p:nvGrpSpPr>
          <p:cNvPr id="995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994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49" name="5. He stopped ___ a quick word with the receptionis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He stopped ___ a coffee.</a:t>
              </a:r>
            </a:p>
          </p:txBody>
        </p:sp>
      </p:grpSp>
      <p:grpSp>
        <p:nvGrpSpPr>
          <p:cNvPr id="995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99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52" name="A. having forev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having forever</a:t>
              </a:r>
            </a:p>
          </p:txBody>
        </p:sp>
      </p:grpSp>
      <p:grpSp>
        <p:nvGrpSpPr>
          <p:cNvPr id="995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99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55" name="B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</a:t>
              </a:r>
            </a:p>
          </p:txBody>
        </p:sp>
      </p:grpSp>
      <p:grpSp>
        <p:nvGrpSpPr>
          <p:cNvPr id="995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99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58" name="C. to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 have</a:t>
              </a:r>
            </a:p>
          </p:txBody>
        </p:sp>
      </p:grpSp>
      <p:sp>
        <p:nvSpPr>
          <p:cNvPr id="996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96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996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62" name="C1 GRAMMAR  •  UNIT 2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23  •  REVEAL</a:t>
              </a:r>
            </a:p>
          </p:txBody>
        </p:sp>
      </p:grpSp>
      <p:grpSp>
        <p:nvGrpSpPr>
          <p:cNvPr id="996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96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65" name="13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137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97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996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70" name="UNIT 2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23  •  REVEAL</a:t>
              </a:r>
            </a:p>
          </p:txBody>
        </p:sp>
      </p:grpSp>
      <p:grpSp>
        <p:nvGrpSpPr>
          <p:cNvPr id="997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997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73" name="Gerunds and infinitiv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Gerunds and infinitives: choose the answer</a:t>
              </a:r>
            </a:p>
          </p:txBody>
        </p:sp>
      </p:grpSp>
      <p:grpSp>
        <p:nvGrpSpPr>
          <p:cNvPr id="997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997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7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997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98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997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80" name="1. She resented ___ excluded from the discuss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avoided ___ the question.</a:t>
              </a:r>
            </a:p>
          </p:txBody>
        </p:sp>
      </p:grpSp>
      <p:grpSp>
        <p:nvGrpSpPr>
          <p:cNvPr id="998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99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83" name="A. to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 answer</a:t>
              </a:r>
            </a:p>
          </p:txBody>
        </p:sp>
      </p:grpSp>
      <p:grpSp>
        <p:nvGrpSpPr>
          <p:cNvPr id="998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99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86" name="B. be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answering</a:t>
              </a:r>
            </a:p>
          </p:txBody>
        </p:sp>
      </p:grpSp>
      <p:grpSp>
        <p:nvGrpSpPr>
          <p:cNvPr id="999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99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89" name="C.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answer</a:t>
              </a:r>
            </a:p>
          </p:txBody>
        </p:sp>
      </p:grpSp>
      <p:grpSp>
        <p:nvGrpSpPr>
          <p:cNvPr id="999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999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92" name="2. We agreed ___ the decision until Mon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We decided ___ early.</a:t>
              </a:r>
            </a:p>
          </p:txBody>
        </p:sp>
      </p:grpSp>
      <p:grpSp>
        <p:nvGrpSpPr>
          <p:cNvPr id="999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99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95" name="A. to postpon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 leave</a:t>
              </a:r>
            </a:p>
          </p:txBody>
        </p:sp>
      </p:grpSp>
      <p:grpSp>
        <p:nvGrpSpPr>
          <p:cNvPr id="999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99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98" name="B. postpon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leaving</a:t>
              </a:r>
            </a:p>
          </p:txBody>
        </p:sp>
      </p:grpSp>
      <p:grpSp>
        <p:nvGrpSpPr>
          <p:cNvPr id="1000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00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01" name="C. postp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leave</a:t>
              </a:r>
            </a:p>
          </p:txBody>
        </p:sp>
      </p:grpSp>
      <p:grpSp>
        <p:nvGrpSpPr>
          <p:cNvPr id="1000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000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04" name="3. Remember ___ the attachment before you send the emai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Remember ___ the door tonight.</a:t>
              </a:r>
            </a:p>
          </p:txBody>
        </p:sp>
      </p:grpSp>
      <p:grpSp>
        <p:nvGrpSpPr>
          <p:cNvPr id="1000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00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07" name="A. adding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locking yesterday</a:t>
              </a:r>
            </a:p>
          </p:txBody>
        </p:sp>
      </p:grpSp>
      <p:grpSp>
        <p:nvGrpSpPr>
          <p:cNvPr id="1001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00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10" name="B. to ad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lock</a:t>
              </a:r>
            </a:p>
          </p:txBody>
        </p:sp>
      </p:grpSp>
      <p:grpSp>
        <p:nvGrpSpPr>
          <p:cNvPr id="1001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00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13" name="C. ad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lock</a:t>
              </a:r>
            </a:p>
          </p:txBody>
        </p:sp>
      </p:grpSp>
      <p:grpSp>
        <p:nvGrpSpPr>
          <p:cNvPr id="1001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001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16" name="4. I remember ___ that lecture years ago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remember ___ him before.</a:t>
              </a:r>
            </a:p>
          </p:txBody>
        </p:sp>
      </p:grpSp>
      <p:grpSp>
        <p:nvGrpSpPr>
          <p:cNvPr id="1002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00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19" name="A. to atten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 meet</a:t>
              </a:r>
            </a:p>
          </p:txBody>
        </p:sp>
      </p:grpSp>
      <p:grpSp>
        <p:nvGrpSpPr>
          <p:cNvPr id="1002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00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22" name="B. atten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meet</a:t>
              </a:r>
            </a:p>
          </p:txBody>
        </p:sp>
      </p:grpSp>
      <p:grpSp>
        <p:nvGrpSpPr>
          <p:cNvPr id="1002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00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25" name="C. atten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meeting</a:t>
              </a:r>
            </a:p>
          </p:txBody>
        </p:sp>
      </p:grpSp>
      <p:grpSp>
        <p:nvGrpSpPr>
          <p:cNvPr id="1002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002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28" name="5. He stopped ___ a quick word with the receptionis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He stopped ___ a coffee.</a:t>
              </a:r>
            </a:p>
          </p:txBody>
        </p:sp>
      </p:grpSp>
      <p:grpSp>
        <p:nvGrpSpPr>
          <p:cNvPr id="1003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00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31" name="A. having forev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having forever</a:t>
              </a:r>
            </a:p>
          </p:txBody>
        </p:sp>
      </p:grpSp>
      <p:grpSp>
        <p:nvGrpSpPr>
          <p:cNvPr id="1003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00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34" name="B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</a:t>
              </a:r>
            </a:p>
          </p:txBody>
        </p:sp>
      </p:grpSp>
      <p:grpSp>
        <p:nvGrpSpPr>
          <p:cNvPr id="1003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00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37" name="C. to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 have</a:t>
              </a:r>
            </a:p>
          </p:txBody>
        </p:sp>
      </p:grpSp>
      <p:sp>
        <p:nvSpPr>
          <p:cNvPr id="1003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04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004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41" name="C1 GRAMMAR  •  UNIT 2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23  •  REVEAL</a:t>
              </a:r>
            </a:p>
          </p:txBody>
        </p:sp>
      </p:grpSp>
      <p:grpSp>
        <p:nvGrpSpPr>
          <p:cNvPr id="1004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04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44" name="13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138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05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004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49" name="UNIT 2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23  •  REVEAL</a:t>
              </a:r>
            </a:p>
          </p:txBody>
        </p:sp>
      </p:grpSp>
      <p:grpSp>
        <p:nvGrpSpPr>
          <p:cNvPr id="1005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005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52" name="Gerunds and infinitiv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Gerunds and infinitives: choose the answer</a:t>
              </a:r>
            </a:p>
          </p:txBody>
        </p:sp>
      </p:grpSp>
      <p:grpSp>
        <p:nvGrpSpPr>
          <p:cNvPr id="1005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005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5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1005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06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005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59" name="1. She resented ___ excluded from the discuss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avoided ___ the question.</a:t>
              </a:r>
            </a:p>
          </p:txBody>
        </p:sp>
      </p:grpSp>
      <p:grpSp>
        <p:nvGrpSpPr>
          <p:cNvPr id="1006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00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62" name="A. to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 answer</a:t>
              </a:r>
            </a:p>
          </p:txBody>
        </p:sp>
      </p:grpSp>
      <p:grpSp>
        <p:nvGrpSpPr>
          <p:cNvPr id="1006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00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65" name="B. be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answering</a:t>
              </a:r>
            </a:p>
          </p:txBody>
        </p:sp>
      </p:grpSp>
      <p:grpSp>
        <p:nvGrpSpPr>
          <p:cNvPr id="1006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00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68" name="C.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answer</a:t>
              </a:r>
            </a:p>
          </p:txBody>
        </p:sp>
      </p:grpSp>
      <p:grpSp>
        <p:nvGrpSpPr>
          <p:cNvPr id="1007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007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71" name="2. We agreed ___ the decision until Mon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We decided ___ early.</a:t>
              </a:r>
            </a:p>
          </p:txBody>
        </p:sp>
      </p:grpSp>
      <p:grpSp>
        <p:nvGrpSpPr>
          <p:cNvPr id="1007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00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74" name="A. to postpon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 leave</a:t>
              </a:r>
            </a:p>
          </p:txBody>
        </p:sp>
      </p:grpSp>
      <p:grpSp>
        <p:nvGrpSpPr>
          <p:cNvPr id="1007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00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77" name="B. postpon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leaving</a:t>
              </a:r>
            </a:p>
          </p:txBody>
        </p:sp>
      </p:grpSp>
      <p:grpSp>
        <p:nvGrpSpPr>
          <p:cNvPr id="1008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00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80" name="C. postp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leave</a:t>
              </a:r>
            </a:p>
          </p:txBody>
        </p:sp>
      </p:grpSp>
      <p:grpSp>
        <p:nvGrpSpPr>
          <p:cNvPr id="1008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008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83" name="3. Remember ___ the attachment before you send the emai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Remember ___ the door tonight.</a:t>
              </a:r>
            </a:p>
          </p:txBody>
        </p:sp>
      </p:grpSp>
      <p:grpSp>
        <p:nvGrpSpPr>
          <p:cNvPr id="1008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00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86" name="A. adding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locking yesterday</a:t>
              </a:r>
            </a:p>
          </p:txBody>
        </p:sp>
      </p:grpSp>
      <p:grpSp>
        <p:nvGrpSpPr>
          <p:cNvPr id="1009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00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89" name="B. to ad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lock</a:t>
              </a:r>
            </a:p>
          </p:txBody>
        </p:sp>
      </p:grpSp>
      <p:grpSp>
        <p:nvGrpSpPr>
          <p:cNvPr id="1009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00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92" name="C. ad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lock</a:t>
              </a:r>
            </a:p>
          </p:txBody>
        </p:sp>
      </p:grpSp>
      <p:grpSp>
        <p:nvGrpSpPr>
          <p:cNvPr id="1009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009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95" name="4. I remember ___ that lecture years ago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remember ___ him before.</a:t>
              </a:r>
            </a:p>
          </p:txBody>
        </p:sp>
      </p:grpSp>
      <p:grpSp>
        <p:nvGrpSpPr>
          <p:cNvPr id="1009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00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98" name="A. to atten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 meet</a:t>
              </a:r>
            </a:p>
          </p:txBody>
        </p:sp>
      </p:grpSp>
      <p:grpSp>
        <p:nvGrpSpPr>
          <p:cNvPr id="1010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01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01" name="B. atten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meet</a:t>
              </a:r>
            </a:p>
          </p:txBody>
        </p:sp>
      </p:grpSp>
      <p:grpSp>
        <p:nvGrpSpPr>
          <p:cNvPr id="1010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01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04" name="C. atten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meeting</a:t>
              </a:r>
            </a:p>
          </p:txBody>
        </p:sp>
      </p:grpSp>
      <p:grpSp>
        <p:nvGrpSpPr>
          <p:cNvPr id="1010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010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07" name="5. He stopped ___ a quick word with the receptionis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He stopped ___ a coffee.</a:t>
              </a:r>
            </a:p>
          </p:txBody>
        </p:sp>
      </p:grpSp>
      <p:grpSp>
        <p:nvGrpSpPr>
          <p:cNvPr id="1011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01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10" name="A. having forev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having forever</a:t>
              </a:r>
            </a:p>
          </p:txBody>
        </p:sp>
      </p:grpSp>
      <p:grpSp>
        <p:nvGrpSpPr>
          <p:cNvPr id="1011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01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13" name="B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</a:t>
              </a:r>
            </a:p>
          </p:txBody>
        </p:sp>
      </p:grpSp>
      <p:grpSp>
        <p:nvGrpSpPr>
          <p:cNvPr id="1011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01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16" name="C. to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 have</a:t>
              </a:r>
            </a:p>
          </p:txBody>
        </p:sp>
      </p:grpSp>
      <p:sp>
        <p:nvSpPr>
          <p:cNvPr id="1011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12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011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20" name="C1 GRAMMAR  •  UNIT 2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23  •  REVEAL</a:t>
              </a:r>
            </a:p>
          </p:txBody>
        </p:sp>
      </p:grpSp>
      <p:grpSp>
        <p:nvGrpSpPr>
          <p:cNvPr id="1012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12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23" name="13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139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12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012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28" name="UNIT 2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23  •  REVEAL</a:t>
              </a:r>
            </a:p>
          </p:txBody>
        </p:sp>
      </p:grpSp>
      <p:grpSp>
        <p:nvGrpSpPr>
          <p:cNvPr id="1013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013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31" name="Gerunds and infinitiv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Gerunds and infinitives: choose the answer</a:t>
              </a:r>
            </a:p>
          </p:txBody>
        </p:sp>
      </p:grpSp>
      <p:grpSp>
        <p:nvGrpSpPr>
          <p:cNvPr id="1013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013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3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1013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13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013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38" name="1. She resented ___ excluded from the discuss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avoided ___ the question.</a:t>
              </a:r>
            </a:p>
          </p:txBody>
        </p:sp>
      </p:grpSp>
      <p:grpSp>
        <p:nvGrpSpPr>
          <p:cNvPr id="1014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01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41" name="A. to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 answer</a:t>
              </a:r>
            </a:p>
          </p:txBody>
        </p:sp>
      </p:grpSp>
      <p:grpSp>
        <p:nvGrpSpPr>
          <p:cNvPr id="1014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01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44" name="B. be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answering</a:t>
              </a:r>
            </a:p>
          </p:txBody>
        </p:sp>
      </p:grpSp>
      <p:grpSp>
        <p:nvGrpSpPr>
          <p:cNvPr id="1014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01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47" name="C.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answer</a:t>
              </a:r>
            </a:p>
          </p:txBody>
        </p:sp>
      </p:grpSp>
      <p:grpSp>
        <p:nvGrpSpPr>
          <p:cNvPr id="1015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014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50" name="2. We agreed ___ the decision until Mon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We decided ___ early.</a:t>
              </a:r>
            </a:p>
          </p:txBody>
        </p:sp>
      </p:grpSp>
      <p:grpSp>
        <p:nvGrpSpPr>
          <p:cNvPr id="1015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01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53" name="A. to postpon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 leave</a:t>
              </a:r>
            </a:p>
          </p:txBody>
        </p:sp>
      </p:grpSp>
      <p:grpSp>
        <p:nvGrpSpPr>
          <p:cNvPr id="1015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01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56" name="B. postpon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leaving</a:t>
              </a:r>
            </a:p>
          </p:txBody>
        </p:sp>
      </p:grpSp>
      <p:grpSp>
        <p:nvGrpSpPr>
          <p:cNvPr id="1016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01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59" name="C. postp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leave</a:t>
              </a:r>
            </a:p>
          </p:txBody>
        </p:sp>
      </p:grpSp>
      <p:grpSp>
        <p:nvGrpSpPr>
          <p:cNvPr id="1016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016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62" name="3. Remember ___ the attachment before you send the emai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Remember ___ the door tonight.</a:t>
              </a:r>
            </a:p>
          </p:txBody>
        </p:sp>
      </p:grpSp>
      <p:grpSp>
        <p:nvGrpSpPr>
          <p:cNvPr id="1016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01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65" name="A. adding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locking yesterday</a:t>
              </a:r>
            </a:p>
          </p:txBody>
        </p:sp>
      </p:grpSp>
      <p:grpSp>
        <p:nvGrpSpPr>
          <p:cNvPr id="1016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01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68" name="B. to ad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lock</a:t>
              </a:r>
            </a:p>
          </p:txBody>
        </p:sp>
      </p:grpSp>
      <p:grpSp>
        <p:nvGrpSpPr>
          <p:cNvPr id="1017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01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71" name="C. ad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lock</a:t>
              </a:r>
            </a:p>
          </p:txBody>
        </p:sp>
      </p:grpSp>
      <p:grpSp>
        <p:nvGrpSpPr>
          <p:cNvPr id="1017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017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74" name="4. I remember ___ that lecture years ago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remember ___ him before.</a:t>
              </a:r>
            </a:p>
          </p:txBody>
        </p:sp>
      </p:grpSp>
      <p:grpSp>
        <p:nvGrpSpPr>
          <p:cNvPr id="1017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01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77" name="A. to atten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 meet</a:t>
              </a:r>
            </a:p>
          </p:txBody>
        </p:sp>
      </p:grpSp>
      <p:grpSp>
        <p:nvGrpSpPr>
          <p:cNvPr id="1018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01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80" name="B. atten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meet</a:t>
              </a:r>
            </a:p>
          </p:txBody>
        </p:sp>
      </p:grpSp>
      <p:grpSp>
        <p:nvGrpSpPr>
          <p:cNvPr id="1018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01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83" name="C. attend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meeting</a:t>
              </a:r>
            </a:p>
          </p:txBody>
        </p:sp>
      </p:grpSp>
      <p:grpSp>
        <p:nvGrpSpPr>
          <p:cNvPr id="1018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018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86" name="5. He stopped ___ a quick word with the receptionis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He stopped ___ a coffee.</a:t>
              </a:r>
            </a:p>
          </p:txBody>
        </p:sp>
      </p:grpSp>
      <p:grpSp>
        <p:nvGrpSpPr>
          <p:cNvPr id="1019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01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89" name="A. having forev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having forever</a:t>
              </a:r>
            </a:p>
          </p:txBody>
        </p:sp>
      </p:grpSp>
      <p:grpSp>
        <p:nvGrpSpPr>
          <p:cNvPr id="1019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01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92" name="B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</a:t>
              </a:r>
            </a:p>
          </p:txBody>
        </p:sp>
      </p:grpSp>
      <p:grpSp>
        <p:nvGrpSpPr>
          <p:cNvPr id="1019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01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95" name="C. to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 have</a:t>
              </a:r>
            </a:p>
          </p:txBody>
        </p:sp>
      </p:grpSp>
      <p:sp>
        <p:nvSpPr>
          <p:cNvPr id="1019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20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019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99" name="C1 GRAMMAR  •  UNIT 2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23  •  REVEAL</a:t>
              </a:r>
            </a:p>
          </p:txBody>
        </p:sp>
      </p:grpSp>
      <p:grpSp>
        <p:nvGrpSpPr>
          <p:cNvPr id="1020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20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02" name="14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140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20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020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07" name="UNIT 2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23  •  REVEAL</a:t>
              </a:r>
            </a:p>
          </p:txBody>
        </p:sp>
      </p:grpSp>
      <p:grpSp>
        <p:nvGrpSpPr>
          <p:cNvPr id="1021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020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10" name="Gerunds and infinitiv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Gerunds and infinitives: choose the answer</a:t>
              </a:r>
            </a:p>
          </p:txBody>
        </p:sp>
      </p:grpSp>
      <p:grpSp>
        <p:nvGrpSpPr>
          <p:cNvPr id="1021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021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1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1021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21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021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17" name="1. She resented ___ excluded from the discuss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avoided ___ the question.</a:t>
              </a:r>
            </a:p>
          </p:txBody>
        </p:sp>
      </p:grpSp>
      <p:grpSp>
        <p:nvGrpSpPr>
          <p:cNvPr id="1022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02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20" name="A. to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 answer</a:t>
              </a:r>
            </a:p>
          </p:txBody>
        </p:sp>
      </p:grpSp>
      <p:grpSp>
        <p:nvGrpSpPr>
          <p:cNvPr id="1022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02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23" name="B. be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answering</a:t>
              </a:r>
            </a:p>
          </p:txBody>
        </p:sp>
      </p:grpSp>
      <p:grpSp>
        <p:nvGrpSpPr>
          <p:cNvPr id="1022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02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26" name="C.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answer</a:t>
              </a:r>
            </a:p>
          </p:txBody>
        </p:sp>
      </p:grpSp>
      <p:grpSp>
        <p:nvGrpSpPr>
          <p:cNvPr id="1023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022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29" name="2. We agreed ___ the decision until Mon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We decided ___ early.</a:t>
              </a:r>
            </a:p>
          </p:txBody>
        </p:sp>
      </p:grpSp>
      <p:grpSp>
        <p:nvGrpSpPr>
          <p:cNvPr id="1023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02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32" name="A. to postpon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 leave</a:t>
              </a:r>
            </a:p>
          </p:txBody>
        </p:sp>
      </p:grpSp>
      <p:grpSp>
        <p:nvGrpSpPr>
          <p:cNvPr id="1023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02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35" name="B. postpon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leaving</a:t>
              </a:r>
            </a:p>
          </p:txBody>
        </p:sp>
      </p:grpSp>
      <p:grpSp>
        <p:nvGrpSpPr>
          <p:cNvPr id="1023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02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38" name="C. postp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leave</a:t>
              </a:r>
            </a:p>
          </p:txBody>
        </p:sp>
      </p:grpSp>
      <p:grpSp>
        <p:nvGrpSpPr>
          <p:cNvPr id="1024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024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41" name="3. Remember ___ the attachment before you send the emai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Remember ___ the door tonight.</a:t>
              </a:r>
            </a:p>
          </p:txBody>
        </p:sp>
      </p:grpSp>
      <p:grpSp>
        <p:nvGrpSpPr>
          <p:cNvPr id="1024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02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44" name="A. adding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locking yesterday</a:t>
              </a:r>
            </a:p>
          </p:txBody>
        </p:sp>
      </p:grpSp>
      <p:grpSp>
        <p:nvGrpSpPr>
          <p:cNvPr id="1024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02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47" name="B. to ad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lock</a:t>
              </a:r>
            </a:p>
          </p:txBody>
        </p:sp>
      </p:grpSp>
      <p:grpSp>
        <p:nvGrpSpPr>
          <p:cNvPr id="1025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02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50" name="C. ad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lock</a:t>
              </a:r>
            </a:p>
          </p:txBody>
        </p:sp>
      </p:grpSp>
      <p:grpSp>
        <p:nvGrpSpPr>
          <p:cNvPr id="1025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025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53" name="4. I remember ___ that lecture years ago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remember ___ him before.</a:t>
              </a:r>
            </a:p>
          </p:txBody>
        </p:sp>
      </p:grpSp>
      <p:grpSp>
        <p:nvGrpSpPr>
          <p:cNvPr id="1025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02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56" name="A. to atten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 meet</a:t>
              </a:r>
            </a:p>
          </p:txBody>
        </p:sp>
      </p:grpSp>
      <p:grpSp>
        <p:nvGrpSpPr>
          <p:cNvPr id="1026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02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59" name="B. atten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meet</a:t>
              </a:r>
            </a:p>
          </p:txBody>
        </p:sp>
      </p:grpSp>
      <p:grpSp>
        <p:nvGrpSpPr>
          <p:cNvPr id="1026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02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62" name="C. attend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meeting</a:t>
              </a:r>
            </a:p>
          </p:txBody>
        </p:sp>
      </p:grpSp>
      <p:grpSp>
        <p:nvGrpSpPr>
          <p:cNvPr id="1026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026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65" name="5. He stopped ___ a quick word with the receptionis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He stopped ___ a coffee.</a:t>
              </a:r>
            </a:p>
          </p:txBody>
        </p:sp>
      </p:grpSp>
      <p:grpSp>
        <p:nvGrpSpPr>
          <p:cNvPr id="1026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02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68" name="A. having forev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having forever</a:t>
              </a:r>
            </a:p>
          </p:txBody>
        </p:sp>
      </p:grpSp>
      <p:grpSp>
        <p:nvGrpSpPr>
          <p:cNvPr id="1027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02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71" name="B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</a:t>
              </a:r>
            </a:p>
          </p:txBody>
        </p:sp>
      </p:grpSp>
      <p:grpSp>
        <p:nvGrpSpPr>
          <p:cNvPr id="1027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02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74" name="C. to hav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 have</a:t>
              </a:r>
            </a:p>
          </p:txBody>
        </p:sp>
      </p:grpSp>
      <p:sp>
        <p:nvSpPr>
          <p:cNvPr id="1027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27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027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78" name="C1 GRAMMAR  •  UNIT 2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23  •  REVEAL</a:t>
              </a:r>
            </a:p>
          </p:txBody>
        </p:sp>
      </p:grpSp>
      <p:grpSp>
        <p:nvGrpSpPr>
          <p:cNvPr id="1028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28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81" name="14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141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28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1028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86" name="UNIT 24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24  •  EXPLANATION</a:t>
              </a:r>
            </a:p>
          </p:txBody>
        </p:sp>
      </p:grpSp>
      <p:grpSp>
        <p:nvGrpSpPr>
          <p:cNvPr id="1029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1028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89" name="Advanced article choice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Advanced article choice</a:t>
              </a:r>
            </a:p>
          </p:txBody>
        </p:sp>
      </p:grpSp>
      <p:sp>
        <p:nvSpPr>
          <p:cNvPr id="1029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29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1029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9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1029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1029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96" name="Use articles and determiners to show whether nouns are general, specific, known or unique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articles and determiners to show whether nouns are general, specific, known or unique.</a:t>
              </a:r>
            </a:p>
          </p:txBody>
        </p:sp>
      </p:grpSp>
      <p:grpSp>
        <p:nvGrpSpPr>
          <p:cNvPr id="1030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1029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9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1030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1030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02" name="Think about whether the listener can identify the noun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Think about whether the listener can identify the noun.</a:t>
              </a:r>
            </a:p>
          </p:txBody>
        </p:sp>
      </p:grpSp>
      <p:sp>
        <p:nvSpPr>
          <p:cNvPr id="1030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30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1030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0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10310" name="Group"/>
          <p:cNvGrpSpPr/>
          <p:nvPr/>
        </p:nvGrpSpPr>
        <p:grpSpPr>
          <a:xfrm>
            <a:off x="5295900" y="2152650"/>
            <a:ext cx="2238375" cy="2333625"/>
            <a:chOff x="0" y="0"/>
            <a:chExt cx="2238375" cy="2333625"/>
          </a:xfrm>
        </p:grpSpPr>
        <p:sp>
          <p:nvSpPr>
            <p:cNvPr id="1030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09" name="a/an + singular count noun…"/>
            <p:cNvSpPr txBox="1"/>
            <p:nvPr/>
          </p:nvSpPr>
          <p:spPr>
            <a:xfrm>
              <a:off x="45719" y="0"/>
              <a:ext cx="2146937" cy="11647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a/an + singular count noun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the + specific noun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zero article + general plural/uncountable</a:t>
              </a:r>
            </a:p>
          </p:txBody>
        </p:sp>
      </p:grpSp>
      <p:grpSp>
        <p:nvGrpSpPr>
          <p:cNvPr id="1031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1031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1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1031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31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1031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1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1032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1031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19" name="1.  The information you sent was useful.…"/>
            <p:cNvSpPr txBox="1"/>
            <p:nvPr/>
          </p:nvSpPr>
          <p:spPr>
            <a:xfrm>
              <a:off x="45719" y="0"/>
              <a:ext cx="3051812" cy="1686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The information you sent was useful.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She wants to become an architect.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— life can be unpredictable.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We visited the Netherlands.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He plays the violin.</a:t>
              </a:r>
            </a:p>
          </p:txBody>
        </p:sp>
      </p:grpSp>
      <p:sp>
        <p:nvSpPr>
          <p:cNvPr id="1032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32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032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23" name="C1 GRAMMAR  •  UNIT 24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24  •  EXPLANATION</a:t>
              </a:r>
            </a:p>
          </p:txBody>
        </p:sp>
      </p:grpSp>
      <p:grpSp>
        <p:nvGrpSpPr>
          <p:cNvPr id="1032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32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26" name="14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142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33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033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31" name="UNIT 2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24  •  REVEAL</a:t>
              </a:r>
            </a:p>
          </p:txBody>
        </p:sp>
      </p:grpSp>
      <p:grpSp>
        <p:nvGrpSpPr>
          <p:cNvPr id="1033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033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34" name="Advanced article choice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Advanced article choice: choose the answer</a:t>
              </a:r>
            </a:p>
          </p:txBody>
        </p:sp>
      </p:grpSp>
      <p:grpSp>
        <p:nvGrpSpPr>
          <p:cNvPr id="1033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033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3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1033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34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034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41" name="1. ___ advice you gave me proved invaluabl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information you sent was useful.</a:t>
              </a:r>
            </a:p>
          </p:txBody>
        </p:sp>
      </p:grpSp>
      <p:grpSp>
        <p:nvGrpSpPr>
          <p:cNvPr id="1034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03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44" name="A. Th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</a:t>
              </a:r>
            </a:p>
          </p:txBody>
        </p:sp>
      </p:grpSp>
      <p:grpSp>
        <p:nvGrpSpPr>
          <p:cNvPr id="1034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03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47" name="B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</a:t>
              </a:r>
            </a:p>
          </p:txBody>
        </p:sp>
      </p:grpSp>
      <p:grpSp>
        <p:nvGrpSpPr>
          <p:cNvPr id="1035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03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50" name="C. 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An</a:t>
              </a:r>
            </a:p>
          </p:txBody>
        </p:sp>
      </p:grpSp>
      <p:grpSp>
        <p:nvGrpSpPr>
          <p:cNvPr id="1035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035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53" name="2. She hopes to become ___ economis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She wants to become ___ architect.</a:t>
              </a:r>
            </a:p>
          </p:txBody>
        </p:sp>
      </p:grpSp>
      <p:grpSp>
        <p:nvGrpSpPr>
          <p:cNvPr id="1035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03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56" name="A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</a:t>
              </a:r>
            </a:p>
          </p:txBody>
        </p:sp>
      </p:grpSp>
      <p:grpSp>
        <p:nvGrpSpPr>
          <p:cNvPr id="1036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03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59" name="B. 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</a:t>
              </a:r>
            </a:p>
          </p:txBody>
        </p:sp>
      </p:grpSp>
      <p:grpSp>
        <p:nvGrpSpPr>
          <p:cNvPr id="1036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03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62" name="C. —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—</a:t>
              </a:r>
            </a:p>
          </p:txBody>
        </p:sp>
      </p:grpSp>
      <p:grpSp>
        <p:nvGrpSpPr>
          <p:cNvPr id="1036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036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65" name="3. ___ honesty is essential in this rol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life can be unpredictable.</a:t>
              </a:r>
            </a:p>
          </p:txBody>
        </p:sp>
      </p:grpSp>
      <p:grpSp>
        <p:nvGrpSpPr>
          <p:cNvPr id="1036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03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68" name="A. —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—</a:t>
              </a:r>
            </a:p>
          </p:txBody>
        </p:sp>
      </p:grpSp>
      <p:grpSp>
        <p:nvGrpSpPr>
          <p:cNvPr id="1037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03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71" name="B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</a:t>
              </a:r>
            </a:p>
          </p:txBody>
        </p:sp>
      </p:grpSp>
      <p:grpSp>
        <p:nvGrpSpPr>
          <p:cNvPr id="1037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03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74" name="C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</a:t>
              </a:r>
            </a:p>
          </p:txBody>
        </p:sp>
      </p:grpSp>
      <p:grpSp>
        <p:nvGrpSpPr>
          <p:cNvPr id="1037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037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77" name="4. They spent a week in ___ Philippin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We visited ___ Netherlands.</a:t>
              </a:r>
            </a:p>
          </p:txBody>
        </p:sp>
      </p:grpSp>
      <p:grpSp>
        <p:nvGrpSpPr>
          <p:cNvPr id="1038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03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80" name="A. —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—</a:t>
              </a:r>
            </a:p>
          </p:txBody>
        </p:sp>
      </p:grpSp>
      <p:grpSp>
        <p:nvGrpSpPr>
          <p:cNvPr id="1038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03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83" name="B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</a:t>
              </a:r>
            </a:p>
          </p:txBody>
        </p:sp>
      </p:grpSp>
      <p:grpSp>
        <p:nvGrpSpPr>
          <p:cNvPr id="1038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03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86" name="C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</a:t>
              </a:r>
            </a:p>
          </p:txBody>
        </p:sp>
      </p:grpSp>
      <p:grpSp>
        <p:nvGrpSpPr>
          <p:cNvPr id="1039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038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89" name="5. She plays ___ cello professional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He plays ___ violin.</a:t>
              </a:r>
            </a:p>
          </p:txBody>
        </p:sp>
      </p:grpSp>
      <p:grpSp>
        <p:nvGrpSpPr>
          <p:cNvPr id="1039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03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92" name="A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</a:t>
              </a:r>
            </a:p>
          </p:txBody>
        </p:sp>
      </p:grpSp>
      <p:grpSp>
        <p:nvGrpSpPr>
          <p:cNvPr id="1039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03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95" name="B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</a:t>
              </a:r>
            </a:p>
          </p:txBody>
        </p:sp>
      </p:grpSp>
      <p:grpSp>
        <p:nvGrpSpPr>
          <p:cNvPr id="1039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03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98" name="C. —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—</a:t>
              </a:r>
            </a:p>
          </p:txBody>
        </p:sp>
      </p:grpSp>
      <p:sp>
        <p:nvSpPr>
          <p:cNvPr id="1040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40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040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02" name="C1 GRAMMAR  •  UNIT 24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24  •  REVEAL</a:t>
              </a:r>
            </a:p>
          </p:txBody>
        </p:sp>
      </p:grpSp>
      <p:grpSp>
        <p:nvGrpSpPr>
          <p:cNvPr id="1040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40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05" name="14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143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41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040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10" name="UNIT 2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24  •  REVEAL</a:t>
              </a:r>
            </a:p>
          </p:txBody>
        </p:sp>
      </p:grpSp>
      <p:grpSp>
        <p:nvGrpSpPr>
          <p:cNvPr id="1041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041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13" name="Advanced article choice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Advanced article choice: choose the answer</a:t>
              </a:r>
            </a:p>
          </p:txBody>
        </p:sp>
      </p:grpSp>
      <p:grpSp>
        <p:nvGrpSpPr>
          <p:cNvPr id="1041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041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1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1041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42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041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20" name="1. ___ advice you gave me proved invaluabl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information you sent was useful.</a:t>
              </a:r>
            </a:p>
          </p:txBody>
        </p:sp>
      </p:grpSp>
      <p:grpSp>
        <p:nvGrpSpPr>
          <p:cNvPr id="1042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04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23" name="A. Th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</a:t>
              </a:r>
            </a:p>
          </p:txBody>
        </p:sp>
      </p:grpSp>
      <p:grpSp>
        <p:nvGrpSpPr>
          <p:cNvPr id="1042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04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26" name="B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</a:t>
              </a:r>
            </a:p>
          </p:txBody>
        </p:sp>
      </p:grpSp>
      <p:grpSp>
        <p:nvGrpSpPr>
          <p:cNvPr id="1043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04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29" name="C. 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An</a:t>
              </a:r>
            </a:p>
          </p:txBody>
        </p:sp>
      </p:grpSp>
      <p:grpSp>
        <p:nvGrpSpPr>
          <p:cNvPr id="1043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043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32" name="2. She hopes to become ___ economis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She wants to become ___ architect.</a:t>
              </a:r>
            </a:p>
          </p:txBody>
        </p:sp>
      </p:grpSp>
      <p:grpSp>
        <p:nvGrpSpPr>
          <p:cNvPr id="1043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04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35" name="A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</a:t>
              </a:r>
            </a:p>
          </p:txBody>
        </p:sp>
      </p:grpSp>
      <p:grpSp>
        <p:nvGrpSpPr>
          <p:cNvPr id="1043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04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38" name="B. a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</a:t>
              </a:r>
            </a:p>
          </p:txBody>
        </p:sp>
      </p:grpSp>
      <p:grpSp>
        <p:nvGrpSpPr>
          <p:cNvPr id="1044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04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41" name="C. —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—</a:t>
              </a:r>
            </a:p>
          </p:txBody>
        </p:sp>
      </p:grpSp>
      <p:grpSp>
        <p:nvGrpSpPr>
          <p:cNvPr id="1044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044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44" name="3. ___ honesty is essential in this rol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life can be unpredictable.</a:t>
              </a:r>
            </a:p>
          </p:txBody>
        </p:sp>
      </p:grpSp>
      <p:grpSp>
        <p:nvGrpSpPr>
          <p:cNvPr id="1044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04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47" name="A. —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—</a:t>
              </a:r>
            </a:p>
          </p:txBody>
        </p:sp>
      </p:grpSp>
      <p:grpSp>
        <p:nvGrpSpPr>
          <p:cNvPr id="1045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04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50" name="B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</a:t>
              </a:r>
            </a:p>
          </p:txBody>
        </p:sp>
      </p:grpSp>
      <p:grpSp>
        <p:nvGrpSpPr>
          <p:cNvPr id="1045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04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53" name="C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</a:t>
              </a:r>
            </a:p>
          </p:txBody>
        </p:sp>
      </p:grpSp>
      <p:grpSp>
        <p:nvGrpSpPr>
          <p:cNvPr id="1045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045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56" name="4. They spent a week in ___ Philippin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We visited ___ Netherlands.</a:t>
              </a:r>
            </a:p>
          </p:txBody>
        </p:sp>
      </p:grpSp>
      <p:grpSp>
        <p:nvGrpSpPr>
          <p:cNvPr id="1046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04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59" name="A. —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—</a:t>
              </a:r>
            </a:p>
          </p:txBody>
        </p:sp>
      </p:grpSp>
      <p:grpSp>
        <p:nvGrpSpPr>
          <p:cNvPr id="1046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04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62" name="B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</a:t>
              </a:r>
            </a:p>
          </p:txBody>
        </p:sp>
      </p:grpSp>
      <p:grpSp>
        <p:nvGrpSpPr>
          <p:cNvPr id="1046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04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65" name="C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</a:t>
              </a:r>
            </a:p>
          </p:txBody>
        </p:sp>
      </p:grpSp>
      <p:grpSp>
        <p:nvGrpSpPr>
          <p:cNvPr id="1046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046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68" name="5. She plays ___ cello professional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He plays ___ violin.</a:t>
              </a:r>
            </a:p>
          </p:txBody>
        </p:sp>
      </p:grpSp>
      <p:grpSp>
        <p:nvGrpSpPr>
          <p:cNvPr id="1047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04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71" name="A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</a:t>
              </a:r>
            </a:p>
          </p:txBody>
        </p:sp>
      </p:grpSp>
      <p:grpSp>
        <p:nvGrpSpPr>
          <p:cNvPr id="1047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04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74" name="B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</a:t>
              </a:r>
            </a:p>
          </p:txBody>
        </p:sp>
      </p:grpSp>
      <p:grpSp>
        <p:nvGrpSpPr>
          <p:cNvPr id="1047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04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77" name="C. —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—</a:t>
              </a:r>
            </a:p>
          </p:txBody>
        </p:sp>
      </p:grpSp>
      <p:sp>
        <p:nvSpPr>
          <p:cNvPr id="1047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48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048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81" name="C1 GRAMMAR  •  UNIT 24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24  •  REVEAL</a:t>
              </a:r>
            </a:p>
          </p:txBody>
        </p:sp>
      </p:grpSp>
      <p:grpSp>
        <p:nvGrpSpPr>
          <p:cNvPr id="1048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48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84" name="14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144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49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048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89" name="UNIT 2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24  •  REVEAL</a:t>
              </a:r>
            </a:p>
          </p:txBody>
        </p:sp>
      </p:grpSp>
      <p:grpSp>
        <p:nvGrpSpPr>
          <p:cNvPr id="1049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049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92" name="Advanced article choice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Advanced article choice: choose the answer</a:t>
              </a:r>
            </a:p>
          </p:txBody>
        </p:sp>
      </p:grpSp>
      <p:grpSp>
        <p:nvGrpSpPr>
          <p:cNvPr id="1049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049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9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1049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50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049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99" name="1. ___ advice you gave me proved invaluabl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information you sent was useful.</a:t>
              </a:r>
            </a:p>
          </p:txBody>
        </p:sp>
      </p:grpSp>
      <p:grpSp>
        <p:nvGrpSpPr>
          <p:cNvPr id="1050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05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02" name="A. Th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</a:t>
              </a:r>
            </a:p>
          </p:txBody>
        </p:sp>
      </p:grpSp>
      <p:grpSp>
        <p:nvGrpSpPr>
          <p:cNvPr id="1050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05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05" name="B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</a:t>
              </a:r>
            </a:p>
          </p:txBody>
        </p:sp>
      </p:grpSp>
      <p:grpSp>
        <p:nvGrpSpPr>
          <p:cNvPr id="1050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05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08" name="C. 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An</a:t>
              </a:r>
            </a:p>
          </p:txBody>
        </p:sp>
      </p:grpSp>
      <p:grpSp>
        <p:nvGrpSpPr>
          <p:cNvPr id="1051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051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11" name="2. She hopes to become ___ economis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She wants to become ___ architect.</a:t>
              </a:r>
            </a:p>
          </p:txBody>
        </p:sp>
      </p:grpSp>
      <p:grpSp>
        <p:nvGrpSpPr>
          <p:cNvPr id="1051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05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14" name="A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</a:t>
              </a:r>
            </a:p>
          </p:txBody>
        </p:sp>
      </p:grpSp>
      <p:grpSp>
        <p:nvGrpSpPr>
          <p:cNvPr id="1051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05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17" name="B. a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</a:t>
              </a:r>
            </a:p>
          </p:txBody>
        </p:sp>
      </p:grpSp>
      <p:grpSp>
        <p:nvGrpSpPr>
          <p:cNvPr id="1052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05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20" name="C. —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—</a:t>
              </a:r>
            </a:p>
          </p:txBody>
        </p:sp>
      </p:grpSp>
      <p:grpSp>
        <p:nvGrpSpPr>
          <p:cNvPr id="1052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052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23" name="3. ___ honesty is essential in this rol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life can be unpredictable.</a:t>
              </a:r>
            </a:p>
          </p:txBody>
        </p:sp>
      </p:grpSp>
      <p:grpSp>
        <p:nvGrpSpPr>
          <p:cNvPr id="1052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05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26" name="A. —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—</a:t>
              </a:r>
            </a:p>
          </p:txBody>
        </p:sp>
      </p:grpSp>
      <p:grpSp>
        <p:nvGrpSpPr>
          <p:cNvPr id="1053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05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29" name="B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</a:t>
              </a:r>
            </a:p>
          </p:txBody>
        </p:sp>
      </p:grpSp>
      <p:grpSp>
        <p:nvGrpSpPr>
          <p:cNvPr id="1053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05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32" name="C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</a:t>
              </a:r>
            </a:p>
          </p:txBody>
        </p:sp>
      </p:grpSp>
      <p:grpSp>
        <p:nvGrpSpPr>
          <p:cNvPr id="1053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053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35" name="4. They spent a week in ___ Philippin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We visited ___ Netherlands.</a:t>
              </a:r>
            </a:p>
          </p:txBody>
        </p:sp>
      </p:grpSp>
      <p:grpSp>
        <p:nvGrpSpPr>
          <p:cNvPr id="1053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05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38" name="A. —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—</a:t>
              </a:r>
            </a:p>
          </p:txBody>
        </p:sp>
      </p:grpSp>
      <p:grpSp>
        <p:nvGrpSpPr>
          <p:cNvPr id="1054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05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41" name="B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</a:t>
              </a:r>
            </a:p>
          </p:txBody>
        </p:sp>
      </p:grpSp>
      <p:grpSp>
        <p:nvGrpSpPr>
          <p:cNvPr id="1054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05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44" name="C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</a:t>
              </a:r>
            </a:p>
          </p:txBody>
        </p:sp>
      </p:grpSp>
      <p:grpSp>
        <p:nvGrpSpPr>
          <p:cNvPr id="1054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054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47" name="5. She plays ___ cello professional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He plays ___ violin.</a:t>
              </a:r>
            </a:p>
          </p:txBody>
        </p:sp>
      </p:grpSp>
      <p:grpSp>
        <p:nvGrpSpPr>
          <p:cNvPr id="1055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05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50" name="A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</a:t>
              </a:r>
            </a:p>
          </p:txBody>
        </p:sp>
      </p:grpSp>
      <p:grpSp>
        <p:nvGrpSpPr>
          <p:cNvPr id="1055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05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53" name="B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</a:t>
              </a:r>
            </a:p>
          </p:txBody>
        </p:sp>
      </p:grpSp>
      <p:grpSp>
        <p:nvGrpSpPr>
          <p:cNvPr id="1055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05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56" name="C. —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—</a:t>
              </a:r>
            </a:p>
          </p:txBody>
        </p:sp>
      </p:grpSp>
      <p:sp>
        <p:nvSpPr>
          <p:cNvPr id="1055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56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055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60" name="C1 GRAMMAR  •  UNIT 24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24  •  REVEAL</a:t>
              </a:r>
            </a:p>
          </p:txBody>
        </p:sp>
      </p:grpSp>
      <p:grpSp>
        <p:nvGrpSpPr>
          <p:cNvPr id="1056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56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63" name="14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145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56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056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68" name="UNIT 2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24  •  REVEAL</a:t>
              </a:r>
            </a:p>
          </p:txBody>
        </p:sp>
      </p:grpSp>
      <p:grpSp>
        <p:nvGrpSpPr>
          <p:cNvPr id="1057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057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71" name="Advanced article choice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Advanced article choice: choose the answer</a:t>
              </a:r>
            </a:p>
          </p:txBody>
        </p:sp>
      </p:grpSp>
      <p:grpSp>
        <p:nvGrpSpPr>
          <p:cNvPr id="1057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057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7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1057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57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057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78" name="1. ___ advice you gave me proved invaluabl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information you sent was useful.</a:t>
              </a:r>
            </a:p>
          </p:txBody>
        </p:sp>
      </p:grpSp>
      <p:grpSp>
        <p:nvGrpSpPr>
          <p:cNvPr id="1058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05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81" name="A. Th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</a:t>
              </a:r>
            </a:p>
          </p:txBody>
        </p:sp>
      </p:grpSp>
      <p:grpSp>
        <p:nvGrpSpPr>
          <p:cNvPr id="1058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05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84" name="B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</a:t>
              </a:r>
            </a:p>
          </p:txBody>
        </p:sp>
      </p:grpSp>
      <p:grpSp>
        <p:nvGrpSpPr>
          <p:cNvPr id="1058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05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87" name="C. 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An</a:t>
              </a:r>
            </a:p>
          </p:txBody>
        </p:sp>
      </p:grpSp>
      <p:grpSp>
        <p:nvGrpSpPr>
          <p:cNvPr id="1059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058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90" name="2. She hopes to become ___ economis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She wants to become ___ architect.</a:t>
              </a:r>
            </a:p>
          </p:txBody>
        </p:sp>
      </p:grpSp>
      <p:grpSp>
        <p:nvGrpSpPr>
          <p:cNvPr id="1059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05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93" name="A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</a:t>
              </a:r>
            </a:p>
          </p:txBody>
        </p:sp>
      </p:grpSp>
      <p:grpSp>
        <p:nvGrpSpPr>
          <p:cNvPr id="1059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05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96" name="B. a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</a:t>
              </a:r>
            </a:p>
          </p:txBody>
        </p:sp>
      </p:grpSp>
      <p:grpSp>
        <p:nvGrpSpPr>
          <p:cNvPr id="1060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05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99" name="C. —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—</a:t>
              </a:r>
            </a:p>
          </p:txBody>
        </p:sp>
      </p:grpSp>
      <p:grpSp>
        <p:nvGrpSpPr>
          <p:cNvPr id="1060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060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02" name="3. ___ honesty is essential in this rol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life can be unpredictable.</a:t>
              </a:r>
            </a:p>
          </p:txBody>
        </p:sp>
      </p:grpSp>
      <p:grpSp>
        <p:nvGrpSpPr>
          <p:cNvPr id="1060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06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05" name="A. —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—</a:t>
              </a:r>
            </a:p>
          </p:txBody>
        </p:sp>
      </p:grpSp>
      <p:grpSp>
        <p:nvGrpSpPr>
          <p:cNvPr id="1060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06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08" name="B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</a:t>
              </a:r>
            </a:p>
          </p:txBody>
        </p:sp>
      </p:grpSp>
      <p:grpSp>
        <p:nvGrpSpPr>
          <p:cNvPr id="1061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06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11" name="C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</a:t>
              </a:r>
            </a:p>
          </p:txBody>
        </p:sp>
      </p:grpSp>
      <p:grpSp>
        <p:nvGrpSpPr>
          <p:cNvPr id="1061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061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14" name="4. They spent a week in ___ Philippin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We visited ___ Netherlands.</a:t>
              </a:r>
            </a:p>
          </p:txBody>
        </p:sp>
      </p:grpSp>
      <p:grpSp>
        <p:nvGrpSpPr>
          <p:cNvPr id="1061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06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17" name="A. —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—</a:t>
              </a:r>
            </a:p>
          </p:txBody>
        </p:sp>
      </p:grpSp>
      <p:grpSp>
        <p:nvGrpSpPr>
          <p:cNvPr id="1062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06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20" name="B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</a:t>
              </a:r>
            </a:p>
          </p:txBody>
        </p:sp>
      </p:grpSp>
      <p:grpSp>
        <p:nvGrpSpPr>
          <p:cNvPr id="1062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06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23" name="C. th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</a:t>
              </a:r>
            </a:p>
          </p:txBody>
        </p:sp>
      </p:grpSp>
      <p:grpSp>
        <p:nvGrpSpPr>
          <p:cNvPr id="1062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062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26" name="5. She plays ___ cello professional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He plays ___ violin.</a:t>
              </a:r>
            </a:p>
          </p:txBody>
        </p:sp>
      </p:grpSp>
      <p:grpSp>
        <p:nvGrpSpPr>
          <p:cNvPr id="1063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06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29" name="A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</a:t>
              </a:r>
            </a:p>
          </p:txBody>
        </p:sp>
      </p:grpSp>
      <p:grpSp>
        <p:nvGrpSpPr>
          <p:cNvPr id="1063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06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32" name="B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</a:t>
              </a:r>
            </a:p>
          </p:txBody>
        </p:sp>
      </p:grpSp>
      <p:grpSp>
        <p:nvGrpSpPr>
          <p:cNvPr id="1063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06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35" name="C. —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—</a:t>
              </a:r>
            </a:p>
          </p:txBody>
        </p:sp>
      </p:grpSp>
      <p:sp>
        <p:nvSpPr>
          <p:cNvPr id="1063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64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063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39" name="C1 GRAMMAR  •  UNIT 24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24  •  REVEAL</a:t>
              </a:r>
            </a:p>
          </p:txBody>
        </p:sp>
      </p:grpSp>
      <p:grpSp>
        <p:nvGrpSpPr>
          <p:cNvPr id="1064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64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42" name="14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146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64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064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47" name="UNIT 2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24  •  REVEAL</a:t>
              </a:r>
            </a:p>
          </p:txBody>
        </p:sp>
      </p:grpSp>
      <p:grpSp>
        <p:nvGrpSpPr>
          <p:cNvPr id="1065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064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50" name="Advanced article choice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Advanced article choice: choose the answer</a:t>
              </a:r>
            </a:p>
          </p:txBody>
        </p:sp>
      </p:grpSp>
      <p:grpSp>
        <p:nvGrpSpPr>
          <p:cNvPr id="1065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065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5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1065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65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065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57" name="1. ___ advice you gave me proved invaluabl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information you sent was useful.</a:t>
              </a:r>
            </a:p>
          </p:txBody>
        </p:sp>
      </p:grpSp>
      <p:grpSp>
        <p:nvGrpSpPr>
          <p:cNvPr id="1066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06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60" name="A. Th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</a:t>
              </a:r>
            </a:p>
          </p:txBody>
        </p:sp>
      </p:grpSp>
      <p:grpSp>
        <p:nvGrpSpPr>
          <p:cNvPr id="1066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06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63" name="B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</a:t>
              </a:r>
            </a:p>
          </p:txBody>
        </p:sp>
      </p:grpSp>
      <p:grpSp>
        <p:nvGrpSpPr>
          <p:cNvPr id="1066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06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66" name="C. 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An</a:t>
              </a:r>
            </a:p>
          </p:txBody>
        </p:sp>
      </p:grpSp>
      <p:grpSp>
        <p:nvGrpSpPr>
          <p:cNvPr id="1067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066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69" name="2. She hopes to become ___ economis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She wants to become ___ architect.</a:t>
              </a:r>
            </a:p>
          </p:txBody>
        </p:sp>
      </p:grpSp>
      <p:grpSp>
        <p:nvGrpSpPr>
          <p:cNvPr id="1067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06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72" name="A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</a:t>
              </a:r>
            </a:p>
          </p:txBody>
        </p:sp>
      </p:grpSp>
      <p:grpSp>
        <p:nvGrpSpPr>
          <p:cNvPr id="1067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06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75" name="B. a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</a:t>
              </a:r>
            </a:p>
          </p:txBody>
        </p:sp>
      </p:grpSp>
      <p:grpSp>
        <p:nvGrpSpPr>
          <p:cNvPr id="1067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06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78" name="C. —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—</a:t>
              </a:r>
            </a:p>
          </p:txBody>
        </p:sp>
      </p:grpSp>
      <p:grpSp>
        <p:nvGrpSpPr>
          <p:cNvPr id="1068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068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81" name="3. ___ honesty is essential in this rol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life can be unpredictable.</a:t>
              </a:r>
            </a:p>
          </p:txBody>
        </p:sp>
      </p:grpSp>
      <p:grpSp>
        <p:nvGrpSpPr>
          <p:cNvPr id="1068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06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84" name="A. —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—</a:t>
              </a:r>
            </a:p>
          </p:txBody>
        </p:sp>
      </p:grpSp>
      <p:grpSp>
        <p:nvGrpSpPr>
          <p:cNvPr id="1068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06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87" name="B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</a:t>
              </a:r>
            </a:p>
          </p:txBody>
        </p:sp>
      </p:grpSp>
      <p:grpSp>
        <p:nvGrpSpPr>
          <p:cNvPr id="1069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06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90" name="C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</a:t>
              </a:r>
            </a:p>
          </p:txBody>
        </p:sp>
      </p:grpSp>
      <p:grpSp>
        <p:nvGrpSpPr>
          <p:cNvPr id="1069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069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93" name="4. They spent a week in ___ Philippin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We visited ___ Netherlands.</a:t>
              </a:r>
            </a:p>
          </p:txBody>
        </p:sp>
      </p:grpSp>
      <p:grpSp>
        <p:nvGrpSpPr>
          <p:cNvPr id="1069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06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96" name="A. —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—</a:t>
              </a:r>
            </a:p>
          </p:txBody>
        </p:sp>
      </p:grpSp>
      <p:grpSp>
        <p:nvGrpSpPr>
          <p:cNvPr id="1070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06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99" name="B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</a:t>
              </a:r>
            </a:p>
          </p:txBody>
        </p:sp>
      </p:grpSp>
      <p:grpSp>
        <p:nvGrpSpPr>
          <p:cNvPr id="1070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07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02" name="C. th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</a:t>
              </a:r>
            </a:p>
          </p:txBody>
        </p:sp>
      </p:grpSp>
      <p:grpSp>
        <p:nvGrpSpPr>
          <p:cNvPr id="1070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070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05" name="5. She plays ___ cello professional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He plays ___ violin.</a:t>
              </a:r>
            </a:p>
          </p:txBody>
        </p:sp>
      </p:grpSp>
      <p:grpSp>
        <p:nvGrpSpPr>
          <p:cNvPr id="1070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07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08" name="A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</a:t>
              </a:r>
            </a:p>
          </p:txBody>
        </p:sp>
      </p:grpSp>
      <p:grpSp>
        <p:nvGrpSpPr>
          <p:cNvPr id="1071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07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11" name="B. th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</a:t>
              </a:r>
            </a:p>
          </p:txBody>
        </p:sp>
      </p:grpSp>
      <p:grpSp>
        <p:nvGrpSpPr>
          <p:cNvPr id="1071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07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14" name="C. —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—</a:t>
              </a:r>
            </a:p>
          </p:txBody>
        </p:sp>
      </p:grpSp>
      <p:sp>
        <p:nvSpPr>
          <p:cNvPr id="1071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71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071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18" name="C1 GRAMMAR  •  UNIT 24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24  •  REVEAL</a:t>
              </a:r>
            </a:p>
          </p:txBody>
        </p:sp>
      </p:grpSp>
      <p:grpSp>
        <p:nvGrpSpPr>
          <p:cNvPr id="1072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72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21" name="14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147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72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1072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26" name="UNIT 25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25  •  EXPLANATION</a:t>
              </a:r>
            </a:p>
          </p:txBody>
        </p:sp>
      </p:grpSp>
      <p:grpSp>
        <p:nvGrpSpPr>
          <p:cNvPr id="1073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1072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29" name="Complex quantifiers and agreement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Complex quantifiers and agreement</a:t>
              </a:r>
            </a:p>
          </p:txBody>
        </p:sp>
      </p:grpSp>
      <p:sp>
        <p:nvSpPr>
          <p:cNvPr id="1073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73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1073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3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1073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1073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36" name="Choose quantifiers according to countability and meaning; the noun after of often affects agreement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Choose quantifiers according to countability and meaning; the noun after of often affects agreement.</a:t>
              </a:r>
            </a:p>
          </p:txBody>
        </p:sp>
      </p:grpSp>
      <p:grpSp>
        <p:nvGrpSpPr>
          <p:cNvPr id="1074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1073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3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1074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1074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42" name="Few/little sound negative; a few/a little sound positive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Few/little sound negative; a few/a little sound positive.</a:t>
              </a:r>
            </a:p>
          </p:txBody>
        </p:sp>
      </p:grpSp>
      <p:sp>
        <p:nvSpPr>
          <p:cNvPr id="1074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74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1074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4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1075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1074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49" name="few/a few + count…"/>
            <p:cNvSpPr txBox="1"/>
            <p:nvPr/>
          </p:nvSpPr>
          <p:spPr>
            <a:xfrm>
              <a:off x="45719" y="0"/>
              <a:ext cx="2146937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few/a few + count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little/a little + uncount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all/most/some of</a:t>
              </a:r>
            </a:p>
          </p:txBody>
        </p:sp>
      </p:grpSp>
      <p:grpSp>
        <p:nvGrpSpPr>
          <p:cNvPr id="1075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1075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5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1075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75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1075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5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1076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1075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59" name="1.  There is little hope of success.…"/>
            <p:cNvSpPr txBox="1"/>
            <p:nvPr/>
          </p:nvSpPr>
          <p:spPr>
            <a:xfrm>
              <a:off x="45719" y="0"/>
              <a:ext cx="3051812" cy="1686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There is little hope of success.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We have a few useful suggestions.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Most of the equipment is new.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Neither answer is correct.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A large number of people have agreed.</a:t>
              </a:r>
            </a:p>
          </p:txBody>
        </p:sp>
      </p:grpSp>
      <p:sp>
        <p:nvSpPr>
          <p:cNvPr id="1076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76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076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63" name="C1 GRAMMAR  •  UNIT 25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25  •  EXPLANATION</a:t>
              </a:r>
            </a:p>
          </p:txBody>
        </p:sp>
      </p:grpSp>
      <p:grpSp>
        <p:nvGrpSpPr>
          <p:cNvPr id="1076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76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66" name="14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148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77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077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71" name="UNIT 2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25  •  REVEAL</a:t>
              </a:r>
            </a:p>
          </p:txBody>
        </p:sp>
      </p:grpSp>
      <p:grpSp>
        <p:nvGrpSpPr>
          <p:cNvPr id="1077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077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74" name="Complex quantifiers and agreemen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Complex quantifiers and agreement: choose the answer</a:t>
              </a:r>
            </a:p>
          </p:txBody>
        </p:sp>
      </p:grpSp>
      <p:grpSp>
        <p:nvGrpSpPr>
          <p:cNvPr id="1077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077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7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1077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78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078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81" name="1. There is ___ chance of the plan succeeding without fund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There is ___ hope of success.</a:t>
              </a:r>
            </a:p>
          </p:txBody>
        </p:sp>
      </p:grpSp>
      <p:grpSp>
        <p:nvGrpSpPr>
          <p:cNvPr id="1078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07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84" name="A. littl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little</a:t>
              </a:r>
            </a:p>
          </p:txBody>
        </p:sp>
      </p:grpSp>
      <p:grpSp>
        <p:nvGrpSpPr>
          <p:cNvPr id="1078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07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87" name="B. f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few</a:t>
              </a:r>
            </a:p>
          </p:txBody>
        </p:sp>
      </p:grpSp>
      <p:grpSp>
        <p:nvGrpSpPr>
          <p:cNvPr id="1079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07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90" name="C. a f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 few</a:t>
              </a:r>
            </a:p>
          </p:txBody>
        </p:sp>
      </p:grpSp>
      <p:grpSp>
        <p:nvGrpSpPr>
          <p:cNvPr id="1079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079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93" name="2. We received ___ constructive comments from the pane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We have ___ useful suggestions.</a:t>
              </a:r>
            </a:p>
          </p:txBody>
        </p:sp>
      </p:grpSp>
      <p:grpSp>
        <p:nvGrpSpPr>
          <p:cNvPr id="1079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07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96" name="A. a litt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 little</a:t>
              </a:r>
            </a:p>
          </p:txBody>
        </p:sp>
      </p:grpSp>
      <p:grpSp>
        <p:nvGrpSpPr>
          <p:cNvPr id="1080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07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99" name="B. a f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 few</a:t>
              </a:r>
            </a:p>
          </p:txBody>
        </p:sp>
      </p:grpSp>
      <p:grpSp>
        <p:nvGrpSpPr>
          <p:cNvPr id="1080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08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02" name="C. m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much</a:t>
              </a:r>
            </a:p>
          </p:txBody>
        </p:sp>
      </p:grpSp>
      <p:grpSp>
        <p:nvGrpSpPr>
          <p:cNvPr id="1080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080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05" name="3. Most of the evidence ___ circumstantia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Most of the equipment ___ new.</a:t>
              </a:r>
            </a:p>
          </p:txBody>
        </p:sp>
      </p:grpSp>
      <p:grpSp>
        <p:nvGrpSpPr>
          <p:cNvPr id="1080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08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08" name="A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</a:t>
              </a:r>
            </a:p>
          </p:txBody>
        </p:sp>
      </p:grpSp>
      <p:grpSp>
        <p:nvGrpSpPr>
          <p:cNvPr id="1081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08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11" name="B.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be</a:t>
              </a:r>
            </a:p>
          </p:txBody>
        </p:sp>
      </p:grpSp>
      <p:grpSp>
        <p:nvGrpSpPr>
          <p:cNvPr id="1081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08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14" name="C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grpSp>
        <p:nvGrpSpPr>
          <p:cNvPr id="1081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081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17" name="4. Neither proposal ___ financially viabl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Neither answer ___ correct.</a:t>
              </a:r>
            </a:p>
          </p:txBody>
        </p:sp>
      </p:grpSp>
      <p:grpSp>
        <p:nvGrpSpPr>
          <p:cNvPr id="1082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08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20" name="A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</a:t>
              </a:r>
            </a:p>
          </p:txBody>
        </p:sp>
      </p:grpSp>
      <p:grpSp>
        <p:nvGrpSpPr>
          <p:cNvPr id="1082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08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23" name="B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</a:t>
              </a:r>
            </a:p>
          </p:txBody>
        </p:sp>
      </p:grpSp>
      <p:grpSp>
        <p:nvGrpSpPr>
          <p:cNvPr id="1082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08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26" name="C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grpSp>
        <p:nvGrpSpPr>
          <p:cNvPr id="1083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082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29" name="5. A significant number of employees ___ requested flexible hour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A large number of people ___ agreed.</a:t>
              </a:r>
            </a:p>
          </p:txBody>
        </p:sp>
      </p:grpSp>
      <p:grpSp>
        <p:nvGrpSpPr>
          <p:cNvPr id="1083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08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32" name="A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</a:t>
              </a:r>
            </a:p>
          </p:txBody>
        </p:sp>
      </p:grpSp>
      <p:grpSp>
        <p:nvGrpSpPr>
          <p:cNvPr id="1083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08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35" name="B. h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</a:t>
              </a:r>
            </a:p>
          </p:txBody>
        </p:sp>
      </p:grpSp>
      <p:grpSp>
        <p:nvGrpSpPr>
          <p:cNvPr id="1083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08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38" name="C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sp>
        <p:nvSpPr>
          <p:cNvPr id="1084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84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084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42" name="C1 GRAMMAR  •  UNIT 25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25  •  REVEAL</a:t>
              </a:r>
            </a:p>
          </p:txBody>
        </p:sp>
      </p:grpSp>
      <p:grpSp>
        <p:nvGrpSpPr>
          <p:cNvPr id="1084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84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45" name="14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149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4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85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084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50" name="UNIT 2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25  •  REVEAL</a:t>
              </a:r>
            </a:p>
          </p:txBody>
        </p:sp>
      </p:grpSp>
      <p:grpSp>
        <p:nvGrpSpPr>
          <p:cNvPr id="1085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085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53" name="Complex quantifiers and agreemen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Complex quantifiers and agreement: choose the answer</a:t>
              </a:r>
            </a:p>
          </p:txBody>
        </p:sp>
      </p:grpSp>
      <p:grpSp>
        <p:nvGrpSpPr>
          <p:cNvPr id="1085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085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5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1085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86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085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60" name="1. There is ___ chance of the plan succeeding without fund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There is ___ hope of success.</a:t>
              </a:r>
            </a:p>
          </p:txBody>
        </p:sp>
      </p:grpSp>
      <p:grpSp>
        <p:nvGrpSpPr>
          <p:cNvPr id="1086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08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63" name="A. littl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little</a:t>
              </a:r>
            </a:p>
          </p:txBody>
        </p:sp>
      </p:grpSp>
      <p:grpSp>
        <p:nvGrpSpPr>
          <p:cNvPr id="1086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08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66" name="B. f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few</a:t>
              </a:r>
            </a:p>
          </p:txBody>
        </p:sp>
      </p:grpSp>
      <p:grpSp>
        <p:nvGrpSpPr>
          <p:cNvPr id="1087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08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69" name="C. a f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 few</a:t>
              </a:r>
            </a:p>
          </p:txBody>
        </p:sp>
      </p:grpSp>
      <p:grpSp>
        <p:nvGrpSpPr>
          <p:cNvPr id="1087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087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72" name="2. We received ___ constructive comments from the pane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We have ___ useful suggestions.</a:t>
              </a:r>
            </a:p>
          </p:txBody>
        </p:sp>
      </p:grpSp>
      <p:grpSp>
        <p:nvGrpSpPr>
          <p:cNvPr id="1087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08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75" name="A. a litt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 little</a:t>
              </a:r>
            </a:p>
          </p:txBody>
        </p:sp>
      </p:grpSp>
      <p:grpSp>
        <p:nvGrpSpPr>
          <p:cNvPr id="1087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08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78" name="B. a few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 few</a:t>
              </a:r>
            </a:p>
          </p:txBody>
        </p:sp>
      </p:grpSp>
      <p:grpSp>
        <p:nvGrpSpPr>
          <p:cNvPr id="1088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08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81" name="C. m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much</a:t>
              </a:r>
            </a:p>
          </p:txBody>
        </p:sp>
      </p:grpSp>
      <p:grpSp>
        <p:nvGrpSpPr>
          <p:cNvPr id="1088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088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84" name="3. Most of the evidence ___ circumstantia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Most of the equipment ___ new.</a:t>
              </a:r>
            </a:p>
          </p:txBody>
        </p:sp>
      </p:grpSp>
      <p:grpSp>
        <p:nvGrpSpPr>
          <p:cNvPr id="1088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08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87" name="A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</a:t>
              </a:r>
            </a:p>
          </p:txBody>
        </p:sp>
      </p:grpSp>
      <p:grpSp>
        <p:nvGrpSpPr>
          <p:cNvPr id="1089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08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90" name="B.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be</a:t>
              </a:r>
            </a:p>
          </p:txBody>
        </p:sp>
      </p:grpSp>
      <p:grpSp>
        <p:nvGrpSpPr>
          <p:cNvPr id="1089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08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93" name="C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grpSp>
        <p:nvGrpSpPr>
          <p:cNvPr id="1089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089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96" name="4. Neither proposal ___ financially viabl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Neither answer ___ correct.</a:t>
              </a:r>
            </a:p>
          </p:txBody>
        </p:sp>
      </p:grpSp>
      <p:grpSp>
        <p:nvGrpSpPr>
          <p:cNvPr id="1090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08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99" name="A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</a:t>
              </a:r>
            </a:p>
          </p:txBody>
        </p:sp>
      </p:grpSp>
      <p:grpSp>
        <p:nvGrpSpPr>
          <p:cNvPr id="1090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09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02" name="B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</a:t>
              </a:r>
            </a:p>
          </p:txBody>
        </p:sp>
      </p:grpSp>
      <p:grpSp>
        <p:nvGrpSpPr>
          <p:cNvPr id="1090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09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05" name="C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grpSp>
        <p:nvGrpSpPr>
          <p:cNvPr id="1090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090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08" name="5. A significant number of employees ___ requested flexible hour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A large number of people ___ agreed.</a:t>
              </a:r>
            </a:p>
          </p:txBody>
        </p:sp>
      </p:grpSp>
      <p:grpSp>
        <p:nvGrpSpPr>
          <p:cNvPr id="1091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09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11" name="A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</a:t>
              </a:r>
            </a:p>
          </p:txBody>
        </p:sp>
      </p:grpSp>
      <p:grpSp>
        <p:nvGrpSpPr>
          <p:cNvPr id="1091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09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14" name="B. h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</a:t>
              </a:r>
            </a:p>
          </p:txBody>
        </p:sp>
      </p:grpSp>
      <p:grpSp>
        <p:nvGrpSpPr>
          <p:cNvPr id="1091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09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17" name="C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sp>
        <p:nvSpPr>
          <p:cNvPr id="1091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92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092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21" name="C1 GRAMMAR  •  UNIT 25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25  •  REVEAL</a:t>
              </a:r>
            </a:p>
          </p:txBody>
        </p:sp>
      </p:grpSp>
      <p:grpSp>
        <p:nvGrpSpPr>
          <p:cNvPr id="1092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92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24" name="15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150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93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092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29" name="UNIT 2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25  •  REVEAL</a:t>
              </a:r>
            </a:p>
          </p:txBody>
        </p:sp>
      </p:grpSp>
      <p:grpSp>
        <p:nvGrpSpPr>
          <p:cNvPr id="1093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093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32" name="Complex quantifiers and agreemen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Complex quantifiers and agreement: choose the answer</a:t>
              </a:r>
            </a:p>
          </p:txBody>
        </p:sp>
      </p:grpSp>
      <p:grpSp>
        <p:nvGrpSpPr>
          <p:cNvPr id="1093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093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3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1093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94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093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39" name="1. There is ___ chance of the plan succeeding without fund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There is ___ hope of success.</a:t>
              </a:r>
            </a:p>
          </p:txBody>
        </p:sp>
      </p:grpSp>
      <p:grpSp>
        <p:nvGrpSpPr>
          <p:cNvPr id="1094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09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42" name="A. littl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little</a:t>
              </a:r>
            </a:p>
          </p:txBody>
        </p:sp>
      </p:grpSp>
      <p:grpSp>
        <p:nvGrpSpPr>
          <p:cNvPr id="1094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09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45" name="B. f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few</a:t>
              </a:r>
            </a:p>
          </p:txBody>
        </p:sp>
      </p:grpSp>
      <p:grpSp>
        <p:nvGrpSpPr>
          <p:cNvPr id="1094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09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48" name="C. a f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 few</a:t>
              </a:r>
            </a:p>
          </p:txBody>
        </p:sp>
      </p:grpSp>
      <p:grpSp>
        <p:nvGrpSpPr>
          <p:cNvPr id="1095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095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51" name="2. We received ___ constructive comments from the pane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We have ___ useful suggestions.</a:t>
              </a:r>
            </a:p>
          </p:txBody>
        </p:sp>
      </p:grpSp>
      <p:grpSp>
        <p:nvGrpSpPr>
          <p:cNvPr id="1095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09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54" name="A. a litt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 little</a:t>
              </a:r>
            </a:p>
          </p:txBody>
        </p:sp>
      </p:grpSp>
      <p:grpSp>
        <p:nvGrpSpPr>
          <p:cNvPr id="1095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09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57" name="B. a few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 few</a:t>
              </a:r>
            </a:p>
          </p:txBody>
        </p:sp>
      </p:grpSp>
      <p:grpSp>
        <p:nvGrpSpPr>
          <p:cNvPr id="1096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09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60" name="C. m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much</a:t>
              </a:r>
            </a:p>
          </p:txBody>
        </p:sp>
      </p:grpSp>
      <p:grpSp>
        <p:nvGrpSpPr>
          <p:cNvPr id="1096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096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63" name="3. Most of the evidence ___ circumstantia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Most of the equipment ___ new.</a:t>
              </a:r>
            </a:p>
          </p:txBody>
        </p:sp>
      </p:grpSp>
      <p:grpSp>
        <p:nvGrpSpPr>
          <p:cNvPr id="1096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09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66" name="A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</a:t>
              </a:r>
            </a:p>
          </p:txBody>
        </p:sp>
      </p:grpSp>
      <p:grpSp>
        <p:nvGrpSpPr>
          <p:cNvPr id="1097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09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69" name="B.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be</a:t>
              </a:r>
            </a:p>
          </p:txBody>
        </p:sp>
      </p:grpSp>
      <p:grpSp>
        <p:nvGrpSpPr>
          <p:cNvPr id="1097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09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72" name="C. i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grpSp>
        <p:nvGrpSpPr>
          <p:cNvPr id="1097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097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75" name="4. Neither proposal ___ financially viabl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Neither answer ___ correct.</a:t>
              </a:r>
            </a:p>
          </p:txBody>
        </p:sp>
      </p:grpSp>
      <p:grpSp>
        <p:nvGrpSpPr>
          <p:cNvPr id="1097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09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78" name="A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</a:t>
              </a:r>
            </a:p>
          </p:txBody>
        </p:sp>
      </p:grpSp>
      <p:grpSp>
        <p:nvGrpSpPr>
          <p:cNvPr id="1098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09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81" name="B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</a:t>
              </a:r>
            </a:p>
          </p:txBody>
        </p:sp>
      </p:grpSp>
      <p:grpSp>
        <p:nvGrpSpPr>
          <p:cNvPr id="1098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09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84" name="C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grpSp>
        <p:nvGrpSpPr>
          <p:cNvPr id="1098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098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87" name="5. A significant number of employees ___ requested flexible hour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A large number of people ___ agreed.</a:t>
              </a:r>
            </a:p>
          </p:txBody>
        </p:sp>
      </p:grpSp>
      <p:grpSp>
        <p:nvGrpSpPr>
          <p:cNvPr id="1099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09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90" name="A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</a:t>
              </a:r>
            </a:p>
          </p:txBody>
        </p:sp>
      </p:grpSp>
      <p:grpSp>
        <p:nvGrpSpPr>
          <p:cNvPr id="1099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09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93" name="B. h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</a:t>
              </a:r>
            </a:p>
          </p:txBody>
        </p:sp>
      </p:grpSp>
      <p:grpSp>
        <p:nvGrpSpPr>
          <p:cNvPr id="1099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09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96" name="C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sp>
        <p:nvSpPr>
          <p:cNvPr id="1099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00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099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00" name="C1 GRAMMAR  •  UNIT 25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25  •  REVEAL</a:t>
              </a:r>
            </a:p>
          </p:txBody>
        </p:sp>
      </p:grpSp>
      <p:grpSp>
        <p:nvGrpSpPr>
          <p:cNvPr id="1100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100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03" name="15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151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00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100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08" name="UNIT 2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25  •  REVEAL</a:t>
              </a:r>
            </a:p>
          </p:txBody>
        </p:sp>
      </p:grpSp>
      <p:grpSp>
        <p:nvGrpSpPr>
          <p:cNvPr id="1101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101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11" name="Complex quantifiers and agreemen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Complex quantifiers and agreement: choose the answer</a:t>
              </a:r>
            </a:p>
          </p:txBody>
        </p:sp>
      </p:grpSp>
      <p:grpSp>
        <p:nvGrpSpPr>
          <p:cNvPr id="1101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101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1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1101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01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101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18" name="1. There is ___ chance of the plan succeeding without fund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There is ___ hope of success.</a:t>
              </a:r>
            </a:p>
          </p:txBody>
        </p:sp>
      </p:grpSp>
      <p:grpSp>
        <p:nvGrpSpPr>
          <p:cNvPr id="1102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10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21" name="A. littl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little</a:t>
              </a:r>
            </a:p>
          </p:txBody>
        </p:sp>
      </p:grpSp>
      <p:grpSp>
        <p:nvGrpSpPr>
          <p:cNvPr id="1102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10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24" name="B. f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few</a:t>
              </a:r>
            </a:p>
          </p:txBody>
        </p:sp>
      </p:grpSp>
      <p:grpSp>
        <p:nvGrpSpPr>
          <p:cNvPr id="1102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10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27" name="C. a f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 few</a:t>
              </a:r>
            </a:p>
          </p:txBody>
        </p:sp>
      </p:grpSp>
      <p:grpSp>
        <p:nvGrpSpPr>
          <p:cNvPr id="1103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102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30" name="2. We received ___ constructive comments from the pane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We have ___ useful suggestions.</a:t>
              </a:r>
            </a:p>
          </p:txBody>
        </p:sp>
      </p:grpSp>
      <p:grpSp>
        <p:nvGrpSpPr>
          <p:cNvPr id="1103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10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33" name="A. a litt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 little</a:t>
              </a:r>
            </a:p>
          </p:txBody>
        </p:sp>
      </p:grpSp>
      <p:grpSp>
        <p:nvGrpSpPr>
          <p:cNvPr id="1103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10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36" name="B. a few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 few</a:t>
              </a:r>
            </a:p>
          </p:txBody>
        </p:sp>
      </p:grpSp>
      <p:grpSp>
        <p:nvGrpSpPr>
          <p:cNvPr id="1104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10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39" name="C. m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much</a:t>
              </a:r>
            </a:p>
          </p:txBody>
        </p:sp>
      </p:grpSp>
      <p:grpSp>
        <p:nvGrpSpPr>
          <p:cNvPr id="1104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104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42" name="3. Most of the evidence ___ circumstantia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Most of the equipment ___ new.</a:t>
              </a:r>
            </a:p>
          </p:txBody>
        </p:sp>
      </p:grpSp>
      <p:grpSp>
        <p:nvGrpSpPr>
          <p:cNvPr id="1104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10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45" name="A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</a:t>
              </a:r>
            </a:p>
          </p:txBody>
        </p:sp>
      </p:grpSp>
      <p:grpSp>
        <p:nvGrpSpPr>
          <p:cNvPr id="1104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10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48" name="B.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be</a:t>
              </a:r>
            </a:p>
          </p:txBody>
        </p:sp>
      </p:grpSp>
      <p:grpSp>
        <p:nvGrpSpPr>
          <p:cNvPr id="1105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10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51" name="C. i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grpSp>
        <p:nvGrpSpPr>
          <p:cNvPr id="1105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105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54" name="4. Neither proposal ___ financially viabl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Neither answer ___ correct.</a:t>
              </a:r>
            </a:p>
          </p:txBody>
        </p:sp>
      </p:grpSp>
      <p:grpSp>
        <p:nvGrpSpPr>
          <p:cNvPr id="1105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10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57" name="A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</a:t>
              </a:r>
            </a:p>
          </p:txBody>
        </p:sp>
      </p:grpSp>
      <p:grpSp>
        <p:nvGrpSpPr>
          <p:cNvPr id="1106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10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60" name="B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</a:t>
              </a:r>
            </a:p>
          </p:txBody>
        </p:sp>
      </p:grpSp>
      <p:grpSp>
        <p:nvGrpSpPr>
          <p:cNvPr id="1106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10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63" name="C. i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grpSp>
        <p:nvGrpSpPr>
          <p:cNvPr id="1106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106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66" name="5. A significant number of employees ___ requested flexible hour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A large number of people ___ agreed.</a:t>
              </a:r>
            </a:p>
          </p:txBody>
        </p:sp>
      </p:grpSp>
      <p:grpSp>
        <p:nvGrpSpPr>
          <p:cNvPr id="1107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10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69" name="A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</a:t>
              </a:r>
            </a:p>
          </p:txBody>
        </p:sp>
      </p:grpSp>
      <p:grpSp>
        <p:nvGrpSpPr>
          <p:cNvPr id="1107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10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72" name="B. h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</a:t>
              </a:r>
            </a:p>
          </p:txBody>
        </p:sp>
      </p:grpSp>
      <p:grpSp>
        <p:nvGrpSpPr>
          <p:cNvPr id="1107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10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75" name="C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sp>
        <p:nvSpPr>
          <p:cNvPr id="1107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08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107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79" name="C1 GRAMMAR  •  UNIT 25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25  •  REVEAL</a:t>
              </a:r>
            </a:p>
          </p:txBody>
        </p:sp>
      </p:grpSp>
      <p:grpSp>
        <p:nvGrpSpPr>
          <p:cNvPr id="1108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108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82" name="15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152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08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108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87" name="UNIT 2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25  •  REVEAL</a:t>
              </a:r>
            </a:p>
          </p:txBody>
        </p:sp>
      </p:grpSp>
      <p:grpSp>
        <p:nvGrpSpPr>
          <p:cNvPr id="1109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108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90" name="Complex quantifiers and agreemen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Complex quantifiers and agreement: choose the answer</a:t>
              </a:r>
            </a:p>
          </p:txBody>
        </p:sp>
      </p:grpSp>
      <p:grpSp>
        <p:nvGrpSpPr>
          <p:cNvPr id="1109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109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9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1109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09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109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97" name="1. There is ___ chance of the plan succeeding without fund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There is ___ hope of success.</a:t>
              </a:r>
            </a:p>
          </p:txBody>
        </p:sp>
      </p:grpSp>
      <p:grpSp>
        <p:nvGrpSpPr>
          <p:cNvPr id="1110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10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00" name="A. littl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little</a:t>
              </a:r>
            </a:p>
          </p:txBody>
        </p:sp>
      </p:grpSp>
      <p:grpSp>
        <p:nvGrpSpPr>
          <p:cNvPr id="1110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11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03" name="B. f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few</a:t>
              </a:r>
            </a:p>
          </p:txBody>
        </p:sp>
      </p:grpSp>
      <p:grpSp>
        <p:nvGrpSpPr>
          <p:cNvPr id="1110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11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06" name="C. a f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 few</a:t>
              </a:r>
            </a:p>
          </p:txBody>
        </p:sp>
      </p:grpSp>
      <p:grpSp>
        <p:nvGrpSpPr>
          <p:cNvPr id="1111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110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09" name="2. We received ___ constructive comments from the pane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We have ___ useful suggestions.</a:t>
              </a:r>
            </a:p>
          </p:txBody>
        </p:sp>
      </p:grpSp>
      <p:grpSp>
        <p:nvGrpSpPr>
          <p:cNvPr id="1111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11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12" name="A. a litt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 little</a:t>
              </a:r>
            </a:p>
          </p:txBody>
        </p:sp>
      </p:grpSp>
      <p:grpSp>
        <p:nvGrpSpPr>
          <p:cNvPr id="1111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11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15" name="B. a few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 few</a:t>
              </a:r>
            </a:p>
          </p:txBody>
        </p:sp>
      </p:grpSp>
      <p:grpSp>
        <p:nvGrpSpPr>
          <p:cNvPr id="1111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11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18" name="C. m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much</a:t>
              </a:r>
            </a:p>
          </p:txBody>
        </p:sp>
      </p:grpSp>
      <p:grpSp>
        <p:nvGrpSpPr>
          <p:cNvPr id="1112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112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21" name="3. Most of the evidence ___ circumstantia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Most of the equipment ___ new.</a:t>
              </a:r>
            </a:p>
          </p:txBody>
        </p:sp>
      </p:grpSp>
      <p:grpSp>
        <p:nvGrpSpPr>
          <p:cNvPr id="1112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11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24" name="A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</a:t>
              </a:r>
            </a:p>
          </p:txBody>
        </p:sp>
      </p:grpSp>
      <p:grpSp>
        <p:nvGrpSpPr>
          <p:cNvPr id="1112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11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27" name="B.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be</a:t>
              </a:r>
            </a:p>
          </p:txBody>
        </p:sp>
      </p:grpSp>
      <p:grpSp>
        <p:nvGrpSpPr>
          <p:cNvPr id="1113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11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30" name="C. i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grpSp>
        <p:nvGrpSpPr>
          <p:cNvPr id="1113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113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33" name="4. Neither proposal ___ financially viabl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Neither answer ___ correct.</a:t>
              </a:r>
            </a:p>
          </p:txBody>
        </p:sp>
      </p:grpSp>
      <p:grpSp>
        <p:nvGrpSpPr>
          <p:cNvPr id="1113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11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36" name="A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</a:t>
              </a:r>
            </a:p>
          </p:txBody>
        </p:sp>
      </p:grpSp>
      <p:grpSp>
        <p:nvGrpSpPr>
          <p:cNvPr id="1114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11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39" name="B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</a:t>
              </a:r>
            </a:p>
          </p:txBody>
        </p:sp>
      </p:grpSp>
      <p:grpSp>
        <p:nvGrpSpPr>
          <p:cNvPr id="1114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11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42" name="C. i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grpSp>
        <p:nvGrpSpPr>
          <p:cNvPr id="1114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114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45" name="5. A significant number of employees ___ requested flexible hour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A large number of people ___ agreed.</a:t>
              </a:r>
            </a:p>
          </p:txBody>
        </p:sp>
      </p:grpSp>
      <p:grpSp>
        <p:nvGrpSpPr>
          <p:cNvPr id="1114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11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48" name="A. hav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</a:t>
              </a:r>
            </a:p>
          </p:txBody>
        </p:sp>
      </p:grpSp>
      <p:grpSp>
        <p:nvGrpSpPr>
          <p:cNvPr id="1115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11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51" name="B. h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</a:t>
              </a:r>
            </a:p>
          </p:txBody>
        </p:sp>
      </p:grpSp>
      <p:grpSp>
        <p:nvGrpSpPr>
          <p:cNvPr id="1115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11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54" name="C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sp>
        <p:nvSpPr>
          <p:cNvPr id="1115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15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115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58" name="C1 GRAMMAR  •  UNIT 25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25  •  REVEAL</a:t>
              </a:r>
            </a:p>
          </p:txBody>
        </p:sp>
      </p:grpSp>
      <p:grpSp>
        <p:nvGrpSpPr>
          <p:cNvPr id="1116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116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61" name="15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153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16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1116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66" name="UNIT 26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26  •  EXPLANATION</a:t>
              </a:r>
            </a:p>
          </p:txBody>
        </p:sp>
      </p:grpSp>
      <p:grpSp>
        <p:nvGrpSpPr>
          <p:cNvPr id="1117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1116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69" name="Sophisticated comparison and modification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Sophisticated comparison and modification</a:t>
              </a:r>
            </a:p>
          </p:txBody>
        </p:sp>
      </p:grpSp>
      <p:sp>
        <p:nvSpPr>
          <p:cNvPr id="1117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17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1117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7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1117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1117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76" name="Modify comparisons with much, far, slightly, a little, by far and expressions such as the more...the more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Modify comparisons with much, far, slightly, a little, by far and expressions such as the more...the more.</a:t>
              </a:r>
            </a:p>
          </p:txBody>
        </p:sp>
      </p:grpSp>
      <p:grpSp>
        <p:nvGrpSpPr>
          <p:cNvPr id="1118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1117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7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1118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1118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82" name="Do not use very directly before a comparative.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Do not use very directly before a comparative.</a:t>
              </a:r>
            </a:p>
          </p:txBody>
        </p:sp>
      </p:grpSp>
      <p:sp>
        <p:nvSpPr>
          <p:cNvPr id="1118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18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1118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8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11190" name="Group"/>
          <p:cNvGrpSpPr/>
          <p:nvPr/>
        </p:nvGrpSpPr>
        <p:grpSpPr>
          <a:xfrm>
            <a:off x="5295900" y="2152650"/>
            <a:ext cx="2238375" cy="2333625"/>
            <a:chOff x="0" y="0"/>
            <a:chExt cx="2238375" cy="2333625"/>
          </a:xfrm>
        </p:grpSpPr>
        <p:sp>
          <p:nvSpPr>
            <p:cNvPr id="1118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89" name="much/far + comparative…"/>
            <p:cNvSpPr txBox="1"/>
            <p:nvPr/>
          </p:nvSpPr>
          <p:spPr>
            <a:xfrm>
              <a:off x="45719" y="0"/>
              <a:ext cx="2146937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much/far + comparative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by far + superlative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the more..., the more...</a:t>
              </a:r>
            </a:p>
          </p:txBody>
        </p:sp>
      </p:grpSp>
      <p:grpSp>
        <p:nvGrpSpPr>
          <p:cNvPr id="1119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1119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9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1119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19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1119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9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1120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1119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99" name="1.  This route is much faster.…"/>
            <p:cNvSpPr txBox="1"/>
            <p:nvPr/>
          </p:nvSpPr>
          <p:spPr>
            <a:xfrm>
              <a:off x="45719" y="0"/>
              <a:ext cx="3051812" cy="2042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This route is much faster.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It is by far the best option.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The more you practise, the more confident you become.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Today is slightly warmer than yesterday.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Her second book is not as good as her first.</a:t>
              </a:r>
            </a:p>
          </p:txBody>
        </p:sp>
      </p:grpSp>
      <p:sp>
        <p:nvSpPr>
          <p:cNvPr id="1120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20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120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03" name="C1 GRAMMAR  •  UNIT 26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26  •  EXPLANATION</a:t>
              </a:r>
            </a:p>
          </p:txBody>
        </p:sp>
      </p:grpSp>
      <p:grpSp>
        <p:nvGrpSpPr>
          <p:cNvPr id="1120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120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06" name="15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154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21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121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11" name="UNIT 2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26  •  REVEAL</a:t>
              </a:r>
            </a:p>
          </p:txBody>
        </p:sp>
      </p:grpSp>
      <p:grpSp>
        <p:nvGrpSpPr>
          <p:cNvPr id="1121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121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14" name="Sophisticated comparison and modification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Sophisticated comparison and modification: choose the answer</a:t>
              </a:r>
            </a:p>
          </p:txBody>
        </p:sp>
      </p:grpSp>
      <p:grpSp>
        <p:nvGrpSpPr>
          <p:cNvPr id="1121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121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1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1121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22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122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21" name="1. This solution is ___ more efficient than the previous on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This route is ___ faster.</a:t>
              </a:r>
            </a:p>
          </p:txBody>
        </p:sp>
      </p:grpSp>
      <p:grpSp>
        <p:nvGrpSpPr>
          <p:cNvPr id="1122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12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24" name="A. ver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very</a:t>
              </a:r>
            </a:p>
          </p:txBody>
        </p:sp>
      </p:grpSp>
      <p:grpSp>
        <p:nvGrpSpPr>
          <p:cNvPr id="1122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12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27" name="B. considerably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much</a:t>
              </a:r>
            </a:p>
          </p:txBody>
        </p:sp>
      </p:grpSp>
      <p:grpSp>
        <p:nvGrpSpPr>
          <p:cNvPr id="1123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12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30" name="C. mo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most</a:t>
              </a:r>
            </a:p>
          </p:txBody>
        </p:sp>
      </p:grpSp>
      <p:grpSp>
        <p:nvGrpSpPr>
          <p:cNvPr id="1123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123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33" name="2. It is ___ the most convincing argument we've hear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It is ___ the best option.</a:t>
              </a:r>
            </a:p>
          </p:txBody>
        </p:sp>
      </p:grpSp>
      <p:grpSp>
        <p:nvGrpSpPr>
          <p:cNvPr id="1123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12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36" name="A. by fa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by far</a:t>
              </a:r>
            </a:p>
          </p:txBody>
        </p:sp>
      </p:grpSp>
      <p:grpSp>
        <p:nvGrpSpPr>
          <p:cNvPr id="1124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12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39" name="B. far mo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far more</a:t>
              </a:r>
            </a:p>
          </p:txBody>
        </p:sp>
      </p:grpSp>
      <p:grpSp>
        <p:nvGrpSpPr>
          <p:cNvPr id="1124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12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42" name="C. very th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very than</a:t>
              </a:r>
            </a:p>
          </p:txBody>
        </p:sp>
      </p:grpSp>
      <p:grpSp>
        <p:nvGrpSpPr>
          <p:cNvPr id="1124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124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45" name="3. The longer the delay, the ___ the costs beco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more you practise, the ___ you become.</a:t>
              </a:r>
            </a:p>
          </p:txBody>
        </p:sp>
      </p:grpSp>
      <p:grpSp>
        <p:nvGrpSpPr>
          <p:cNvPr id="1124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12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48" name="A. highe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most confident</a:t>
              </a:r>
            </a:p>
          </p:txBody>
        </p:sp>
      </p:grpSp>
      <p:grpSp>
        <p:nvGrpSpPr>
          <p:cNvPr id="1125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12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51" name="B. costl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confidently</a:t>
              </a:r>
            </a:p>
          </p:txBody>
        </p:sp>
      </p:grpSp>
      <p:grpSp>
        <p:nvGrpSpPr>
          <p:cNvPr id="1125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12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54" name="C. great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more confident</a:t>
              </a:r>
            </a:p>
          </p:txBody>
        </p:sp>
      </p:grpSp>
      <p:grpSp>
        <p:nvGrpSpPr>
          <p:cNvPr id="1125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125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57" name="4. The revised model is slightly ___ the origina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Today is slightly ___ yesterday.</a:t>
              </a:r>
            </a:p>
          </p:txBody>
        </p:sp>
      </p:grpSp>
      <p:grpSp>
        <p:nvGrpSpPr>
          <p:cNvPr id="1126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12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60" name="A. most accurate th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warmest than</a:t>
              </a:r>
            </a:p>
          </p:txBody>
        </p:sp>
      </p:grpSp>
      <p:grpSp>
        <p:nvGrpSpPr>
          <p:cNvPr id="1126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12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63" name="B. more accurate th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warmer than</a:t>
              </a:r>
            </a:p>
          </p:txBody>
        </p:sp>
      </p:grpSp>
      <p:grpSp>
        <p:nvGrpSpPr>
          <p:cNvPr id="1126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12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66" name="C. more accura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more warm</a:t>
              </a:r>
            </a:p>
          </p:txBody>
        </p:sp>
      </p:grpSp>
      <p:grpSp>
        <p:nvGrpSpPr>
          <p:cNvPr id="1127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126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69" name="5. Her latest article is not ___ her earlier wor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Her second book is not ___ her first.</a:t>
              </a:r>
            </a:p>
          </p:txBody>
        </p:sp>
      </p:grpSp>
      <p:grpSp>
        <p:nvGrpSpPr>
          <p:cNvPr id="1127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12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72" name="A. as insightful 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as good as</a:t>
              </a:r>
            </a:p>
          </p:txBody>
        </p:sp>
      </p:grpSp>
      <p:grpSp>
        <p:nvGrpSpPr>
          <p:cNvPr id="1127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12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75" name="B. so better th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so better than</a:t>
              </a:r>
            </a:p>
          </p:txBody>
        </p:sp>
      </p:grpSp>
      <p:grpSp>
        <p:nvGrpSpPr>
          <p:cNvPr id="1127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12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78" name="C. as best 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as best as</a:t>
              </a:r>
            </a:p>
          </p:txBody>
        </p:sp>
      </p:grpSp>
      <p:sp>
        <p:nvSpPr>
          <p:cNvPr id="1128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28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128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82" name="C1 GRAMMAR  •  UNIT 26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26  •  REVEAL</a:t>
              </a:r>
            </a:p>
          </p:txBody>
        </p:sp>
      </p:grpSp>
      <p:grpSp>
        <p:nvGrpSpPr>
          <p:cNvPr id="1128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128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85" name="15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155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29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128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90" name="UNIT 2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26  •  REVEAL</a:t>
              </a:r>
            </a:p>
          </p:txBody>
        </p:sp>
      </p:grpSp>
      <p:grpSp>
        <p:nvGrpSpPr>
          <p:cNvPr id="1129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129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93" name="Sophisticated comparison and modification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Sophisticated comparison and modification: choose the answer</a:t>
              </a:r>
            </a:p>
          </p:txBody>
        </p:sp>
      </p:grpSp>
      <p:grpSp>
        <p:nvGrpSpPr>
          <p:cNvPr id="1129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129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9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1129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30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129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00" name="1. This solution is ___ more efficient than the previous on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This route is ___ faster.</a:t>
              </a:r>
            </a:p>
          </p:txBody>
        </p:sp>
      </p:grpSp>
      <p:grpSp>
        <p:nvGrpSpPr>
          <p:cNvPr id="1130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13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03" name="A. ver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very</a:t>
              </a:r>
            </a:p>
          </p:txBody>
        </p:sp>
      </p:grpSp>
      <p:grpSp>
        <p:nvGrpSpPr>
          <p:cNvPr id="1130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13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06" name="B. considerably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much</a:t>
              </a:r>
            </a:p>
          </p:txBody>
        </p:sp>
      </p:grpSp>
      <p:grpSp>
        <p:nvGrpSpPr>
          <p:cNvPr id="1131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13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09" name="C. mo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most</a:t>
              </a:r>
            </a:p>
          </p:txBody>
        </p:sp>
      </p:grpSp>
      <p:grpSp>
        <p:nvGrpSpPr>
          <p:cNvPr id="1131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131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12" name="2. It is ___ the most convincing argument we've hear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It is ___ the best option.</a:t>
              </a:r>
            </a:p>
          </p:txBody>
        </p:sp>
      </p:grpSp>
      <p:grpSp>
        <p:nvGrpSpPr>
          <p:cNvPr id="1131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13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15" name="A. by fa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by far</a:t>
              </a:r>
            </a:p>
          </p:txBody>
        </p:sp>
      </p:grpSp>
      <p:grpSp>
        <p:nvGrpSpPr>
          <p:cNvPr id="1131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13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18" name="B. far mo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far more</a:t>
              </a:r>
            </a:p>
          </p:txBody>
        </p:sp>
      </p:grpSp>
      <p:grpSp>
        <p:nvGrpSpPr>
          <p:cNvPr id="1132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13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21" name="C. very th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very than</a:t>
              </a:r>
            </a:p>
          </p:txBody>
        </p:sp>
      </p:grpSp>
      <p:grpSp>
        <p:nvGrpSpPr>
          <p:cNvPr id="1132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132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24" name="3. The longer the delay, the ___ the costs beco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more you practise, the ___ you become.</a:t>
              </a:r>
            </a:p>
          </p:txBody>
        </p:sp>
      </p:grpSp>
      <p:grpSp>
        <p:nvGrpSpPr>
          <p:cNvPr id="1132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13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27" name="A. highe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most confident</a:t>
              </a:r>
            </a:p>
          </p:txBody>
        </p:sp>
      </p:grpSp>
      <p:grpSp>
        <p:nvGrpSpPr>
          <p:cNvPr id="1133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13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30" name="B. costl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confidently</a:t>
              </a:r>
            </a:p>
          </p:txBody>
        </p:sp>
      </p:grpSp>
      <p:grpSp>
        <p:nvGrpSpPr>
          <p:cNvPr id="1133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13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33" name="C. great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more confident</a:t>
              </a:r>
            </a:p>
          </p:txBody>
        </p:sp>
      </p:grpSp>
      <p:grpSp>
        <p:nvGrpSpPr>
          <p:cNvPr id="1133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133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36" name="4. The revised model is slightly ___ the origina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Today is slightly ___ yesterday.</a:t>
              </a:r>
            </a:p>
          </p:txBody>
        </p:sp>
      </p:grpSp>
      <p:grpSp>
        <p:nvGrpSpPr>
          <p:cNvPr id="1134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13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39" name="A. most accurate th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warmest than</a:t>
              </a:r>
            </a:p>
          </p:txBody>
        </p:sp>
      </p:grpSp>
      <p:grpSp>
        <p:nvGrpSpPr>
          <p:cNvPr id="1134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13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42" name="B. more accurate th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warmer than</a:t>
              </a:r>
            </a:p>
          </p:txBody>
        </p:sp>
      </p:grpSp>
      <p:grpSp>
        <p:nvGrpSpPr>
          <p:cNvPr id="1134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13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45" name="C. more accura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more warm</a:t>
              </a:r>
            </a:p>
          </p:txBody>
        </p:sp>
      </p:grpSp>
      <p:grpSp>
        <p:nvGrpSpPr>
          <p:cNvPr id="1134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134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48" name="5. Her latest article is not ___ her earlier wor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Her second book is not ___ her first.</a:t>
              </a:r>
            </a:p>
          </p:txBody>
        </p:sp>
      </p:grpSp>
      <p:grpSp>
        <p:nvGrpSpPr>
          <p:cNvPr id="1135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13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51" name="A. as insightful 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as good as</a:t>
              </a:r>
            </a:p>
          </p:txBody>
        </p:sp>
      </p:grpSp>
      <p:grpSp>
        <p:nvGrpSpPr>
          <p:cNvPr id="1135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13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54" name="B. so better th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so better than</a:t>
              </a:r>
            </a:p>
          </p:txBody>
        </p:sp>
      </p:grpSp>
      <p:grpSp>
        <p:nvGrpSpPr>
          <p:cNvPr id="1135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13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57" name="C. as best 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as best as</a:t>
              </a:r>
            </a:p>
          </p:txBody>
        </p:sp>
      </p:grpSp>
      <p:sp>
        <p:nvSpPr>
          <p:cNvPr id="1135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36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136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61" name="C1 GRAMMAR  •  UNIT 26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26  •  REVEAL</a:t>
              </a:r>
            </a:p>
          </p:txBody>
        </p:sp>
      </p:grpSp>
      <p:grpSp>
        <p:nvGrpSpPr>
          <p:cNvPr id="1136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136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64" name="15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156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37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136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69" name="UNIT 2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26  •  REVEAL</a:t>
              </a:r>
            </a:p>
          </p:txBody>
        </p:sp>
      </p:grpSp>
      <p:grpSp>
        <p:nvGrpSpPr>
          <p:cNvPr id="1137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137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72" name="Sophisticated comparison and modification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Sophisticated comparison and modification: choose the answer</a:t>
              </a:r>
            </a:p>
          </p:txBody>
        </p:sp>
      </p:grpSp>
      <p:grpSp>
        <p:nvGrpSpPr>
          <p:cNvPr id="1137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137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7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1137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38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137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79" name="1. This solution is ___ more efficient than the previous on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This route is ___ faster.</a:t>
              </a:r>
            </a:p>
          </p:txBody>
        </p:sp>
      </p:grpSp>
      <p:grpSp>
        <p:nvGrpSpPr>
          <p:cNvPr id="1138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13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82" name="A. ver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very</a:t>
              </a:r>
            </a:p>
          </p:txBody>
        </p:sp>
      </p:grpSp>
      <p:grpSp>
        <p:nvGrpSpPr>
          <p:cNvPr id="1138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13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85" name="B. considerably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much</a:t>
              </a:r>
            </a:p>
          </p:txBody>
        </p:sp>
      </p:grpSp>
      <p:grpSp>
        <p:nvGrpSpPr>
          <p:cNvPr id="1138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13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88" name="C. mo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most</a:t>
              </a:r>
            </a:p>
          </p:txBody>
        </p:sp>
      </p:grpSp>
      <p:grpSp>
        <p:nvGrpSpPr>
          <p:cNvPr id="1139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139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91" name="2. It is ___ the most convincing argument we've hear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It is ___ the best option.</a:t>
              </a:r>
            </a:p>
          </p:txBody>
        </p:sp>
      </p:grpSp>
      <p:grpSp>
        <p:nvGrpSpPr>
          <p:cNvPr id="1139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13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94" name="A. by fa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by far</a:t>
              </a:r>
            </a:p>
          </p:txBody>
        </p:sp>
      </p:grpSp>
      <p:grpSp>
        <p:nvGrpSpPr>
          <p:cNvPr id="1139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13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97" name="B. far mo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far more</a:t>
              </a:r>
            </a:p>
          </p:txBody>
        </p:sp>
      </p:grpSp>
      <p:grpSp>
        <p:nvGrpSpPr>
          <p:cNvPr id="1140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13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00" name="C. very th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very than</a:t>
              </a:r>
            </a:p>
          </p:txBody>
        </p:sp>
      </p:grpSp>
      <p:grpSp>
        <p:nvGrpSpPr>
          <p:cNvPr id="1140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140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03" name="3. The longer the delay, the ___ the costs beco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more you practise, the ___ you become.</a:t>
              </a:r>
            </a:p>
          </p:txBody>
        </p:sp>
      </p:grpSp>
      <p:grpSp>
        <p:nvGrpSpPr>
          <p:cNvPr id="1140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14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06" name="A. highe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most confident</a:t>
              </a:r>
            </a:p>
          </p:txBody>
        </p:sp>
      </p:grpSp>
      <p:grpSp>
        <p:nvGrpSpPr>
          <p:cNvPr id="1141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14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09" name="B. costl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confidently</a:t>
              </a:r>
            </a:p>
          </p:txBody>
        </p:sp>
      </p:grpSp>
      <p:grpSp>
        <p:nvGrpSpPr>
          <p:cNvPr id="1141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14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12" name="C. great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more confident</a:t>
              </a:r>
            </a:p>
          </p:txBody>
        </p:sp>
      </p:grpSp>
      <p:grpSp>
        <p:nvGrpSpPr>
          <p:cNvPr id="1141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141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15" name="4. The revised model is slightly ___ the origina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Today is slightly ___ yesterday.</a:t>
              </a:r>
            </a:p>
          </p:txBody>
        </p:sp>
      </p:grpSp>
      <p:grpSp>
        <p:nvGrpSpPr>
          <p:cNvPr id="1141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14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18" name="A. most accurate th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warmest than</a:t>
              </a:r>
            </a:p>
          </p:txBody>
        </p:sp>
      </p:grpSp>
      <p:grpSp>
        <p:nvGrpSpPr>
          <p:cNvPr id="1142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14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21" name="B. more accurate th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warmer than</a:t>
              </a:r>
            </a:p>
          </p:txBody>
        </p:sp>
      </p:grpSp>
      <p:grpSp>
        <p:nvGrpSpPr>
          <p:cNvPr id="1142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14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24" name="C. more accura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more warm</a:t>
              </a:r>
            </a:p>
          </p:txBody>
        </p:sp>
      </p:grpSp>
      <p:grpSp>
        <p:nvGrpSpPr>
          <p:cNvPr id="1142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142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27" name="5. Her latest article is not ___ her earlier wor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Her second book is not ___ her first.</a:t>
              </a:r>
            </a:p>
          </p:txBody>
        </p:sp>
      </p:grpSp>
      <p:grpSp>
        <p:nvGrpSpPr>
          <p:cNvPr id="1143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14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30" name="A. as insightful 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as good as</a:t>
              </a:r>
            </a:p>
          </p:txBody>
        </p:sp>
      </p:grpSp>
      <p:grpSp>
        <p:nvGrpSpPr>
          <p:cNvPr id="1143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14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33" name="B. so better th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so better than</a:t>
              </a:r>
            </a:p>
          </p:txBody>
        </p:sp>
      </p:grpSp>
      <p:grpSp>
        <p:nvGrpSpPr>
          <p:cNvPr id="1143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14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36" name="C. as best 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as best as</a:t>
              </a:r>
            </a:p>
          </p:txBody>
        </p:sp>
      </p:grpSp>
      <p:sp>
        <p:nvSpPr>
          <p:cNvPr id="1143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44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143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40" name="C1 GRAMMAR  •  UNIT 26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26  •  REVEAL</a:t>
              </a:r>
            </a:p>
          </p:txBody>
        </p:sp>
      </p:grpSp>
      <p:grpSp>
        <p:nvGrpSpPr>
          <p:cNvPr id="1144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144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43" name="15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157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4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44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144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48" name="UNIT 2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26  •  REVEAL</a:t>
              </a:r>
            </a:p>
          </p:txBody>
        </p:sp>
      </p:grpSp>
      <p:grpSp>
        <p:nvGrpSpPr>
          <p:cNvPr id="1145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145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51" name="Sophisticated comparison and modification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Sophisticated comparison and modification: choose the answer</a:t>
              </a:r>
            </a:p>
          </p:txBody>
        </p:sp>
      </p:grpSp>
      <p:grpSp>
        <p:nvGrpSpPr>
          <p:cNvPr id="1145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145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5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1145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45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145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58" name="1. This solution is ___ more efficient than the previous on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This route is ___ faster.</a:t>
              </a:r>
            </a:p>
          </p:txBody>
        </p:sp>
      </p:grpSp>
      <p:grpSp>
        <p:nvGrpSpPr>
          <p:cNvPr id="1146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14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61" name="A. ver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very</a:t>
              </a:r>
            </a:p>
          </p:txBody>
        </p:sp>
      </p:grpSp>
      <p:grpSp>
        <p:nvGrpSpPr>
          <p:cNvPr id="1146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14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64" name="B. considerably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much</a:t>
              </a:r>
            </a:p>
          </p:txBody>
        </p:sp>
      </p:grpSp>
      <p:grpSp>
        <p:nvGrpSpPr>
          <p:cNvPr id="1146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14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67" name="C. mo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most</a:t>
              </a:r>
            </a:p>
          </p:txBody>
        </p:sp>
      </p:grpSp>
      <p:grpSp>
        <p:nvGrpSpPr>
          <p:cNvPr id="1147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146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70" name="2. It is ___ the most convincing argument we've hear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It is ___ the best option.</a:t>
              </a:r>
            </a:p>
          </p:txBody>
        </p:sp>
      </p:grpSp>
      <p:grpSp>
        <p:nvGrpSpPr>
          <p:cNvPr id="1147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14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73" name="A. by fa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by far</a:t>
              </a:r>
            </a:p>
          </p:txBody>
        </p:sp>
      </p:grpSp>
      <p:grpSp>
        <p:nvGrpSpPr>
          <p:cNvPr id="1147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14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76" name="B. far mo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far more</a:t>
              </a:r>
            </a:p>
          </p:txBody>
        </p:sp>
      </p:grpSp>
      <p:grpSp>
        <p:nvGrpSpPr>
          <p:cNvPr id="1148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14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79" name="C. very th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very than</a:t>
              </a:r>
            </a:p>
          </p:txBody>
        </p:sp>
      </p:grpSp>
      <p:grpSp>
        <p:nvGrpSpPr>
          <p:cNvPr id="1148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148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82" name="3. The longer the delay, the ___ the costs beco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more you practise, the ___ you become.</a:t>
              </a:r>
            </a:p>
          </p:txBody>
        </p:sp>
      </p:grpSp>
      <p:grpSp>
        <p:nvGrpSpPr>
          <p:cNvPr id="1148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14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85" name="A. highe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most confident</a:t>
              </a:r>
            </a:p>
          </p:txBody>
        </p:sp>
      </p:grpSp>
      <p:grpSp>
        <p:nvGrpSpPr>
          <p:cNvPr id="1148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14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88" name="B. costl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confidently</a:t>
              </a:r>
            </a:p>
          </p:txBody>
        </p:sp>
      </p:grpSp>
      <p:grpSp>
        <p:nvGrpSpPr>
          <p:cNvPr id="1149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14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91" name="C. great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more confident</a:t>
              </a:r>
            </a:p>
          </p:txBody>
        </p:sp>
      </p:grpSp>
      <p:grpSp>
        <p:nvGrpSpPr>
          <p:cNvPr id="1149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149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94" name="4. The revised model is slightly ___ the origina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Today is slightly ___ yesterday.</a:t>
              </a:r>
            </a:p>
          </p:txBody>
        </p:sp>
      </p:grpSp>
      <p:grpSp>
        <p:nvGrpSpPr>
          <p:cNvPr id="1149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14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97" name="A. most accurate th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warmest than</a:t>
              </a:r>
            </a:p>
          </p:txBody>
        </p:sp>
      </p:grpSp>
      <p:grpSp>
        <p:nvGrpSpPr>
          <p:cNvPr id="1150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14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00" name="B. more accurate tha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warmer than</a:t>
              </a:r>
            </a:p>
          </p:txBody>
        </p:sp>
      </p:grpSp>
      <p:grpSp>
        <p:nvGrpSpPr>
          <p:cNvPr id="1150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15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03" name="C. more accura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more warm</a:t>
              </a:r>
            </a:p>
          </p:txBody>
        </p:sp>
      </p:grpSp>
      <p:grpSp>
        <p:nvGrpSpPr>
          <p:cNvPr id="1150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150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06" name="5. Her latest article is not ___ her earlier wor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Her second book is not ___ her first.</a:t>
              </a:r>
            </a:p>
          </p:txBody>
        </p:sp>
      </p:grpSp>
      <p:grpSp>
        <p:nvGrpSpPr>
          <p:cNvPr id="1151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15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09" name="A. as insightful 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as good as</a:t>
              </a:r>
            </a:p>
          </p:txBody>
        </p:sp>
      </p:grpSp>
      <p:grpSp>
        <p:nvGrpSpPr>
          <p:cNvPr id="1151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15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12" name="B. so better th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so better than</a:t>
              </a:r>
            </a:p>
          </p:txBody>
        </p:sp>
      </p:grpSp>
      <p:grpSp>
        <p:nvGrpSpPr>
          <p:cNvPr id="1151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15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15" name="C. as best 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as best as</a:t>
              </a:r>
            </a:p>
          </p:txBody>
        </p:sp>
      </p:grpSp>
      <p:sp>
        <p:nvSpPr>
          <p:cNvPr id="1151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52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151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19" name="C1 GRAMMAR  •  UNIT 26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26  •  REVEAL</a:t>
              </a:r>
            </a:p>
          </p:txBody>
        </p:sp>
      </p:grpSp>
      <p:grpSp>
        <p:nvGrpSpPr>
          <p:cNvPr id="1152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152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22" name="15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158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2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52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152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27" name="UNIT 2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26  •  REVEAL</a:t>
              </a:r>
            </a:p>
          </p:txBody>
        </p:sp>
      </p:grpSp>
      <p:grpSp>
        <p:nvGrpSpPr>
          <p:cNvPr id="1153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152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30" name="Sophisticated comparison and modification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Sophisticated comparison and modification: choose the answer</a:t>
              </a:r>
            </a:p>
          </p:txBody>
        </p:sp>
      </p:grpSp>
      <p:grpSp>
        <p:nvGrpSpPr>
          <p:cNvPr id="1153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153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3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1153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53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153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37" name="1. This solution is ___ more efficient than the previous on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This route is ___ faster.</a:t>
              </a:r>
            </a:p>
          </p:txBody>
        </p:sp>
      </p:grpSp>
      <p:grpSp>
        <p:nvGrpSpPr>
          <p:cNvPr id="1154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15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40" name="A. ver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very</a:t>
              </a:r>
            </a:p>
          </p:txBody>
        </p:sp>
      </p:grpSp>
      <p:grpSp>
        <p:nvGrpSpPr>
          <p:cNvPr id="1154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15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43" name="B. considerably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much</a:t>
              </a:r>
            </a:p>
          </p:txBody>
        </p:sp>
      </p:grpSp>
      <p:grpSp>
        <p:nvGrpSpPr>
          <p:cNvPr id="1154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15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46" name="C. mo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most</a:t>
              </a:r>
            </a:p>
          </p:txBody>
        </p:sp>
      </p:grpSp>
      <p:grpSp>
        <p:nvGrpSpPr>
          <p:cNvPr id="1155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154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49" name="2. It is ___ the most convincing argument we've hear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It is ___ the best option.</a:t>
              </a:r>
            </a:p>
          </p:txBody>
        </p:sp>
      </p:grpSp>
      <p:grpSp>
        <p:nvGrpSpPr>
          <p:cNvPr id="1155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15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52" name="A. by fa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by far</a:t>
              </a:r>
            </a:p>
          </p:txBody>
        </p:sp>
      </p:grpSp>
      <p:grpSp>
        <p:nvGrpSpPr>
          <p:cNvPr id="1155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15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55" name="B. far mo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far more</a:t>
              </a:r>
            </a:p>
          </p:txBody>
        </p:sp>
      </p:grpSp>
      <p:grpSp>
        <p:nvGrpSpPr>
          <p:cNvPr id="1155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15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58" name="C. very th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very than</a:t>
              </a:r>
            </a:p>
          </p:txBody>
        </p:sp>
      </p:grpSp>
      <p:grpSp>
        <p:nvGrpSpPr>
          <p:cNvPr id="1156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156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61" name="3. The longer the delay, the ___ the costs beco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more you practise, the ___ you become.</a:t>
              </a:r>
            </a:p>
          </p:txBody>
        </p:sp>
      </p:grpSp>
      <p:grpSp>
        <p:nvGrpSpPr>
          <p:cNvPr id="1156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15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64" name="A. highe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most confident</a:t>
              </a:r>
            </a:p>
          </p:txBody>
        </p:sp>
      </p:grpSp>
      <p:grpSp>
        <p:nvGrpSpPr>
          <p:cNvPr id="1156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15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67" name="B. costl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confidently</a:t>
              </a:r>
            </a:p>
          </p:txBody>
        </p:sp>
      </p:grpSp>
      <p:grpSp>
        <p:nvGrpSpPr>
          <p:cNvPr id="1157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15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70" name="C. great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more confident</a:t>
              </a:r>
            </a:p>
          </p:txBody>
        </p:sp>
      </p:grpSp>
      <p:grpSp>
        <p:nvGrpSpPr>
          <p:cNvPr id="1157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157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73" name="4. The revised model is slightly ___ the origina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Today is slightly ___ yesterday.</a:t>
              </a:r>
            </a:p>
          </p:txBody>
        </p:sp>
      </p:grpSp>
      <p:grpSp>
        <p:nvGrpSpPr>
          <p:cNvPr id="1157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15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76" name="A. most accurate th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warmest than</a:t>
              </a:r>
            </a:p>
          </p:txBody>
        </p:sp>
      </p:grpSp>
      <p:grpSp>
        <p:nvGrpSpPr>
          <p:cNvPr id="1158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15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79" name="B. more accurate tha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warmer than</a:t>
              </a:r>
            </a:p>
          </p:txBody>
        </p:sp>
      </p:grpSp>
      <p:grpSp>
        <p:nvGrpSpPr>
          <p:cNvPr id="1158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15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82" name="C. more accura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more warm</a:t>
              </a:r>
            </a:p>
          </p:txBody>
        </p:sp>
      </p:grpSp>
      <p:grpSp>
        <p:nvGrpSpPr>
          <p:cNvPr id="1158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158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85" name="5. Her latest article is not ___ her earlier wor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Her second book is not ___ her first.</a:t>
              </a:r>
            </a:p>
          </p:txBody>
        </p:sp>
      </p:grpSp>
      <p:grpSp>
        <p:nvGrpSpPr>
          <p:cNvPr id="1158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15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88" name="A. as insightful a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as good as</a:t>
              </a:r>
            </a:p>
          </p:txBody>
        </p:sp>
      </p:grpSp>
      <p:grpSp>
        <p:nvGrpSpPr>
          <p:cNvPr id="1159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15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91" name="B. so better th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so better than</a:t>
              </a:r>
            </a:p>
          </p:txBody>
        </p:sp>
      </p:grpSp>
      <p:grpSp>
        <p:nvGrpSpPr>
          <p:cNvPr id="1159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15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94" name="C. as best 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as best as</a:t>
              </a:r>
            </a:p>
          </p:txBody>
        </p:sp>
      </p:grpSp>
      <p:sp>
        <p:nvSpPr>
          <p:cNvPr id="1159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59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159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98" name="C1 GRAMMAR  •  UNIT 26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26  •  REVEAL</a:t>
              </a:r>
            </a:p>
          </p:txBody>
        </p:sp>
      </p:grpSp>
      <p:grpSp>
        <p:nvGrpSpPr>
          <p:cNvPr id="1160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160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01" name="15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159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60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1160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06" name="UNIT 27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27  •  EXPLANATION</a:t>
              </a:r>
            </a:p>
          </p:txBody>
        </p:sp>
      </p:grpSp>
      <p:grpSp>
        <p:nvGrpSpPr>
          <p:cNvPr id="1161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1160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09" name="Inversion after negative adverbial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Inversion after negative adverbials</a:t>
              </a:r>
            </a:p>
          </p:txBody>
        </p:sp>
      </p:grpSp>
      <p:sp>
        <p:nvSpPr>
          <p:cNvPr id="1161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61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1161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1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1161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1161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16" name="After negative or restrictive expressions at the start, invert the auxiliary and subject for emphasis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After negative or restrictive expressions at the start, invert the auxiliary and subject for emphasis.</a:t>
              </a:r>
            </a:p>
          </p:txBody>
        </p:sp>
      </p:grpSp>
      <p:grpSp>
        <p:nvGrpSpPr>
          <p:cNvPr id="1162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1161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1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1162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1162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22" name="Use question-like word order, but the sentence is not a question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question-like word order, but the sentence is not a question.</a:t>
              </a:r>
            </a:p>
          </p:txBody>
        </p:sp>
      </p:grpSp>
      <p:sp>
        <p:nvSpPr>
          <p:cNvPr id="1162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62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1162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2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1163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1162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29" name="Never have I...…"/>
            <p:cNvSpPr txBox="1"/>
            <p:nvPr/>
          </p:nvSpPr>
          <p:spPr>
            <a:xfrm>
              <a:off x="45719" y="0"/>
              <a:ext cx="2146937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Never have I...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Rarely do we...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Not until... did...</a:t>
              </a:r>
            </a:p>
          </p:txBody>
        </p:sp>
      </p:grpSp>
      <p:grpSp>
        <p:nvGrpSpPr>
          <p:cNvPr id="1163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1163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3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1163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63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1163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3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1164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1163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39" name="1.  Never have I seen such a view.…"/>
            <p:cNvSpPr txBox="1"/>
            <p:nvPr/>
          </p:nvSpPr>
          <p:spPr>
            <a:xfrm>
              <a:off x="45719" y="0"/>
              <a:ext cx="3051812" cy="2042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Never have I seen such a view.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Rarely does she arrive late.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Not until midnight did he get home.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Only then did we understand the problem.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Hardly had we left when it started raining.</a:t>
              </a:r>
            </a:p>
          </p:txBody>
        </p:sp>
      </p:grpSp>
      <p:sp>
        <p:nvSpPr>
          <p:cNvPr id="1164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64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164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43" name="C1 GRAMMAR  •  UNIT 27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27  •  EXPLANATION</a:t>
              </a:r>
            </a:p>
          </p:txBody>
        </p:sp>
      </p:grpSp>
      <p:grpSp>
        <p:nvGrpSpPr>
          <p:cNvPr id="1164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164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46" name="16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160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4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65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165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51" name="UNIT 2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27  •  REVEAL</a:t>
              </a:r>
            </a:p>
          </p:txBody>
        </p:sp>
      </p:grpSp>
      <p:grpSp>
        <p:nvGrpSpPr>
          <p:cNvPr id="1165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165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54" name="Inversion after negative adverbial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Inversion after negative adverbials: choose the answer</a:t>
              </a:r>
            </a:p>
          </p:txBody>
        </p:sp>
      </p:grpSp>
      <p:grpSp>
        <p:nvGrpSpPr>
          <p:cNvPr id="1165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165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5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1165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66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166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61" name="1. Seldom ___ such a convincing presentat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Never ___ such a view.</a:t>
              </a:r>
            </a:p>
          </p:txBody>
        </p:sp>
      </p:grpSp>
      <p:grpSp>
        <p:nvGrpSpPr>
          <p:cNvPr id="1166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16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64" name="A. I have hear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 have seen</a:t>
              </a:r>
            </a:p>
          </p:txBody>
        </p:sp>
      </p:grpSp>
      <p:grpSp>
        <p:nvGrpSpPr>
          <p:cNvPr id="1166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16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67" name="B. have I hear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I seen</a:t>
              </a:r>
            </a:p>
          </p:txBody>
        </p:sp>
      </p:grpSp>
      <p:grpSp>
        <p:nvGrpSpPr>
          <p:cNvPr id="1167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16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70" name="C. did I hear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did I saw</a:t>
              </a:r>
            </a:p>
          </p:txBody>
        </p:sp>
      </p:grpSp>
      <p:grpSp>
        <p:nvGrpSpPr>
          <p:cNvPr id="1167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167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73" name="2. Rarely ___ without consulting the legal team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Rarely ___ late.</a:t>
              </a:r>
            </a:p>
          </p:txBody>
        </p:sp>
      </p:grpSp>
      <p:grpSp>
        <p:nvGrpSpPr>
          <p:cNvPr id="1167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16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76" name="A. the company act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she arrives</a:t>
              </a:r>
            </a:p>
          </p:txBody>
        </p:sp>
      </p:grpSp>
      <p:grpSp>
        <p:nvGrpSpPr>
          <p:cNvPr id="1168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16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79" name="B. acts the comp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arrives she</a:t>
              </a:r>
            </a:p>
          </p:txBody>
        </p:sp>
      </p:grpSp>
      <p:grpSp>
        <p:nvGrpSpPr>
          <p:cNvPr id="1168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16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82" name="C. does the company ac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does she arrive</a:t>
              </a:r>
            </a:p>
          </p:txBody>
        </p:sp>
      </p:grpSp>
      <p:grpSp>
        <p:nvGrpSpPr>
          <p:cNvPr id="1168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168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85" name="3. Not until the audit ended ___ the scale of the problem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Not until midnight ___ home.</a:t>
              </a:r>
            </a:p>
          </p:txBody>
        </p:sp>
      </p:grpSp>
      <p:grpSp>
        <p:nvGrpSpPr>
          <p:cNvPr id="1168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16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88" name="A. we reali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he got</a:t>
              </a:r>
            </a:p>
          </p:txBody>
        </p:sp>
      </p:grpSp>
      <p:grpSp>
        <p:nvGrpSpPr>
          <p:cNvPr id="1169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16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91" name="B. we did reali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he did got</a:t>
              </a:r>
            </a:p>
          </p:txBody>
        </p:sp>
      </p:grpSp>
      <p:grpSp>
        <p:nvGrpSpPr>
          <p:cNvPr id="1169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16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94" name="C. did we reali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did he get</a:t>
              </a:r>
            </a:p>
          </p:txBody>
        </p:sp>
      </p:grpSp>
      <p:grpSp>
        <p:nvGrpSpPr>
          <p:cNvPr id="1169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169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97" name="4. Only after the meeting ___ what had happen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Only then ___ the problem.</a:t>
              </a:r>
            </a:p>
          </p:txBody>
        </p:sp>
      </p:grpSp>
      <p:grpSp>
        <p:nvGrpSpPr>
          <p:cNvPr id="1170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16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00" name="A. did she understan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 we understand</a:t>
              </a:r>
            </a:p>
          </p:txBody>
        </p:sp>
      </p:grpSp>
      <p:grpSp>
        <p:nvGrpSpPr>
          <p:cNvPr id="1170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17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03" name="B. she understoo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 understood</a:t>
              </a:r>
            </a:p>
          </p:txBody>
        </p:sp>
      </p:grpSp>
      <p:grpSp>
        <p:nvGrpSpPr>
          <p:cNvPr id="1170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17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06" name="C. understood s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understood we</a:t>
              </a:r>
            </a:p>
          </p:txBody>
        </p:sp>
      </p:grpSp>
      <p:grpSp>
        <p:nvGrpSpPr>
          <p:cNvPr id="1171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170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09" name="5. Hardly ___ the announcement when the phones began ring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Hardly ___ when it started raining.</a:t>
              </a:r>
            </a:p>
          </p:txBody>
        </p:sp>
      </p:grpSp>
      <p:grpSp>
        <p:nvGrpSpPr>
          <p:cNvPr id="1171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17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12" name="A. they had mad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we had left</a:t>
              </a:r>
            </a:p>
          </p:txBody>
        </p:sp>
      </p:grpSp>
      <p:grpSp>
        <p:nvGrpSpPr>
          <p:cNvPr id="1171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17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15" name="B. had they mad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we left</a:t>
              </a:r>
            </a:p>
          </p:txBody>
        </p:sp>
      </p:grpSp>
      <p:grpSp>
        <p:nvGrpSpPr>
          <p:cNvPr id="1171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17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18" name="C. did they mad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did we left</a:t>
              </a:r>
            </a:p>
          </p:txBody>
        </p:sp>
      </p:grpSp>
      <p:sp>
        <p:nvSpPr>
          <p:cNvPr id="1172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72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172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22" name="C1 GRAMMAR  •  UNIT 27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27  •  REVEAL</a:t>
              </a:r>
            </a:p>
          </p:txBody>
        </p:sp>
      </p:grpSp>
      <p:grpSp>
        <p:nvGrpSpPr>
          <p:cNvPr id="1172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172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25" name="16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161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73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172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30" name="UNIT 2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27  •  REVEAL</a:t>
              </a:r>
            </a:p>
          </p:txBody>
        </p:sp>
      </p:grpSp>
      <p:grpSp>
        <p:nvGrpSpPr>
          <p:cNvPr id="1173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173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33" name="Inversion after negative adverbial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Inversion after negative adverbials: choose the answer</a:t>
              </a:r>
            </a:p>
          </p:txBody>
        </p:sp>
      </p:grpSp>
      <p:grpSp>
        <p:nvGrpSpPr>
          <p:cNvPr id="1173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173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3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1173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74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173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40" name="1. Seldom ___ such a convincing presentat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Never ___ such a view.</a:t>
              </a:r>
            </a:p>
          </p:txBody>
        </p:sp>
      </p:grpSp>
      <p:grpSp>
        <p:nvGrpSpPr>
          <p:cNvPr id="1174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17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43" name="A. I have hear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 have seen</a:t>
              </a:r>
            </a:p>
          </p:txBody>
        </p:sp>
      </p:grpSp>
      <p:grpSp>
        <p:nvGrpSpPr>
          <p:cNvPr id="1174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17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46" name="B. have I hear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I seen</a:t>
              </a:r>
            </a:p>
          </p:txBody>
        </p:sp>
      </p:grpSp>
      <p:grpSp>
        <p:nvGrpSpPr>
          <p:cNvPr id="1175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17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49" name="C. did I hear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did I saw</a:t>
              </a:r>
            </a:p>
          </p:txBody>
        </p:sp>
      </p:grpSp>
      <p:grpSp>
        <p:nvGrpSpPr>
          <p:cNvPr id="1175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175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52" name="2. Rarely ___ without consulting the legal team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Rarely ___ late.</a:t>
              </a:r>
            </a:p>
          </p:txBody>
        </p:sp>
      </p:grpSp>
      <p:grpSp>
        <p:nvGrpSpPr>
          <p:cNvPr id="1175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17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55" name="A. the company act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she arrives</a:t>
              </a:r>
            </a:p>
          </p:txBody>
        </p:sp>
      </p:grpSp>
      <p:grpSp>
        <p:nvGrpSpPr>
          <p:cNvPr id="1175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17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58" name="B. acts the comp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arrives she</a:t>
              </a:r>
            </a:p>
          </p:txBody>
        </p:sp>
      </p:grpSp>
      <p:grpSp>
        <p:nvGrpSpPr>
          <p:cNvPr id="1176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17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61" name="C. does the company ac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does she arrive</a:t>
              </a:r>
            </a:p>
          </p:txBody>
        </p:sp>
      </p:grpSp>
      <p:grpSp>
        <p:nvGrpSpPr>
          <p:cNvPr id="1176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176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64" name="3. Not until the audit ended ___ the scale of the problem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Not until midnight ___ home.</a:t>
              </a:r>
            </a:p>
          </p:txBody>
        </p:sp>
      </p:grpSp>
      <p:grpSp>
        <p:nvGrpSpPr>
          <p:cNvPr id="1176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17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67" name="A. we reali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he got</a:t>
              </a:r>
            </a:p>
          </p:txBody>
        </p:sp>
      </p:grpSp>
      <p:grpSp>
        <p:nvGrpSpPr>
          <p:cNvPr id="1177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17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70" name="B. we did reali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he did got</a:t>
              </a:r>
            </a:p>
          </p:txBody>
        </p:sp>
      </p:grpSp>
      <p:grpSp>
        <p:nvGrpSpPr>
          <p:cNvPr id="1177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17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73" name="C. did we reali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did he get</a:t>
              </a:r>
            </a:p>
          </p:txBody>
        </p:sp>
      </p:grpSp>
      <p:grpSp>
        <p:nvGrpSpPr>
          <p:cNvPr id="1177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177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76" name="4. Only after the meeting ___ what had happen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Only then ___ the problem.</a:t>
              </a:r>
            </a:p>
          </p:txBody>
        </p:sp>
      </p:grpSp>
      <p:grpSp>
        <p:nvGrpSpPr>
          <p:cNvPr id="1178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17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79" name="A. did she understan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 we understand</a:t>
              </a:r>
            </a:p>
          </p:txBody>
        </p:sp>
      </p:grpSp>
      <p:grpSp>
        <p:nvGrpSpPr>
          <p:cNvPr id="1178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17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82" name="B. she understoo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 understood</a:t>
              </a:r>
            </a:p>
          </p:txBody>
        </p:sp>
      </p:grpSp>
      <p:grpSp>
        <p:nvGrpSpPr>
          <p:cNvPr id="1178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17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85" name="C. understood s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understood we</a:t>
              </a:r>
            </a:p>
          </p:txBody>
        </p:sp>
      </p:grpSp>
      <p:grpSp>
        <p:nvGrpSpPr>
          <p:cNvPr id="1178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178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88" name="5. Hardly ___ the announcement when the phones began ring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Hardly ___ when it started raining.</a:t>
              </a:r>
            </a:p>
          </p:txBody>
        </p:sp>
      </p:grpSp>
      <p:grpSp>
        <p:nvGrpSpPr>
          <p:cNvPr id="1179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17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91" name="A. they had mad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we had left</a:t>
              </a:r>
            </a:p>
          </p:txBody>
        </p:sp>
      </p:grpSp>
      <p:grpSp>
        <p:nvGrpSpPr>
          <p:cNvPr id="1179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17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94" name="B. had they mad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we left</a:t>
              </a:r>
            </a:p>
          </p:txBody>
        </p:sp>
      </p:grpSp>
      <p:grpSp>
        <p:nvGrpSpPr>
          <p:cNvPr id="1179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17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97" name="C. did they mad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did we left</a:t>
              </a:r>
            </a:p>
          </p:txBody>
        </p:sp>
      </p:grpSp>
      <p:sp>
        <p:nvSpPr>
          <p:cNvPr id="1179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80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180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01" name="C1 GRAMMAR  •  UNIT 27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27  •  REVEAL</a:t>
              </a:r>
            </a:p>
          </p:txBody>
        </p:sp>
      </p:grpSp>
      <p:grpSp>
        <p:nvGrpSpPr>
          <p:cNvPr id="1180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180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04" name="16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162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81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180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09" name="UNIT 2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27  •  REVEAL</a:t>
              </a:r>
            </a:p>
          </p:txBody>
        </p:sp>
      </p:grpSp>
      <p:grpSp>
        <p:nvGrpSpPr>
          <p:cNvPr id="1181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181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12" name="Inversion after negative adverbial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Inversion after negative adverbials: choose the answer</a:t>
              </a:r>
            </a:p>
          </p:txBody>
        </p:sp>
      </p:grpSp>
      <p:grpSp>
        <p:nvGrpSpPr>
          <p:cNvPr id="1181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181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1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1181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82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181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19" name="1. Seldom ___ such a convincing presentat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Never ___ such a view.</a:t>
              </a:r>
            </a:p>
          </p:txBody>
        </p:sp>
      </p:grpSp>
      <p:grpSp>
        <p:nvGrpSpPr>
          <p:cNvPr id="1182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18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22" name="A. I have hear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 have seen</a:t>
              </a:r>
            </a:p>
          </p:txBody>
        </p:sp>
      </p:grpSp>
      <p:grpSp>
        <p:nvGrpSpPr>
          <p:cNvPr id="1182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18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25" name="B. have I hear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I seen</a:t>
              </a:r>
            </a:p>
          </p:txBody>
        </p:sp>
      </p:grpSp>
      <p:grpSp>
        <p:nvGrpSpPr>
          <p:cNvPr id="1182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18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28" name="C. did I hear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did I saw</a:t>
              </a:r>
            </a:p>
          </p:txBody>
        </p:sp>
      </p:grpSp>
      <p:grpSp>
        <p:nvGrpSpPr>
          <p:cNvPr id="1183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183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31" name="2. Rarely ___ without consulting the legal team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Rarely ___ late.</a:t>
              </a:r>
            </a:p>
          </p:txBody>
        </p:sp>
      </p:grpSp>
      <p:grpSp>
        <p:nvGrpSpPr>
          <p:cNvPr id="1183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18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34" name="A. the company act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she arrives</a:t>
              </a:r>
            </a:p>
          </p:txBody>
        </p:sp>
      </p:grpSp>
      <p:grpSp>
        <p:nvGrpSpPr>
          <p:cNvPr id="1183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18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37" name="B. acts the comp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arrives she</a:t>
              </a:r>
            </a:p>
          </p:txBody>
        </p:sp>
      </p:grpSp>
      <p:grpSp>
        <p:nvGrpSpPr>
          <p:cNvPr id="1184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18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40" name="C. does the company ac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does she arrive</a:t>
              </a:r>
            </a:p>
          </p:txBody>
        </p:sp>
      </p:grpSp>
      <p:grpSp>
        <p:nvGrpSpPr>
          <p:cNvPr id="1184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184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43" name="3. Not until the audit ended ___ the scale of the problem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Not until midnight ___ home.</a:t>
              </a:r>
            </a:p>
          </p:txBody>
        </p:sp>
      </p:grpSp>
      <p:grpSp>
        <p:nvGrpSpPr>
          <p:cNvPr id="1184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18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46" name="A. we reali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he got</a:t>
              </a:r>
            </a:p>
          </p:txBody>
        </p:sp>
      </p:grpSp>
      <p:grpSp>
        <p:nvGrpSpPr>
          <p:cNvPr id="1185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18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49" name="B. we did reali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he did got</a:t>
              </a:r>
            </a:p>
          </p:txBody>
        </p:sp>
      </p:grpSp>
      <p:grpSp>
        <p:nvGrpSpPr>
          <p:cNvPr id="1185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18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52" name="C. did we realis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did he get</a:t>
              </a:r>
            </a:p>
          </p:txBody>
        </p:sp>
      </p:grpSp>
      <p:grpSp>
        <p:nvGrpSpPr>
          <p:cNvPr id="1185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185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55" name="4. Only after the meeting ___ what had happen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Only then ___ the problem.</a:t>
              </a:r>
            </a:p>
          </p:txBody>
        </p:sp>
      </p:grpSp>
      <p:grpSp>
        <p:nvGrpSpPr>
          <p:cNvPr id="1185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18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58" name="A. did she understan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 we understand</a:t>
              </a:r>
            </a:p>
          </p:txBody>
        </p:sp>
      </p:grpSp>
      <p:grpSp>
        <p:nvGrpSpPr>
          <p:cNvPr id="1186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18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61" name="B. she understoo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 understood</a:t>
              </a:r>
            </a:p>
          </p:txBody>
        </p:sp>
      </p:grpSp>
      <p:grpSp>
        <p:nvGrpSpPr>
          <p:cNvPr id="1186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18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64" name="C. understood s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understood we</a:t>
              </a:r>
            </a:p>
          </p:txBody>
        </p:sp>
      </p:grpSp>
      <p:grpSp>
        <p:nvGrpSpPr>
          <p:cNvPr id="1186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186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67" name="5. Hardly ___ the announcement when the phones began ring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Hardly ___ when it started raining.</a:t>
              </a:r>
            </a:p>
          </p:txBody>
        </p:sp>
      </p:grpSp>
      <p:grpSp>
        <p:nvGrpSpPr>
          <p:cNvPr id="1187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18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70" name="A. they had mad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we had left</a:t>
              </a:r>
            </a:p>
          </p:txBody>
        </p:sp>
      </p:grpSp>
      <p:grpSp>
        <p:nvGrpSpPr>
          <p:cNvPr id="1187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18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73" name="B. had they mad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we left</a:t>
              </a:r>
            </a:p>
          </p:txBody>
        </p:sp>
      </p:grpSp>
      <p:grpSp>
        <p:nvGrpSpPr>
          <p:cNvPr id="1187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18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76" name="C. did they mad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did we left</a:t>
              </a:r>
            </a:p>
          </p:txBody>
        </p:sp>
      </p:grpSp>
      <p:sp>
        <p:nvSpPr>
          <p:cNvPr id="1187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88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187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80" name="C1 GRAMMAR  •  UNIT 27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27  •  REVEAL</a:t>
              </a:r>
            </a:p>
          </p:txBody>
        </p:sp>
      </p:grpSp>
      <p:grpSp>
        <p:nvGrpSpPr>
          <p:cNvPr id="1188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188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83" name="16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163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88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188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88" name="UNIT 2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27  •  REVEAL</a:t>
              </a:r>
            </a:p>
          </p:txBody>
        </p:sp>
      </p:grpSp>
      <p:grpSp>
        <p:nvGrpSpPr>
          <p:cNvPr id="1189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189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91" name="Inversion after negative adverbial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Inversion after negative adverbials: choose the answer</a:t>
              </a:r>
            </a:p>
          </p:txBody>
        </p:sp>
      </p:grpSp>
      <p:grpSp>
        <p:nvGrpSpPr>
          <p:cNvPr id="1189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189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9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1189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89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189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98" name="1. Seldom ___ such a convincing presentat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Never ___ such a view.</a:t>
              </a:r>
            </a:p>
          </p:txBody>
        </p:sp>
      </p:grpSp>
      <p:grpSp>
        <p:nvGrpSpPr>
          <p:cNvPr id="1190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19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01" name="A. I have hear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 have seen</a:t>
              </a:r>
            </a:p>
          </p:txBody>
        </p:sp>
      </p:grpSp>
      <p:grpSp>
        <p:nvGrpSpPr>
          <p:cNvPr id="1190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19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04" name="B. have I hear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I seen</a:t>
              </a:r>
            </a:p>
          </p:txBody>
        </p:sp>
      </p:grpSp>
      <p:grpSp>
        <p:nvGrpSpPr>
          <p:cNvPr id="1190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19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07" name="C. did I hear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did I saw</a:t>
              </a:r>
            </a:p>
          </p:txBody>
        </p:sp>
      </p:grpSp>
      <p:grpSp>
        <p:nvGrpSpPr>
          <p:cNvPr id="1191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190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10" name="2. Rarely ___ without consulting the legal team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Rarely ___ late.</a:t>
              </a:r>
            </a:p>
          </p:txBody>
        </p:sp>
      </p:grpSp>
      <p:grpSp>
        <p:nvGrpSpPr>
          <p:cNvPr id="1191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19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13" name="A. the company act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she arrives</a:t>
              </a:r>
            </a:p>
          </p:txBody>
        </p:sp>
      </p:grpSp>
      <p:grpSp>
        <p:nvGrpSpPr>
          <p:cNvPr id="1191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19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16" name="B. acts the comp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arrives she</a:t>
              </a:r>
            </a:p>
          </p:txBody>
        </p:sp>
      </p:grpSp>
      <p:grpSp>
        <p:nvGrpSpPr>
          <p:cNvPr id="1192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19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19" name="C. does the company ac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does she arrive</a:t>
              </a:r>
            </a:p>
          </p:txBody>
        </p:sp>
      </p:grpSp>
      <p:grpSp>
        <p:nvGrpSpPr>
          <p:cNvPr id="1192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192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22" name="3. Not until the audit ended ___ the scale of the problem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Not until midnight ___ home.</a:t>
              </a:r>
            </a:p>
          </p:txBody>
        </p:sp>
      </p:grpSp>
      <p:grpSp>
        <p:nvGrpSpPr>
          <p:cNvPr id="1192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19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25" name="A. we reali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he got</a:t>
              </a:r>
            </a:p>
          </p:txBody>
        </p:sp>
      </p:grpSp>
      <p:grpSp>
        <p:nvGrpSpPr>
          <p:cNvPr id="1192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19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28" name="B. we did reali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he did got</a:t>
              </a:r>
            </a:p>
          </p:txBody>
        </p:sp>
      </p:grpSp>
      <p:grpSp>
        <p:nvGrpSpPr>
          <p:cNvPr id="1193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19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31" name="C. did we realis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did he get</a:t>
              </a:r>
            </a:p>
          </p:txBody>
        </p:sp>
      </p:grpSp>
      <p:grpSp>
        <p:nvGrpSpPr>
          <p:cNvPr id="1193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193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34" name="4. Only after the meeting ___ what had happen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Only then ___ the problem.</a:t>
              </a:r>
            </a:p>
          </p:txBody>
        </p:sp>
      </p:grpSp>
      <p:grpSp>
        <p:nvGrpSpPr>
          <p:cNvPr id="1193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19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37" name="A. did she understan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 we understand</a:t>
              </a:r>
            </a:p>
          </p:txBody>
        </p:sp>
      </p:grpSp>
      <p:grpSp>
        <p:nvGrpSpPr>
          <p:cNvPr id="1194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19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40" name="B. she understoo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 understood</a:t>
              </a:r>
            </a:p>
          </p:txBody>
        </p:sp>
      </p:grpSp>
      <p:grpSp>
        <p:nvGrpSpPr>
          <p:cNvPr id="1194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19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43" name="C. understood s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understood we</a:t>
              </a:r>
            </a:p>
          </p:txBody>
        </p:sp>
      </p:grpSp>
      <p:grpSp>
        <p:nvGrpSpPr>
          <p:cNvPr id="1194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194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46" name="5. Hardly ___ the announcement when the phones began ring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Hardly ___ when it started raining.</a:t>
              </a:r>
            </a:p>
          </p:txBody>
        </p:sp>
      </p:grpSp>
      <p:grpSp>
        <p:nvGrpSpPr>
          <p:cNvPr id="1195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19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49" name="A. they had mad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we had left</a:t>
              </a:r>
            </a:p>
          </p:txBody>
        </p:sp>
      </p:grpSp>
      <p:grpSp>
        <p:nvGrpSpPr>
          <p:cNvPr id="1195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19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52" name="B. had they mad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we left</a:t>
              </a:r>
            </a:p>
          </p:txBody>
        </p:sp>
      </p:grpSp>
      <p:grpSp>
        <p:nvGrpSpPr>
          <p:cNvPr id="1195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19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55" name="C. did they mad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did we left</a:t>
              </a:r>
            </a:p>
          </p:txBody>
        </p:sp>
      </p:grpSp>
      <p:sp>
        <p:nvSpPr>
          <p:cNvPr id="1195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96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195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59" name="C1 GRAMMAR  •  UNIT 27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27  •  REVEAL</a:t>
              </a:r>
            </a:p>
          </p:txBody>
        </p:sp>
      </p:grpSp>
      <p:grpSp>
        <p:nvGrpSpPr>
          <p:cNvPr id="1196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196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62" name="16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164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96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196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67" name="UNIT 2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27  •  REVEAL</a:t>
              </a:r>
            </a:p>
          </p:txBody>
        </p:sp>
      </p:grpSp>
      <p:grpSp>
        <p:nvGrpSpPr>
          <p:cNvPr id="1197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196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70" name="Inversion after negative adverbial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Inversion after negative adverbials: choose the answer</a:t>
              </a:r>
            </a:p>
          </p:txBody>
        </p:sp>
      </p:grpSp>
      <p:grpSp>
        <p:nvGrpSpPr>
          <p:cNvPr id="1197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197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7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1197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97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197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77" name="1. Seldom ___ such a convincing presentat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Never ___ such a view.</a:t>
              </a:r>
            </a:p>
          </p:txBody>
        </p:sp>
      </p:grpSp>
      <p:grpSp>
        <p:nvGrpSpPr>
          <p:cNvPr id="1198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19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80" name="A. I have hear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 have seen</a:t>
              </a:r>
            </a:p>
          </p:txBody>
        </p:sp>
      </p:grpSp>
      <p:grpSp>
        <p:nvGrpSpPr>
          <p:cNvPr id="1198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19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83" name="B. have I hear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I seen</a:t>
              </a:r>
            </a:p>
          </p:txBody>
        </p:sp>
      </p:grpSp>
      <p:grpSp>
        <p:nvGrpSpPr>
          <p:cNvPr id="1198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19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86" name="C. did I hear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did I saw</a:t>
              </a:r>
            </a:p>
          </p:txBody>
        </p:sp>
      </p:grpSp>
      <p:grpSp>
        <p:nvGrpSpPr>
          <p:cNvPr id="1199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198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89" name="2. Rarely ___ without consulting the legal team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Rarely ___ late.</a:t>
              </a:r>
            </a:p>
          </p:txBody>
        </p:sp>
      </p:grpSp>
      <p:grpSp>
        <p:nvGrpSpPr>
          <p:cNvPr id="1199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19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92" name="A. the company act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she arrives</a:t>
              </a:r>
            </a:p>
          </p:txBody>
        </p:sp>
      </p:grpSp>
      <p:grpSp>
        <p:nvGrpSpPr>
          <p:cNvPr id="1199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19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95" name="B. acts the comp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arrives she</a:t>
              </a:r>
            </a:p>
          </p:txBody>
        </p:sp>
      </p:grpSp>
      <p:grpSp>
        <p:nvGrpSpPr>
          <p:cNvPr id="1199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19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98" name="C. does the company ac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does she arrive</a:t>
              </a:r>
            </a:p>
          </p:txBody>
        </p:sp>
      </p:grpSp>
      <p:grpSp>
        <p:nvGrpSpPr>
          <p:cNvPr id="1200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200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01" name="3. Not until the audit ended ___ the scale of the problem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Not until midnight ___ home.</a:t>
              </a:r>
            </a:p>
          </p:txBody>
        </p:sp>
      </p:grpSp>
      <p:grpSp>
        <p:nvGrpSpPr>
          <p:cNvPr id="1200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20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04" name="A. we reali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he got</a:t>
              </a:r>
            </a:p>
          </p:txBody>
        </p:sp>
      </p:grpSp>
      <p:grpSp>
        <p:nvGrpSpPr>
          <p:cNvPr id="1200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20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07" name="B. we did reali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he did got</a:t>
              </a:r>
            </a:p>
          </p:txBody>
        </p:sp>
      </p:grpSp>
      <p:grpSp>
        <p:nvGrpSpPr>
          <p:cNvPr id="1201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20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10" name="C. did we realis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did he get</a:t>
              </a:r>
            </a:p>
          </p:txBody>
        </p:sp>
      </p:grpSp>
      <p:grpSp>
        <p:nvGrpSpPr>
          <p:cNvPr id="1201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201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13" name="4. Only after the meeting ___ what had happen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Only then ___ the problem.</a:t>
              </a:r>
            </a:p>
          </p:txBody>
        </p:sp>
      </p:grpSp>
      <p:grpSp>
        <p:nvGrpSpPr>
          <p:cNvPr id="1201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20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16" name="A. did she understan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 we understand</a:t>
              </a:r>
            </a:p>
          </p:txBody>
        </p:sp>
      </p:grpSp>
      <p:grpSp>
        <p:nvGrpSpPr>
          <p:cNvPr id="1202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20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19" name="B. she understoo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 understood</a:t>
              </a:r>
            </a:p>
          </p:txBody>
        </p:sp>
      </p:grpSp>
      <p:grpSp>
        <p:nvGrpSpPr>
          <p:cNvPr id="1202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20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22" name="C. understood s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understood we</a:t>
              </a:r>
            </a:p>
          </p:txBody>
        </p:sp>
      </p:grpSp>
      <p:grpSp>
        <p:nvGrpSpPr>
          <p:cNvPr id="1202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202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25" name="5. Hardly ___ the announcement when the phones began ring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Hardly ___ when it started raining.</a:t>
              </a:r>
            </a:p>
          </p:txBody>
        </p:sp>
      </p:grpSp>
      <p:grpSp>
        <p:nvGrpSpPr>
          <p:cNvPr id="1202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20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28" name="A. they had mad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we had left</a:t>
              </a:r>
            </a:p>
          </p:txBody>
        </p:sp>
      </p:grpSp>
      <p:grpSp>
        <p:nvGrpSpPr>
          <p:cNvPr id="1203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20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31" name="B. had they mad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we left</a:t>
              </a:r>
            </a:p>
          </p:txBody>
        </p:sp>
      </p:grpSp>
      <p:grpSp>
        <p:nvGrpSpPr>
          <p:cNvPr id="1203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20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34" name="C. did they mad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did we left</a:t>
              </a:r>
            </a:p>
          </p:txBody>
        </p:sp>
      </p:grpSp>
      <p:sp>
        <p:nvSpPr>
          <p:cNvPr id="1203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03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203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38" name="C1 GRAMMAR  •  UNIT 27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27  •  REVEAL</a:t>
              </a:r>
            </a:p>
          </p:txBody>
        </p:sp>
      </p:grpSp>
      <p:grpSp>
        <p:nvGrpSpPr>
          <p:cNvPr id="1204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04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41" name="16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165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4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04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1204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46" name="UNIT 28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28  •  EXPLANATION</a:t>
              </a:r>
            </a:p>
          </p:txBody>
        </p:sp>
      </p:grpSp>
      <p:grpSp>
        <p:nvGrpSpPr>
          <p:cNvPr id="1205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1204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49" name="Emphasis with cleft sentence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Emphasis with cleft sentences</a:t>
              </a:r>
            </a:p>
          </p:txBody>
        </p:sp>
      </p:grpSp>
      <p:sp>
        <p:nvSpPr>
          <p:cNvPr id="1205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05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1205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5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1205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1205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56" name="Use cleft sentences to focus attention on a person, thing, time, reason or clause."/>
            <p:cNvSpPr txBox="1"/>
            <p:nvPr/>
          </p:nvSpPr>
          <p:spPr>
            <a:xfrm>
              <a:off x="45719" y="0"/>
              <a:ext cx="3623311" cy="5170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cleft sentences to focus attention on a person, thing, time, reason or clause.</a:t>
              </a:r>
            </a:p>
          </p:txBody>
        </p:sp>
      </p:grpSp>
      <p:grpSp>
        <p:nvGrpSpPr>
          <p:cNvPr id="1206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1205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5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1206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1206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62" name="Place the new or contrasting information in the focused position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Place the new or contrasting information in the focused position.</a:t>
              </a:r>
            </a:p>
          </p:txBody>
        </p:sp>
      </p:grpSp>
      <p:sp>
        <p:nvSpPr>
          <p:cNvPr id="1206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06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1206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6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1207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1206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69" name="It was X that/who...…"/>
            <p:cNvSpPr txBox="1"/>
            <p:nvPr/>
          </p:nvSpPr>
          <p:spPr>
            <a:xfrm>
              <a:off x="45719" y="0"/>
              <a:ext cx="2146937" cy="5170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It was X that/who...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What I need is...</a:t>
              </a:r>
            </a:p>
          </p:txBody>
        </p:sp>
      </p:grpSp>
      <p:grpSp>
        <p:nvGrpSpPr>
          <p:cNvPr id="1207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1207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7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1207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07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1207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7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1208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1207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79" name="1.  It was Maya who solved the problem.…"/>
            <p:cNvSpPr txBox="1"/>
            <p:nvPr/>
          </p:nvSpPr>
          <p:spPr>
            <a:xfrm>
              <a:off x="45719" y="0"/>
              <a:ext cx="3051812" cy="1686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It was Maya who solved the problem.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What I need is a holiday.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It was yesterday that we met.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What surprised me was his reaction.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It is the cost that concerns us.</a:t>
              </a:r>
            </a:p>
          </p:txBody>
        </p:sp>
      </p:grpSp>
      <p:sp>
        <p:nvSpPr>
          <p:cNvPr id="1208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08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208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83" name="C1 GRAMMAR  •  UNIT 28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28  •  EXPLANATION</a:t>
              </a:r>
            </a:p>
          </p:txBody>
        </p:sp>
      </p:grpSp>
      <p:grpSp>
        <p:nvGrpSpPr>
          <p:cNvPr id="1208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08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86" name="16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166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09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209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91" name="UNIT 2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28  •  REVEAL</a:t>
              </a:r>
            </a:p>
          </p:txBody>
        </p:sp>
      </p:grpSp>
      <p:grpSp>
        <p:nvGrpSpPr>
          <p:cNvPr id="1209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209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94" name="Emphasis with cleft sentenc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Emphasis with cleft sentences: choose the answer</a:t>
              </a:r>
            </a:p>
          </p:txBody>
        </p:sp>
      </p:grpSp>
      <p:grpSp>
        <p:nvGrpSpPr>
          <p:cNvPr id="1209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209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9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1209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10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210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01" name="1. It was Daniel ___ identified the flaw in the mode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It was Maya ___ solved the problem.</a:t>
              </a:r>
            </a:p>
          </p:txBody>
        </p:sp>
      </p:grpSp>
      <p:grpSp>
        <p:nvGrpSpPr>
          <p:cNvPr id="1210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21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04" name="A. wh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</a:t>
              </a:r>
            </a:p>
          </p:txBody>
        </p:sp>
      </p:grpSp>
      <p:grpSp>
        <p:nvGrpSpPr>
          <p:cNvPr id="1210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21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07" name="B. whi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which</a:t>
              </a:r>
            </a:p>
          </p:txBody>
        </p:sp>
      </p:grpSp>
      <p:grpSp>
        <p:nvGrpSpPr>
          <p:cNvPr id="1211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21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10" name="C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where</a:t>
              </a:r>
            </a:p>
          </p:txBody>
        </p:sp>
      </p:grpSp>
      <p:grpSp>
        <p:nvGrpSpPr>
          <p:cNvPr id="1211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211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13" name="2. What concerns me most ___ the lack of evidenc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What I need ___ a holiday.</a:t>
              </a:r>
            </a:p>
          </p:txBody>
        </p:sp>
      </p:grpSp>
      <p:grpSp>
        <p:nvGrpSpPr>
          <p:cNvPr id="1211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21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16" name="A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</a:t>
              </a:r>
            </a:p>
          </p:txBody>
        </p:sp>
      </p:grpSp>
      <p:grpSp>
        <p:nvGrpSpPr>
          <p:cNvPr id="1212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21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19" name="B.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be</a:t>
              </a:r>
            </a:p>
          </p:txBody>
        </p:sp>
      </p:grpSp>
      <p:grpSp>
        <p:nvGrpSpPr>
          <p:cNvPr id="1212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21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22" name="C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grpSp>
        <p:nvGrpSpPr>
          <p:cNvPr id="1212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212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25" name="3. It was during the final interview ___ she changed her min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It was yesterday ___ we met.</a:t>
              </a:r>
            </a:p>
          </p:txBody>
        </p:sp>
      </p:grpSp>
      <p:grpSp>
        <p:nvGrpSpPr>
          <p:cNvPr id="1212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21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28" name="A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</a:t>
              </a:r>
            </a:p>
          </p:txBody>
        </p:sp>
      </p:grpSp>
      <p:grpSp>
        <p:nvGrpSpPr>
          <p:cNvPr id="1213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21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31" name="B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that</a:t>
              </a:r>
            </a:p>
          </p:txBody>
        </p:sp>
      </p:grpSp>
      <p:grpSp>
        <p:nvGrpSpPr>
          <p:cNvPr id="1213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21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34" name="C. who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whose</a:t>
              </a:r>
            </a:p>
          </p:txBody>
        </p:sp>
      </p:grpSp>
      <p:grpSp>
        <p:nvGrpSpPr>
          <p:cNvPr id="1213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213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37" name="4. What impressed the panel ___ her composu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What surprised me ___ his reaction.</a:t>
              </a:r>
            </a:p>
          </p:txBody>
        </p:sp>
      </p:grpSp>
      <p:grpSp>
        <p:nvGrpSpPr>
          <p:cNvPr id="1214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21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40" name="A. w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was</a:t>
              </a:r>
            </a:p>
          </p:txBody>
        </p:sp>
      </p:grpSp>
      <p:grpSp>
        <p:nvGrpSpPr>
          <p:cNvPr id="1214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21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43" name="B. w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were</a:t>
              </a:r>
            </a:p>
          </p:txBody>
        </p:sp>
      </p:grpSp>
      <p:grpSp>
        <p:nvGrpSpPr>
          <p:cNvPr id="1214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21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46" name="C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</a:t>
              </a:r>
            </a:p>
          </p:txBody>
        </p:sp>
      </p:grpSp>
      <p:grpSp>
        <p:nvGrpSpPr>
          <p:cNvPr id="1215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214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49" name="5. It is the timing ___ makes the proposal risk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It is the cost ___ concerns us.</a:t>
              </a:r>
            </a:p>
          </p:txBody>
        </p:sp>
      </p:grpSp>
      <p:grpSp>
        <p:nvGrpSpPr>
          <p:cNvPr id="1215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21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52" name="A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</a:t>
              </a:r>
            </a:p>
          </p:txBody>
        </p:sp>
      </p:grpSp>
      <p:grpSp>
        <p:nvGrpSpPr>
          <p:cNvPr id="1215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21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55" name="B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that</a:t>
              </a:r>
            </a:p>
          </p:txBody>
        </p:sp>
      </p:grpSp>
      <p:grpSp>
        <p:nvGrpSpPr>
          <p:cNvPr id="1215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21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58" name="C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where</a:t>
              </a:r>
            </a:p>
          </p:txBody>
        </p:sp>
      </p:grpSp>
      <p:sp>
        <p:nvSpPr>
          <p:cNvPr id="1216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16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216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62" name="C1 GRAMMAR  •  UNIT 28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28  •  REVEAL</a:t>
              </a:r>
            </a:p>
          </p:txBody>
        </p:sp>
      </p:grpSp>
      <p:grpSp>
        <p:nvGrpSpPr>
          <p:cNvPr id="1216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16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65" name="16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167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6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17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216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70" name="UNIT 2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28  •  REVEAL</a:t>
              </a:r>
            </a:p>
          </p:txBody>
        </p:sp>
      </p:grpSp>
      <p:grpSp>
        <p:nvGrpSpPr>
          <p:cNvPr id="1217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217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73" name="Emphasis with cleft sentenc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Emphasis with cleft sentences: choose the answer</a:t>
              </a:r>
            </a:p>
          </p:txBody>
        </p:sp>
      </p:grpSp>
      <p:grpSp>
        <p:nvGrpSpPr>
          <p:cNvPr id="1217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217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7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1217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18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217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80" name="1. It was Daniel ___ identified the flaw in the mode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It was Maya ___ solved the problem.</a:t>
              </a:r>
            </a:p>
          </p:txBody>
        </p:sp>
      </p:grpSp>
      <p:grpSp>
        <p:nvGrpSpPr>
          <p:cNvPr id="1218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21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83" name="A. wh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</a:t>
              </a:r>
            </a:p>
          </p:txBody>
        </p:sp>
      </p:grpSp>
      <p:grpSp>
        <p:nvGrpSpPr>
          <p:cNvPr id="1218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21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86" name="B. whi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which</a:t>
              </a:r>
            </a:p>
          </p:txBody>
        </p:sp>
      </p:grpSp>
      <p:grpSp>
        <p:nvGrpSpPr>
          <p:cNvPr id="1219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21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89" name="C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where</a:t>
              </a:r>
            </a:p>
          </p:txBody>
        </p:sp>
      </p:grpSp>
      <p:grpSp>
        <p:nvGrpSpPr>
          <p:cNvPr id="1219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219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92" name="2. What concerns me most ___ the lack of evidenc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What I need ___ a holiday.</a:t>
              </a:r>
            </a:p>
          </p:txBody>
        </p:sp>
      </p:grpSp>
      <p:grpSp>
        <p:nvGrpSpPr>
          <p:cNvPr id="1219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21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95" name="A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</a:t>
              </a:r>
            </a:p>
          </p:txBody>
        </p:sp>
      </p:grpSp>
      <p:grpSp>
        <p:nvGrpSpPr>
          <p:cNvPr id="1219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21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98" name="B.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be</a:t>
              </a:r>
            </a:p>
          </p:txBody>
        </p:sp>
      </p:grpSp>
      <p:grpSp>
        <p:nvGrpSpPr>
          <p:cNvPr id="1220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22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01" name="C. i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grpSp>
        <p:nvGrpSpPr>
          <p:cNvPr id="1220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220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04" name="3. It was during the final interview ___ she changed her min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It was yesterday ___ we met.</a:t>
              </a:r>
            </a:p>
          </p:txBody>
        </p:sp>
      </p:grpSp>
      <p:grpSp>
        <p:nvGrpSpPr>
          <p:cNvPr id="1220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22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07" name="A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</a:t>
              </a:r>
            </a:p>
          </p:txBody>
        </p:sp>
      </p:grpSp>
      <p:grpSp>
        <p:nvGrpSpPr>
          <p:cNvPr id="1221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22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10" name="B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that</a:t>
              </a:r>
            </a:p>
          </p:txBody>
        </p:sp>
      </p:grpSp>
      <p:grpSp>
        <p:nvGrpSpPr>
          <p:cNvPr id="1221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22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13" name="C. who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whose</a:t>
              </a:r>
            </a:p>
          </p:txBody>
        </p:sp>
      </p:grpSp>
      <p:grpSp>
        <p:nvGrpSpPr>
          <p:cNvPr id="1221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221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16" name="4. What impressed the panel ___ her composu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What surprised me ___ his reaction.</a:t>
              </a:r>
            </a:p>
          </p:txBody>
        </p:sp>
      </p:grpSp>
      <p:grpSp>
        <p:nvGrpSpPr>
          <p:cNvPr id="1222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22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19" name="A. w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was</a:t>
              </a:r>
            </a:p>
          </p:txBody>
        </p:sp>
      </p:grpSp>
      <p:grpSp>
        <p:nvGrpSpPr>
          <p:cNvPr id="1222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22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22" name="B. w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were</a:t>
              </a:r>
            </a:p>
          </p:txBody>
        </p:sp>
      </p:grpSp>
      <p:grpSp>
        <p:nvGrpSpPr>
          <p:cNvPr id="1222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22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25" name="C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</a:t>
              </a:r>
            </a:p>
          </p:txBody>
        </p:sp>
      </p:grpSp>
      <p:grpSp>
        <p:nvGrpSpPr>
          <p:cNvPr id="1222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222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28" name="5. It is the timing ___ makes the proposal risk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It is the cost ___ concerns us.</a:t>
              </a:r>
            </a:p>
          </p:txBody>
        </p:sp>
      </p:grpSp>
      <p:grpSp>
        <p:nvGrpSpPr>
          <p:cNvPr id="1223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22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31" name="A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</a:t>
              </a:r>
            </a:p>
          </p:txBody>
        </p:sp>
      </p:grpSp>
      <p:grpSp>
        <p:nvGrpSpPr>
          <p:cNvPr id="1223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22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34" name="B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that</a:t>
              </a:r>
            </a:p>
          </p:txBody>
        </p:sp>
      </p:grpSp>
      <p:grpSp>
        <p:nvGrpSpPr>
          <p:cNvPr id="1223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22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37" name="C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where</a:t>
              </a:r>
            </a:p>
          </p:txBody>
        </p:sp>
      </p:grpSp>
      <p:sp>
        <p:nvSpPr>
          <p:cNvPr id="1223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24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224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41" name="C1 GRAMMAR  •  UNIT 28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28  •  REVEAL</a:t>
              </a:r>
            </a:p>
          </p:txBody>
        </p:sp>
      </p:grpSp>
      <p:grpSp>
        <p:nvGrpSpPr>
          <p:cNvPr id="1224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24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44" name="16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168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4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25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224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49" name="UNIT 2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28  •  REVEAL</a:t>
              </a:r>
            </a:p>
          </p:txBody>
        </p:sp>
      </p:grpSp>
      <p:grpSp>
        <p:nvGrpSpPr>
          <p:cNvPr id="1225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225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52" name="Emphasis with cleft sentenc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Emphasis with cleft sentences: choose the answer</a:t>
              </a:r>
            </a:p>
          </p:txBody>
        </p:sp>
      </p:grpSp>
      <p:grpSp>
        <p:nvGrpSpPr>
          <p:cNvPr id="1225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225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5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1225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26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225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59" name="1. It was Daniel ___ identified the flaw in the mode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It was Maya ___ solved the problem.</a:t>
              </a:r>
            </a:p>
          </p:txBody>
        </p:sp>
      </p:grpSp>
      <p:grpSp>
        <p:nvGrpSpPr>
          <p:cNvPr id="1226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22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62" name="A. wh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</a:t>
              </a:r>
            </a:p>
          </p:txBody>
        </p:sp>
      </p:grpSp>
      <p:grpSp>
        <p:nvGrpSpPr>
          <p:cNvPr id="1226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22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65" name="B. whi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which</a:t>
              </a:r>
            </a:p>
          </p:txBody>
        </p:sp>
      </p:grpSp>
      <p:grpSp>
        <p:nvGrpSpPr>
          <p:cNvPr id="1226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22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68" name="C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where</a:t>
              </a:r>
            </a:p>
          </p:txBody>
        </p:sp>
      </p:grpSp>
      <p:grpSp>
        <p:nvGrpSpPr>
          <p:cNvPr id="1227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227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71" name="2. What concerns me most ___ the lack of evidenc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What I need ___ a holiday.</a:t>
              </a:r>
            </a:p>
          </p:txBody>
        </p:sp>
      </p:grpSp>
      <p:grpSp>
        <p:nvGrpSpPr>
          <p:cNvPr id="1227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22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74" name="A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</a:t>
              </a:r>
            </a:p>
          </p:txBody>
        </p:sp>
      </p:grpSp>
      <p:grpSp>
        <p:nvGrpSpPr>
          <p:cNvPr id="1227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22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77" name="B.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be</a:t>
              </a:r>
            </a:p>
          </p:txBody>
        </p:sp>
      </p:grpSp>
      <p:grpSp>
        <p:nvGrpSpPr>
          <p:cNvPr id="1228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22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80" name="C. i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grpSp>
        <p:nvGrpSpPr>
          <p:cNvPr id="1228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228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83" name="3. It was during the final interview ___ she changed her min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It was yesterday ___ we met.</a:t>
              </a:r>
            </a:p>
          </p:txBody>
        </p:sp>
      </p:grpSp>
      <p:grpSp>
        <p:nvGrpSpPr>
          <p:cNvPr id="1228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22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86" name="A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</a:t>
              </a:r>
            </a:p>
          </p:txBody>
        </p:sp>
      </p:grpSp>
      <p:grpSp>
        <p:nvGrpSpPr>
          <p:cNvPr id="1229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22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89" name="B. tha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that</a:t>
              </a:r>
            </a:p>
          </p:txBody>
        </p:sp>
      </p:grpSp>
      <p:grpSp>
        <p:nvGrpSpPr>
          <p:cNvPr id="1229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22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92" name="C. who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whose</a:t>
              </a:r>
            </a:p>
          </p:txBody>
        </p:sp>
      </p:grpSp>
      <p:grpSp>
        <p:nvGrpSpPr>
          <p:cNvPr id="1229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229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95" name="4. What impressed the panel ___ her composu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What surprised me ___ his reaction.</a:t>
              </a:r>
            </a:p>
          </p:txBody>
        </p:sp>
      </p:grpSp>
      <p:grpSp>
        <p:nvGrpSpPr>
          <p:cNvPr id="1229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22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98" name="A. w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was</a:t>
              </a:r>
            </a:p>
          </p:txBody>
        </p:sp>
      </p:grpSp>
      <p:grpSp>
        <p:nvGrpSpPr>
          <p:cNvPr id="1230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23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01" name="B. w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were</a:t>
              </a:r>
            </a:p>
          </p:txBody>
        </p:sp>
      </p:grpSp>
      <p:grpSp>
        <p:nvGrpSpPr>
          <p:cNvPr id="1230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23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04" name="C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</a:t>
              </a:r>
            </a:p>
          </p:txBody>
        </p:sp>
      </p:grpSp>
      <p:grpSp>
        <p:nvGrpSpPr>
          <p:cNvPr id="1230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230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07" name="5. It is the timing ___ makes the proposal risk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It is the cost ___ concerns us.</a:t>
              </a:r>
            </a:p>
          </p:txBody>
        </p:sp>
      </p:grpSp>
      <p:grpSp>
        <p:nvGrpSpPr>
          <p:cNvPr id="1231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23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10" name="A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</a:t>
              </a:r>
            </a:p>
          </p:txBody>
        </p:sp>
      </p:grpSp>
      <p:grpSp>
        <p:nvGrpSpPr>
          <p:cNvPr id="1231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23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13" name="B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that</a:t>
              </a:r>
            </a:p>
          </p:txBody>
        </p:sp>
      </p:grpSp>
      <p:grpSp>
        <p:nvGrpSpPr>
          <p:cNvPr id="1231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23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16" name="C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where</a:t>
              </a:r>
            </a:p>
          </p:txBody>
        </p:sp>
      </p:grpSp>
      <p:sp>
        <p:nvSpPr>
          <p:cNvPr id="1231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32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231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20" name="C1 GRAMMAR  •  UNIT 28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28  •  REVEAL</a:t>
              </a:r>
            </a:p>
          </p:txBody>
        </p:sp>
      </p:grpSp>
      <p:grpSp>
        <p:nvGrpSpPr>
          <p:cNvPr id="1232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32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23" name="16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169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32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232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28" name="UNIT 2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28  •  REVEAL</a:t>
              </a:r>
            </a:p>
          </p:txBody>
        </p:sp>
      </p:grpSp>
      <p:grpSp>
        <p:nvGrpSpPr>
          <p:cNvPr id="1233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233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31" name="Emphasis with cleft sentenc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Emphasis with cleft sentences: choose the answer</a:t>
              </a:r>
            </a:p>
          </p:txBody>
        </p:sp>
      </p:grpSp>
      <p:grpSp>
        <p:nvGrpSpPr>
          <p:cNvPr id="1233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233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3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1233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33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233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38" name="1. It was Daniel ___ identified the flaw in the mode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It was Maya ___ solved the problem.</a:t>
              </a:r>
            </a:p>
          </p:txBody>
        </p:sp>
      </p:grpSp>
      <p:grpSp>
        <p:nvGrpSpPr>
          <p:cNvPr id="1234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23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41" name="A. wh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</a:t>
              </a:r>
            </a:p>
          </p:txBody>
        </p:sp>
      </p:grpSp>
      <p:grpSp>
        <p:nvGrpSpPr>
          <p:cNvPr id="1234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23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44" name="B. whi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which</a:t>
              </a:r>
            </a:p>
          </p:txBody>
        </p:sp>
      </p:grpSp>
      <p:grpSp>
        <p:nvGrpSpPr>
          <p:cNvPr id="1234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23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47" name="C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where</a:t>
              </a:r>
            </a:p>
          </p:txBody>
        </p:sp>
      </p:grpSp>
      <p:grpSp>
        <p:nvGrpSpPr>
          <p:cNvPr id="1235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234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50" name="2. What concerns me most ___ the lack of evidenc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What I need ___ a holiday.</a:t>
              </a:r>
            </a:p>
          </p:txBody>
        </p:sp>
      </p:grpSp>
      <p:grpSp>
        <p:nvGrpSpPr>
          <p:cNvPr id="1235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23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53" name="A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</a:t>
              </a:r>
            </a:p>
          </p:txBody>
        </p:sp>
      </p:grpSp>
      <p:grpSp>
        <p:nvGrpSpPr>
          <p:cNvPr id="1235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23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56" name="B.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be</a:t>
              </a:r>
            </a:p>
          </p:txBody>
        </p:sp>
      </p:grpSp>
      <p:grpSp>
        <p:nvGrpSpPr>
          <p:cNvPr id="1236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23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59" name="C. i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grpSp>
        <p:nvGrpSpPr>
          <p:cNvPr id="1236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236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62" name="3. It was during the final interview ___ she changed her min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It was yesterday ___ we met.</a:t>
              </a:r>
            </a:p>
          </p:txBody>
        </p:sp>
      </p:grpSp>
      <p:grpSp>
        <p:nvGrpSpPr>
          <p:cNvPr id="1236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23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65" name="A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</a:t>
              </a:r>
            </a:p>
          </p:txBody>
        </p:sp>
      </p:grpSp>
      <p:grpSp>
        <p:nvGrpSpPr>
          <p:cNvPr id="1236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23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68" name="B. tha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that</a:t>
              </a:r>
            </a:p>
          </p:txBody>
        </p:sp>
      </p:grpSp>
      <p:grpSp>
        <p:nvGrpSpPr>
          <p:cNvPr id="1237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23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71" name="C. who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whose</a:t>
              </a:r>
            </a:p>
          </p:txBody>
        </p:sp>
      </p:grpSp>
      <p:grpSp>
        <p:nvGrpSpPr>
          <p:cNvPr id="1237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237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74" name="4. What impressed the panel ___ her composu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What surprised me ___ his reaction.</a:t>
              </a:r>
            </a:p>
          </p:txBody>
        </p:sp>
      </p:grpSp>
      <p:grpSp>
        <p:nvGrpSpPr>
          <p:cNvPr id="1237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23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77" name="A. wa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was</a:t>
              </a:r>
            </a:p>
          </p:txBody>
        </p:sp>
      </p:grpSp>
      <p:grpSp>
        <p:nvGrpSpPr>
          <p:cNvPr id="1238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23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80" name="B. w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were</a:t>
              </a:r>
            </a:p>
          </p:txBody>
        </p:sp>
      </p:grpSp>
      <p:grpSp>
        <p:nvGrpSpPr>
          <p:cNvPr id="1238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23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83" name="C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</a:t>
              </a:r>
            </a:p>
          </p:txBody>
        </p:sp>
      </p:grpSp>
      <p:grpSp>
        <p:nvGrpSpPr>
          <p:cNvPr id="1238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238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86" name="5. It is the timing ___ makes the proposal risk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It is the cost ___ concerns us.</a:t>
              </a:r>
            </a:p>
          </p:txBody>
        </p:sp>
      </p:grpSp>
      <p:grpSp>
        <p:nvGrpSpPr>
          <p:cNvPr id="1239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23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89" name="A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</a:t>
              </a:r>
            </a:p>
          </p:txBody>
        </p:sp>
      </p:grpSp>
      <p:grpSp>
        <p:nvGrpSpPr>
          <p:cNvPr id="1239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23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92" name="B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that</a:t>
              </a:r>
            </a:p>
          </p:txBody>
        </p:sp>
      </p:grpSp>
      <p:grpSp>
        <p:nvGrpSpPr>
          <p:cNvPr id="1239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23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95" name="C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where</a:t>
              </a:r>
            </a:p>
          </p:txBody>
        </p:sp>
      </p:grpSp>
      <p:sp>
        <p:nvSpPr>
          <p:cNvPr id="1239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40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239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99" name="C1 GRAMMAR  •  UNIT 28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28  •  REVEAL</a:t>
              </a:r>
            </a:p>
          </p:txBody>
        </p:sp>
      </p:grpSp>
      <p:grpSp>
        <p:nvGrpSpPr>
          <p:cNvPr id="1240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40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02" name="17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170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0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40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240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07" name="UNIT 2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28  •  REVEAL</a:t>
              </a:r>
            </a:p>
          </p:txBody>
        </p:sp>
      </p:grpSp>
      <p:grpSp>
        <p:nvGrpSpPr>
          <p:cNvPr id="1241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240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10" name="Emphasis with cleft sentenc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Emphasis with cleft sentences: choose the answer</a:t>
              </a:r>
            </a:p>
          </p:txBody>
        </p:sp>
      </p:grpSp>
      <p:grpSp>
        <p:nvGrpSpPr>
          <p:cNvPr id="1241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241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1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1241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41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241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17" name="1. It was Daniel ___ identified the flaw in the mode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It was Maya ___ solved the problem.</a:t>
              </a:r>
            </a:p>
          </p:txBody>
        </p:sp>
      </p:grpSp>
      <p:grpSp>
        <p:nvGrpSpPr>
          <p:cNvPr id="1242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24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20" name="A. wh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</a:t>
              </a:r>
            </a:p>
          </p:txBody>
        </p:sp>
      </p:grpSp>
      <p:grpSp>
        <p:nvGrpSpPr>
          <p:cNvPr id="1242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24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23" name="B. whi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which</a:t>
              </a:r>
            </a:p>
          </p:txBody>
        </p:sp>
      </p:grpSp>
      <p:grpSp>
        <p:nvGrpSpPr>
          <p:cNvPr id="1242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24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26" name="C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where</a:t>
              </a:r>
            </a:p>
          </p:txBody>
        </p:sp>
      </p:grpSp>
      <p:grpSp>
        <p:nvGrpSpPr>
          <p:cNvPr id="1243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242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29" name="2. What concerns me most ___ the lack of evidenc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What I need ___ a holiday.</a:t>
              </a:r>
            </a:p>
          </p:txBody>
        </p:sp>
      </p:grpSp>
      <p:grpSp>
        <p:nvGrpSpPr>
          <p:cNvPr id="1243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24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32" name="A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</a:t>
              </a:r>
            </a:p>
          </p:txBody>
        </p:sp>
      </p:grpSp>
      <p:grpSp>
        <p:nvGrpSpPr>
          <p:cNvPr id="1243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24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35" name="B.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be</a:t>
              </a:r>
            </a:p>
          </p:txBody>
        </p:sp>
      </p:grpSp>
      <p:grpSp>
        <p:nvGrpSpPr>
          <p:cNvPr id="1243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24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38" name="C. i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grpSp>
        <p:nvGrpSpPr>
          <p:cNvPr id="1244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244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41" name="3. It was during the final interview ___ she changed her min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It was yesterday ___ we met.</a:t>
              </a:r>
            </a:p>
          </p:txBody>
        </p:sp>
      </p:grpSp>
      <p:grpSp>
        <p:nvGrpSpPr>
          <p:cNvPr id="1244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24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44" name="A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</a:t>
              </a:r>
            </a:p>
          </p:txBody>
        </p:sp>
      </p:grpSp>
      <p:grpSp>
        <p:nvGrpSpPr>
          <p:cNvPr id="1244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24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47" name="B. tha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that</a:t>
              </a:r>
            </a:p>
          </p:txBody>
        </p:sp>
      </p:grpSp>
      <p:grpSp>
        <p:nvGrpSpPr>
          <p:cNvPr id="1245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24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50" name="C. who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whose</a:t>
              </a:r>
            </a:p>
          </p:txBody>
        </p:sp>
      </p:grpSp>
      <p:grpSp>
        <p:nvGrpSpPr>
          <p:cNvPr id="1245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245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53" name="4. What impressed the panel ___ her composu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What surprised me ___ his reaction.</a:t>
              </a:r>
            </a:p>
          </p:txBody>
        </p:sp>
      </p:grpSp>
      <p:grpSp>
        <p:nvGrpSpPr>
          <p:cNvPr id="1245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24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56" name="A. wa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was</a:t>
              </a:r>
            </a:p>
          </p:txBody>
        </p:sp>
      </p:grpSp>
      <p:grpSp>
        <p:nvGrpSpPr>
          <p:cNvPr id="1246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24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59" name="B. w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were</a:t>
              </a:r>
            </a:p>
          </p:txBody>
        </p:sp>
      </p:grpSp>
      <p:grpSp>
        <p:nvGrpSpPr>
          <p:cNvPr id="1246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24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62" name="C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</a:t>
              </a:r>
            </a:p>
          </p:txBody>
        </p:sp>
      </p:grpSp>
      <p:grpSp>
        <p:nvGrpSpPr>
          <p:cNvPr id="1246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246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65" name="5. It is the timing ___ makes the proposal risk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It is the cost ___ concerns us.</a:t>
              </a:r>
            </a:p>
          </p:txBody>
        </p:sp>
      </p:grpSp>
      <p:grpSp>
        <p:nvGrpSpPr>
          <p:cNvPr id="1246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24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68" name="A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</a:t>
              </a:r>
            </a:p>
          </p:txBody>
        </p:sp>
      </p:grpSp>
      <p:grpSp>
        <p:nvGrpSpPr>
          <p:cNvPr id="1247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24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71" name="B. tha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that</a:t>
              </a:r>
            </a:p>
          </p:txBody>
        </p:sp>
      </p:grpSp>
      <p:grpSp>
        <p:nvGrpSpPr>
          <p:cNvPr id="1247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24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74" name="C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where</a:t>
              </a:r>
            </a:p>
          </p:txBody>
        </p:sp>
      </p:grpSp>
      <p:sp>
        <p:nvSpPr>
          <p:cNvPr id="1247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47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247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78" name="C1 GRAMMAR  •  UNIT 28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28  •  REVEAL</a:t>
              </a:r>
            </a:p>
          </p:txBody>
        </p:sp>
      </p:grpSp>
      <p:grpSp>
        <p:nvGrpSpPr>
          <p:cNvPr id="1248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48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81" name="17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171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8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48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1248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86" name="UNIT 29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29  •  EXPLANATION</a:t>
              </a:r>
            </a:p>
          </p:txBody>
        </p:sp>
      </p:grpSp>
      <p:grpSp>
        <p:nvGrpSpPr>
          <p:cNvPr id="1249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1248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89" name="Embedded and rhetorical question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Embedded and rhetorical questions</a:t>
              </a:r>
            </a:p>
          </p:txBody>
        </p:sp>
      </p:grpSp>
      <p:sp>
        <p:nvSpPr>
          <p:cNvPr id="1249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49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1249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9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1249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1249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96" name="Indirect questions use statement word order after the introductory phrase."/>
            <p:cNvSpPr txBox="1"/>
            <p:nvPr/>
          </p:nvSpPr>
          <p:spPr>
            <a:xfrm>
              <a:off x="45719" y="0"/>
              <a:ext cx="3623311" cy="5170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Indirect questions use statement word order after the introductory phrase.</a:t>
              </a:r>
            </a:p>
          </p:txBody>
        </p:sp>
      </p:grpSp>
      <p:grpSp>
        <p:nvGrpSpPr>
          <p:cNvPr id="1250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1249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9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1250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1250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02" name="Do not add do/does/did inside an indirect question.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Do not add do/does/did inside an indirect question.</a:t>
              </a:r>
            </a:p>
          </p:txBody>
        </p:sp>
      </p:grpSp>
      <p:sp>
        <p:nvSpPr>
          <p:cNvPr id="1250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50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1250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0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12510" name="Group"/>
          <p:cNvGrpSpPr/>
          <p:nvPr/>
        </p:nvGrpSpPr>
        <p:grpSpPr>
          <a:xfrm>
            <a:off x="5295900" y="2152650"/>
            <a:ext cx="2238375" cy="2333625"/>
            <a:chOff x="0" y="0"/>
            <a:chExt cx="2238375" cy="2333625"/>
          </a:xfrm>
        </p:grpSpPr>
        <p:sp>
          <p:nvSpPr>
            <p:cNvPr id="1250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09" name="Could you tell me + subject + verb?…"/>
            <p:cNvSpPr txBox="1"/>
            <p:nvPr/>
          </p:nvSpPr>
          <p:spPr>
            <a:xfrm>
              <a:off x="45719" y="0"/>
              <a:ext cx="2146937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Could you tell me + subject + verb?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Do you know if/whether...?</a:t>
              </a:r>
            </a:p>
          </p:txBody>
        </p:sp>
      </p:grpSp>
      <p:grpSp>
        <p:nvGrpSpPr>
          <p:cNvPr id="1251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1251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1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1251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51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1251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1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1252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1251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19" name="1.  Could you tell me where he lives?…"/>
            <p:cNvSpPr txBox="1"/>
            <p:nvPr/>
          </p:nvSpPr>
          <p:spPr>
            <a:xfrm>
              <a:off x="45719" y="0"/>
              <a:ext cx="3051812" cy="1686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Could you tell me where he lives?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Do you know whether the shop is open?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I wonder why she left.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Can you explain how this works?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Do you know what time the film starts?</a:t>
              </a:r>
            </a:p>
          </p:txBody>
        </p:sp>
      </p:grpSp>
      <p:sp>
        <p:nvSpPr>
          <p:cNvPr id="1252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52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252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23" name="C1 GRAMMAR  •  UNIT 29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29  •  EXPLANATION</a:t>
              </a:r>
            </a:p>
          </p:txBody>
        </p:sp>
      </p:grpSp>
      <p:grpSp>
        <p:nvGrpSpPr>
          <p:cNvPr id="1252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52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26" name="17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172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2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53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253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31" name="UNIT 2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29  •  REVEAL</a:t>
              </a:r>
            </a:p>
          </p:txBody>
        </p:sp>
      </p:grpSp>
      <p:grpSp>
        <p:nvGrpSpPr>
          <p:cNvPr id="1253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253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34" name="Embedded and rhetorical question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Embedded and rhetorical questions: choose the answer</a:t>
              </a:r>
            </a:p>
          </p:txBody>
        </p:sp>
      </p:grpSp>
      <p:grpSp>
        <p:nvGrpSpPr>
          <p:cNvPr id="1253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253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3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1253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54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254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41" name="1. Could you tell me why the meeting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Could you tell me where he ___?</a:t>
              </a:r>
            </a:p>
          </p:txBody>
        </p:sp>
      </p:grpSp>
      <p:grpSp>
        <p:nvGrpSpPr>
          <p:cNvPr id="1254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25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44" name="A. did en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does live</a:t>
              </a:r>
            </a:p>
          </p:txBody>
        </p:sp>
      </p:grpSp>
      <p:grpSp>
        <p:nvGrpSpPr>
          <p:cNvPr id="1254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25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47" name="B. en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live</a:t>
              </a:r>
            </a:p>
          </p:txBody>
        </p:sp>
      </p:grpSp>
      <p:grpSp>
        <p:nvGrpSpPr>
          <p:cNvPr id="1255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25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50" name="C. end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lives</a:t>
              </a:r>
            </a:p>
          </p:txBody>
        </p:sp>
      </p:grpSp>
      <p:grpSp>
        <p:nvGrpSpPr>
          <p:cNvPr id="1255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255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53" name="2. Do you know ___ the application has been approved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Do you know ___ the shop is open?</a:t>
              </a:r>
            </a:p>
          </p:txBody>
        </p:sp>
      </p:grpSp>
      <p:grpSp>
        <p:nvGrpSpPr>
          <p:cNvPr id="1255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25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56" name="A. do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does</a:t>
              </a:r>
            </a:p>
          </p:txBody>
        </p:sp>
      </p:grpSp>
      <p:grpSp>
        <p:nvGrpSpPr>
          <p:cNvPr id="1256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25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59" name="B. w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what</a:t>
              </a:r>
            </a:p>
          </p:txBody>
        </p:sp>
      </p:grpSp>
      <p:grpSp>
        <p:nvGrpSpPr>
          <p:cNvPr id="1256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25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62" name="C. wheth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whether</a:t>
              </a:r>
            </a:p>
          </p:txBody>
        </p:sp>
      </p:grpSp>
      <p:grpSp>
        <p:nvGrpSpPr>
          <p:cNvPr id="1256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256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65" name="3. I wonder why she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wonder why she ___.</a:t>
              </a:r>
            </a:p>
          </p:txBody>
        </p:sp>
      </p:grpSp>
      <p:grpSp>
        <p:nvGrpSpPr>
          <p:cNvPr id="1256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25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68" name="A. resign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left</a:t>
              </a:r>
            </a:p>
          </p:txBody>
        </p:sp>
      </p:grpSp>
      <p:grpSp>
        <p:nvGrpSpPr>
          <p:cNvPr id="1257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25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71" name="B. did she resig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did she leave</a:t>
              </a:r>
            </a:p>
          </p:txBody>
        </p:sp>
      </p:grpSp>
      <p:grpSp>
        <p:nvGrpSpPr>
          <p:cNvPr id="1257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25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74" name="C. has she resigned?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she left?</a:t>
              </a:r>
            </a:p>
          </p:txBody>
        </p:sp>
      </p:grpSp>
      <p:grpSp>
        <p:nvGrpSpPr>
          <p:cNvPr id="1257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257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77" name="4. Can you explain how this mechanism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Can you explain how this ___?</a:t>
              </a:r>
            </a:p>
          </p:txBody>
        </p:sp>
      </p:grpSp>
      <p:grpSp>
        <p:nvGrpSpPr>
          <p:cNvPr id="1258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25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80" name="A. does opera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does work</a:t>
              </a:r>
            </a:p>
          </p:txBody>
        </p:sp>
      </p:grpSp>
      <p:grpSp>
        <p:nvGrpSpPr>
          <p:cNvPr id="1258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25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83" name="B. operat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works</a:t>
              </a:r>
            </a:p>
          </p:txBody>
        </p:sp>
      </p:grpSp>
      <p:grpSp>
        <p:nvGrpSpPr>
          <p:cNvPr id="1258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25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86" name="C. operate 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work it</a:t>
              </a:r>
            </a:p>
          </p:txBody>
        </p:sp>
      </p:grpSp>
      <p:grpSp>
        <p:nvGrpSpPr>
          <p:cNvPr id="1259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258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89" name="5. Do you know when the next train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Do you know what time the film ___?</a:t>
              </a:r>
            </a:p>
          </p:txBody>
        </p:sp>
      </p:grpSp>
      <p:grpSp>
        <p:nvGrpSpPr>
          <p:cNvPr id="1259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25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92" name="A. leav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starts</a:t>
              </a:r>
            </a:p>
          </p:txBody>
        </p:sp>
      </p:grpSp>
      <p:grpSp>
        <p:nvGrpSpPr>
          <p:cNvPr id="1259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25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95" name="B. does le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does start</a:t>
              </a:r>
            </a:p>
          </p:txBody>
        </p:sp>
      </p:grpSp>
      <p:grpSp>
        <p:nvGrpSpPr>
          <p:cNvPr id="1259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25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98" name="C. le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start</a:t>
              </a:r>
            </a:p>
          </p:txBody>
        </p:sp>
      </p:grpSp>
      <p:sp>
        <p:nvSpPr>
          <p:cNvPr id="1260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60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260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02" name="C1 GRAMMAR  •  UNIT 29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29  •  REVEAL</a:t>
              </a:r>
            </a:p>
          </p:txBody>
        </p:sp>
      </p:grpSp>
      <p:grpSp>
        <p:nvGrpSpPr>
          <p:cNvPr id="1260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60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05" name="17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173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0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61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260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10" name="UNIT 2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29  •  REVEAL</a:t>
              </a:r>
            </a:p>
          </p:txBody>
        </p:sp>
      </p:grpSp>
      <p:grpSp>
        <p:nvGrpSpPr>
          <p:cNvPr id="1261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261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13" name="Embedded and rhetorical question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Embedded and rhetorical questions: choose the answer</a:t>
              </a:r>
            </a:p>
          </p:txBody>
        </p:sp>
      </p:grpSp>
      <p:grpSp>
        <p:nvGrpSpPr>
          <p:cNvPr id="1261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261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1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1261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62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261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20" name="1. Could you tell me why the meeting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Could you tell me where he ___?</a:t>
              </a:r>
            </a:p>
          </p:txBody>
        </p:sp>
      </p:grpSp>
      <p:grpSp>
        <p:nvGrpSpPr>
          <p:cNvPr id="1262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26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23" name="A. did en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does live</a:t>
              </a:r>
            </a:p>
          </p:txBody>
        </p:sp>
      </p:grpSp>
      <p:grpSp>
        <p:nvGrpSpPr>
          <p:cNvPr id="1262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26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26" name="B. en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live</a:t>
              </a:r>
            </a:p>
          </p:txBody>
        </p:sp>
      </p:grpSp>
      <p:grpSp>
        <p:nvGrpSpPr>
          <p:cNvPr id="1263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26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29" name="C. end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lives</a:t>
              </a:r>
            </a:p>
          </p:txBody>
        </p:sp>
      </p:grpSp>
      <p:grpSp>
        <p:nvGrpSpPr>
          <p:cNvPr id="1263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263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32" name="2. Do you know ___ the application has been approved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Do you know ___ the shop is open?</a:t>
              </a:r>
            </a:p>
          </p:txBody>
        </p:sp>
      </p:grpSp>
      <p:grpSp>
        <p:nvGrpSpPr>
          <p:cNvPr id="1263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26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35" name="A. do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does</a:t>
              </a:r>
            </a:p>
          </p:txBody>
        </p:sp>
      </p:grpSp>
      <p:grpSp>
        <p:nvGrpSpPr>
          <p:cNvPr id="1263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26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38" name="B. w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what</a:t>
              </a:r>
            </a:p>
          </p:txBody>
        </p:sp>
      </p:grpSp>
      <p:grpSp>
        <p:nvGrpSpPr>
          <p:cNvPr id="1264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26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41" name="C. wheth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whether</a:t>
              </a:r>
            </a:p>
          </p:txBody>
        </p:sp>
      </p:grpSp>
      <p:grpSp>
        <p:nvGrpSpPr>
          <p:cNvPr id="1264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264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44" name="3. I wonder why she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wonder why she ___.</a:t>
              </a:r>
            </a:p>
          </p:txBody>
        </p:sp>
      </p:grpSp>
      <p:grpSp>
        <p:nvGrpSpPr>
          <p:cNvPr id="1264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26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47" name="A. resign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left</a:t>
              </a:r>
            </a:p>
          </p:txBody>
        </p:sp>
      </p:grpSp>
      <p:grpSp>
        <p:nvGrpSpPr>
          <p:cNvPr id="1265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26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50" name="B. did she resig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did she leave</a:t>
              </a:r>
            </a:p>
          </p:txBody>
        </p:sp>
      </p:grpSp>
      <p:grpSp>
        <p:nvGrpSpPr>
          <p:cNvPr id="1265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26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53" name="C. has she resigned?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she left?</a:t>
              </a:r>
            </a:p>
          </p:txBody>
        </p:sp>
      </p:grpSp>
      <p:grpSp>
        <p:nvGrpSpPr>
          <p:cNvPr id="1265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265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56" name="4. Can you explain how this mechanism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Can you explain how this ___?</a:t>
              </a:r>
            </a:p>
          </p:txBody>
        </p:sp>
      </p:grpSp>
      <p:grpSp>
        <p:nvGrpSpPr>
          <p:cNvPr id="1266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26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59" name="A. does opera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does work</a:t>
              </a:r>
            </a:p>
          </p:txBody>
        </p:sp>
      </p:grpSp>
      <p:grpSp>
        <p:nvGrpSpPr>
          <p:cNvPr id="1266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26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62" name="B. operat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works</a:t>
              </a:r>
            </a:p>
          </p:txBody>
        </p:sp>
      </p:grpSp>
      <p:grpSp>
        <p:nvGrpSpPr>
          <p:cNvPr id="1266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26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65" name="C. operate 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work it</a:t>
              </a:r>
            </a:p>
          </p:txBody>
        </p:sp>
      </p:grpSp>
      <p:grpSp>
        <p:nvGrpSpPr>
          <p:cNvPr id="1266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266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68" name="5. Do you know when the next train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Do you know what time the film ___?</a:t>
              </a:r>
            </a:p>
          </p:txBody>
        </p:sp>
      </p:grpSp>
      <p:grpSp>
        <p:nvGrpSpPr>
          <p:cNvPr id="1267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26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71" name="A. leav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starts</a:t>
              </a:r>
            </a:p>
          </p:txBody>
        </p:sp>
      </p:grpSp>
      <p:grpSp>
        <p:nvGrpSpPr>
          <p:cNvPr id="1267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26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74" name="B. does le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does start</a:t>
              </a:r>
            </a:p>
          </p:txBody>
        </p:sp>
      </p:grpSp>
      <p:grpSp>
        <p:nvGrpSpPr>
          <p:cNvPr id="1267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26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77" name="C. le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start</a:t>
              </a:r>
            </a:p>
          </p:txBody>
        </p:sp>
      </p:grpSp>
      <p:sp>
        <p:nvSpPr>
          <p:cNvPr id="1267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68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268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81" name="C1 GRAMMAR  •  UNIT 29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29  •  REVEAL</a:t>
              </a:r>
            </a:p>
          </p:txBody>
        </p:sp>
      </p:grpSp>
      <p:grpSp>
        <p:nvGrpSpPr>
          <p:cNvPr id="1268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68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84" name="17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174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8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69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268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89" name="UNIT 2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29  •  REVEAL</a:t>
              </a:r>
            </a:p>
          </p:txBody>
        </p:sp>
      </p:grpSp>
      <p:grpSp>
        <p:nvGrpSpPr>
          <p:cNvPr id="1269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269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92" name="Embedded and rhetorical question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Embedded and rhetorical questions: choose the answer</a:t>
              </a:r>
            </a:p>
          </p:txBody>
        </p:sp>
      </p:grpSp>
      <p:grpSp>
        <p:nvGrpSpPr>
          <p:cNvPr id="1269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269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9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1269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70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269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99" name="1. Could you tell me why the meeting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Could you tell me where he ___?</a:t>
              </a:r>
            </a:p>
          </p:txBody>
        </p:sp>
      </p:grpSp>
      <p:grpSp>
        <p:nvGrpSpPr>
          <p:cNvPr id="1270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27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02" name="A. did en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does live</a:t>
              </a:r>
            </a:p>
          </p:txBody>
        </p:sp>
      </p:grpSp>
      <p:grpSp>
        <p:nvGrpSpPr>
          <p:cNvPr id="1270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27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05" name="B. en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live</a:t>
              </a:r>
            </a:p>
          </p:txBody>
        </p:sp>
      </p:grpSp>
      <p:grpSp>
        <p:nvGrpSpPr>
          <p:cNvPr id="1270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27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08" name="C. end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lives</a:t>
              </a:r>
            </a:p>
          </p:txBody>
        </p:sp>
      </p:grpSp>
      <p:grpSp>
        <p:nvGrpSpPr>
          <p:cNvPr id="1271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271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11" name="2. Do you know ___ the application has been approved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Do you know ___ the shop is open?</a:t>
              </a:r>
            </a:p>
          </p:txBody>
        </p:sp>
      </p:grpSp>
      <p:grpSp>
        <p:nvGrpSpPr>
          <p:cNvPr id="1271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27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14" name="A. do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does</a:t>
              </a:r>
            </a:p>
          </p:txBody>
        </p:sp>
      </p:grpSp>
      <p:grpSp>
        <p:nvGrpSpPr>
          <p:cNvPr id="1271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27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17" name="B. w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what</a:t>
              </a:r>
            </a:p>
          </p:txBody>
        </p:sp>
      </p:grpSp>
      <p:grpSp>
        <p:nvGrpSpPr>
          <p:cNvPr id="1272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27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20" name="C. wheth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whether</a:t>
              </a:r>
            </a:p>
          </p:txBody>
        </p:sp>
      </p:grpSp>
      <p:grpSp>
        <p:nvGrpSpPr>
          <p:cNvPr id="1272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272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23" name="3. I wonder why she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wonder why she ___.</a:t>
              </a:r>
            </a:p>
          </p:txBody>
        </p:sp>
      </p:grpSp>
      <p:grpSp>
        <p:nvGrpSpPr>
          <p:cNvPr id="1272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27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26" name="A. resign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left</a:t>
              </a:r>
            </a:p>
          </p:txBody>
        </p:sp>
      </p:grpSp>
      <p:grpSp>
        <p:nvGrpSpPr>
          <p:cNvPr id="1273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27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29" name="B. did she resig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did she leave</a:t>
              </a:r>
            </a:p>
          </p:txBody>
        </p:sp>
      </p:grpSp>
      <p:grpSp>
        <p:nvGrpSpPr>
          <p:cNvPr id="1273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27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32" name="C. has she resigned?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she left?</a:t>
              </a:r>
            </a:p>
          </p:txBody>
        </p:sp>
      </p:grpSp>
      <p:grpSp>
        <p:nvGrpSpPr>
          <p:cNvPr id="1273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273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35" name="4. Can you explain how this mechanism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Can you explain how this ___?</a:t>
              </a:r>
            </a:p>
          </p:txBody>
        </p:sp>
      </p:grpSp>
      <p:grpSp>
        <p:nvGrpSpPr>
          <p:cNvPr id="1273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27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38" name="A. does opera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does work</a:t>
              </a:r>
            </a:p>
          </p:txBody>
        </p:sp>
      </p:grpSp>
      <p:grpSp>
        <p:nvGrpSpPr>
          <p:cNvPr id="1274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27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41" name="B. operat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works</a:t>
              </a:r>
            </a:p>
          </p:txBody>
        </p:sp>
      </p:grpSp>
      <p:grpSp>
        <p:nvGrpSpPr>
          <p:cNvPr id="1274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27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44" name="C. operate 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work it</a:t>
              </a:r>
            </a:p>
          </p:txBody>
        </p:sp>
      </p:grpSp>
      <p:grpSp>
        <p:nvGrpSpPr>
          <p:cNvPr id="1274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274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47" name="5. Do you know when the next train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Do you know what time the film ___?</a:t>
              </a:r>
            </a:p>
          </p:txBody>
        </p:sp>
      </p:grpSp>
      <p:grpSp>
        <p:nvGrpSpPr>
          <p:cNvPr id="1275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27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50" name="A. leav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starts</a:t>
              </a:r>
            </a:p>
          </p:txBody>
        </p:sp>
      </p:grpSp>
      <p:grpSp>
        <p:nvGrpSpPr>
          <p:cNvPr id="1275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27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53" name="B. does le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does start</a:t>
              </a:r>
            </a:p>
          </p:txBody>
        </p:sp>
      </p:grpSp>
      <p:grpSp>
        <p:nvGrpSpPr>
          <p:cNvPr id="1275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27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56" name="C. le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start</a:t>
              </a:r>
            </a:p>
          </p:txBody>
        </p:sp>
      </p:grpSp>
      <p:sp>
        <p:nvSpPr>
          <p:cNvPr id="1275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76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275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60" name="C1 GRAMMAR  •  UNIT 29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29  •  REVEAL</a:t>
              </a:r>
            </a:p>
          </p:txBody>
        </p:sp>
      </p:grpSp>
      <p:grpSp>
        <p:nvGrpSpPr>
          <p:cNvPr id="1276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76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63" name="17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175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6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76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276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68" name="UNIT 2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29  •  REVEAL</a:t>
              </a:r>
            </a:p>
          </p:txBody>
        </p:sp>
      </p:grpSp>
      <p:grpSp>
        <p:nvGrpSpPr>
          <p:cNvPr id="1277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277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71" name="Embedded and rhetorical question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Embedded and rhetorical questions: choose the answer</a:t>
              </a:r>
            </a:p>
          </p:txBody>
        </p:sp>
      </p:grpSp>
      <p:grpSp>
        <p:nvGrpSpPr>
          <p:cNvPr id="1277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277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7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1277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77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277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78" name="1. Could you tell me why the meeting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Could you tell me where he ___?</a:t>
              </a:r>
            </a:p>
          </p:txBody>
        </p:sp>
      </p:grpSp>
      <p:grpSp>
        <p:nvGrpSpPr>
          <p:cNvPr id="1278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27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81" name="A. did en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does live</a:t>
              </a:r>
            </a:p>
          </p:txBody>
        </p:sp>
      </p:grpSp>
      <p:grpSp>
        <p:nvGrpSpPr>
          <p:cNvPr id="1278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27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84" name="B. en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live</a:t>
              </a:r>
            </a:p>
          </p:txBody>
        </p:sp>
      </p:grpSp>
      <p:grpSp>
        <p:nvGrpSpPr>
          <p:cNvPr id="1278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27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87" name="C. end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lives</a:t>
              </a:r>
            </a:p>
          </p:txBody>
        </p:sp>
      </p:grpSp>
      <p:grpSp>
        <p:nvGrpSpPr>
          <p:cNvPr id="1279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278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90" name="2. Do you know ___ the application has been approved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Do you know ___ the shop is open?</a:t>
              </a:r>
            </a:p>
          </p:txBody>
        </p:sp>
      </p:grpSp>
      <p:grpSp>
        <p:nvGrpSpPr>
          <p:cNvPr id="1279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27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93" name="A. do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does</a:t>
              </a:r>
            </a:p>
          </p:txBody>
        </p:sp>
      </p:grpSp>
      <p:grpSp>
        <p:nvGrpSpPr>
          <p:cNvPr id="1279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27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96" name="B. w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what</a:t>
              </a:r>
            </a:p>
          </p:txBody>
        </p:sp>
      </p:grpSp>
      <p:grpSp>
        <p:nvGrpSpPr>
          <p:cNvPr id="1280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27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99" name="C. wheth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whether</a:t>
              </a:r>
            </a:p>
          </p:txBody>
        </p:sp>
      </p:grpSp>
      <p:grpSp>
        <p:nvGrpSpPr>
          <p:cNvPr id="1280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280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02" name="3. I wonder why she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wonder why she ___.</a:t>
              </a:r>
            </a:p>
          </p:txBody>
        </p:sp>
      </p:grpSp>
      <p:grpSp>
        <p:nvGrpSpPr>
          <p:cNvPr id="1280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28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05" name="A. resign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left</a:t>
              </a:r>
            </a:p>
          </p:txBody>
        </p:sp>
      </p:grpSp>
      <p:grpSp>
        <p:nvGrpSpPr>
          <p:cNvPr id="1280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28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08" name="B. did she resig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did she leave</a:t>
              </a:r>
            </a:p>
          </p:txBody>
        </p:sp>
      </p:grpSp>
      <p:grpSp>
        <p:nvGrpSpPr>
          <p:cNvPr id="1281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28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11" name="C. has she resigned?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she left?</a:t>
              </a:r>
            </a:p>
          </p:txBody>
        </p:sp>
      </p:grpSp>
      <p:grpSp>
        <p:nvGrpSpPr>
          <p:cNvPr id="1281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281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14" name="4. Can you explain how this mechanism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Can you explain how this ___?</a:t>
              </a:r>
            </a:p>
          </p:txBody>
        </p:sp>
      </p:grpSp>
      <p:grpSp>
        <p:nvGrpSpPr>
          <p:cNvPr id="1281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28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17" name="A. does opera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does work</a:t>
              </a:r>
            </a:p>
          </p:txBody>
        </p:sp>
      </p:grpSp>
      <p:grpSp>
        <p:nvGrpSpPr>
          <p:cNvPr id="1282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28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20" name="B. operate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works</a:t>
              </a:r>
            </a:p>
          </p:txBody>
        </p:sp>
      </p:grpSp>
      <p:grpSp>
        <p:nvGrpSpPr>
          <p:cNvPr id="1282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28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23" name="C. operate 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work it</a:t>
              </a:r>
            </a:p>
          </p:txBody>
        </p:sp>
      </p:grpSp>
      <p:grpSp>
        <p:nvGrpSpPr>
          <p:cNvPr id="1282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282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26" name="5. Do you know when the next train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Do you know what time the film ___?</a:t>
              </a:r>
            </a:p>
          </p:txBody>
        </p:sp>
      </p:grpSp>
      <p:grpSp>
        <p:nvGrpSpPr>
          <p:cNvPr id="1283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28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29" name="A. leav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starts</a:t>
              </a:r>
            </a:p>
          </p:txBody>
        </p:sp>
      </p:grpSp>
      <p:grpSp>
        <p:nvGrpSpPr>
          <p:cNvPr id="1283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28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32" name="B. does le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does start</a:t>
              </a:r>
            </a:p>
          </p:txBody>
        </p:sp>
      </p:grpSp>
      <p:grpSp>
        <p:nvGrpSpPr>
          <p:cNvPr id="1283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28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35" name="C. le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start</a:t>
              </a:r>
            </a:p>
          </p:txBody>
        </p:sp>
      </p:grpSp>
      <p:sp>
        <p:nvSpPr>
          <p:cNvPr id="1283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84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283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39" name="C1 GRAMMAR  •  UNIT 29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29  •  REVEAL</a:t>
              </a:r>
            </a:p>
          </p:txBody>
        </p:sp>
      </p:grpSp>
      <p:grpSp>
        <p:nvGrpSpPr>
          <p:cNvPr id="1284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84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42" name="17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176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84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284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47" name="UNIT 2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29  •  REVEAL</a:t>
              </a:r>
            </a:p>
          </p:txBody>
        </p:sp>
      </p:grpSp>
      <p:grpSp>
        <p:nvGrpSpPr>
          <p:cNvPr id="1285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284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50" name="Embedded and rhetorical question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Embedded and rhetorical questions: choose the answer</a:t>
              </a:r>
            </a:p>
          </p:txBody>
        </p:sp>
      </p:grpSp>
      <p:grpSp>
        <p:nvGrpSpPr>
          <p:cNvPr id="1285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285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5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1285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85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285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57" name="1. Could you tell me why the meeting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Could you tell me where he ___?</a:t>
              </a:r>
            </a:p>
          </p:txBody>
        </p:sp>
      </p:grpSp>
      <p:grpSp>
        <p:nvGrpSpPr>
          <p:cNvPr id="1286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28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60" name="A. did en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does live</a:t>
              </a:r>
            </a:p>
          </p:txBody>
        </p:sp>
      </p:grpSp>
      <p:grpSp>
        <p:nvGrpSpPr>
          <p:cNvPr id="1286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28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63" name="B. en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live</a:t>
              </a:r>
            </a:p>
          </p:txBody>
        </p:sp>
      </p:grpSp>
      <p:grpSp>
        <p:nvGrpSpPr>
          <p:cNvPr id="1286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28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66" name="C. end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lives</a:t>
              </a:r>
            </a:p>
          </p:txBody>
        </p:sp>
      </p:grpSp>
      <p:grpSp>
        <p:nvGrpSpPr>
          <p:cNvPr id="1287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286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69" name="2. Do you know ___ the application has been approved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Do you know ___ the shop is open?</a:t>
              </a:r>
            </a:p>
          </p:txBody>
        </p:sp>
      </p:grpSp>
      <p:grpSp>
        <p:nvGrpSpPr>
          <p:cNvPr id="1287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28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72" name="A. do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does</a:t>
              </a:r>
            </a:p>
          </p:txBody>
        </p:sp>
      </p:grpSp>
      <p:grpSp>
        <p:nvGrpSpPr>
          <p:cNvPr id="1287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28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75" name="B. w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what</a:t>
              </a:r>
            </a:p>
          </p:txBody>
        </p:sp>
      </p:grpSp>
      <p:grpSp>
        <p:nvGrpSpPr>
          <p:cNvPr id="1287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28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78" name="C. wheth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whether</a:t>
              </a:r>
            </a:p>
          </p:txBody>
        </p:sp>
      </p:grpSp>
      <p:grpSp>
        <p:nvGrpSpPr>
          <p:cNvPr id="1288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288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81" name="3. I wonder why she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wonder why she ___.</a:t>
              </a:r>
            </a:p>
          </p:txBody>
        </p:sp>
      </p:grpSp>
      <p:grpSp>
        <p:nvGrpSpPr>
          <p:cNvPr id="1288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28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84" name="A. resign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left</a:t>
              </a:r>
            </a:p>
          </p:txBody>
        </p:sp>
      </p:grpSp>
      <p:grpSp>
        <p:nvGrpSpPr>
          <p:cNvPr id="1288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28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87" name="B. did she resig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did she leave</a:t>
              </a:r>
            </a:p>
          </p:txBody>
        </p:sp>
      </p:grpSp>
      <p:grpSp>
        <p:nvGrpSpPr>
          <p:cNvPr id="1289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28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90" name="C. has she resigned?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she left?</a:t>
              </a:r>
            </a:p>
          </p:txBody>
        </p:sp>
      </p:grpSp>
      <p:grpSp>
        <p:nvGrpSpPr>
          <p:cNvPr id="1289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289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93" name="4. Can you explain how this mechanism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Can you explain how this ___?</a:t>
              </a:r>
            </a:p>
          </p:txBody>
        </p:sp>
      </p:grpSp>
      <p:grpSp>
        <p:nvGrpSpPr>
          <p:cNvPr id="1289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28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96" name="A. does opera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does work</a:t>
              </a:r>
            </a:p>
          </p:txBody>
        </p:sp>
      </p:grpSp>
      <p:grpSp>
        <p:nvGrpSpPr>
          <p:cNvPr id="1290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28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99" name="B. operate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works</a:t>
              </a:r>
            </a:p>
          </p:txBody>
        </p:sp>
      </p:grpSp>
      <p:grpSp>
        <p:nvGrpSpPr>
          <p:cNvPr id="1290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29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02" name="C. operate 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work it</a:t>
              </a:r>
            </a:p>
          </p:txBody>
        </p:sp>
      </p:grpSp>
      <p:grpSp>
        <p:nvGrpSpPr>
          <p:cNvPr id="1290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290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05" name="5. Do you know when the next train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Do you know what time the film ___?</a:t>
              </a:r>
            </a:p>
          </p:txBody>
        </p:sp>
      </p:grpSp>
      <p:grpSp>
        <p:nvGrpSpPr>
          <p:cNvPr id="1290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29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08" name="A. leave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starts</a:t>
              </a:r>
            </a:p>
          </p:txBody>
        </p:sp>
      </p:grpSp>
      <p:grpSp>
        <p:nvGrpSpPr>
          <p:cNvPr id="1291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29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11" name="B. does le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does start</a:t>
              </a:r>
            </a:p>
          </p:txBody>
        </p:sp>
      </p:grpSp>
      <p:grpSp>
        <p:nvGrpSpPr>
          <p:cNvPr id="1291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29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14" name="C. le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start</a:t>
              </a:r>
            </a:p>
          </p:txBody>
        </p:sp>
      </p:grpSp>
      <p:sp>
        <p:nvSpPr>
          <p:cNvPr id="1291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91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291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18" name="C1 GRAMMAR  •  UNIT 29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29  •  REVEAL</a:t>
              </a:r>
            </a:p>
          </p:txBody>
        </p:sp>
      </p:grpSp>
      <p:grpSp>
        <p:nvGrpSpPr>
          <p:cNvPr id="1292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92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21" name="17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177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92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1292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26" name="UNIT 30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30  •  EXPLANATION</a:t>
              </a:r>
            </a:p>
          </p:txBody>
        </p:sp>
      </p:grpSp>
      <p:grpSp>
        <p:nvGrpSpPr>
          <p:cNvPr id="1293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1292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29" name="Concession and contrast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Concession and contrast</a:t>
              </a:r>
            </a:p>
          </p:txBody>
        </p:sp>
      </p:grpSp>
      <p:sp>
        <p:nvSpPr>
          <p:cNvPr id="1293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93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1293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3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1293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1293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36" name="Use although/even though + clause, despite/in spite of + noun or -ing, and however to contrast sentences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although/even though + clause, despite/in spite of + noun or -ing, and however to contrast sentences.</a:t>
              </a:r>
            </a:p>
          </p:txBody>
        </p:sp>
      </p:grpSp>
      <p:grpSp>
        <p:nvGrpSpPr>
          <p:cNvPr id="1294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1293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3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1294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1294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42" name="Despite is never followed directly by a full clause without the fact that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Despite is never followed directly by a full clause without the fact that.</a:t>
              </a:r>
            </a:p>
          </p:txBody>
        </p:sp>
      </p:grpSp>
      <p:sp>
        <p:nvSpPr>
          <p:cNvPr id="1294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94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1294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4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1295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1294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49" name="although + clause…"/>
            <p:cNvSpPr txBox="1"/>
            <p:nvPr/>
          </p:nvSpPr>
          <p:spPr>
            <a:xfrm>
              <a:off x="45719" y="0"/>
              <a:ext cx="2146937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although + clause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despite + noun/-ing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sentence. However,...</a:t>
              </a:r>
            </a:p>
          </p:txBody>
        </p:sp>
      </p:grpSp>
      <p:grpSp>
        <p:nvGrpSpPr>
          <p:cNvPr id="1295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1295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5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1295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95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1295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5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1296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1295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59" name="1.  Despite being tired, she continued.…"/>
            <p:cNvSpPr txBox="1"/>
            <p:nvPr/>
          </p:nvSpPr>
          <p:spPr>
            <a:xfrm>
              <a:off x="45719" y="0"/>
              <a:ext cx="3051812" cy="2042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Despite being tired, she continued.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Even though it was late, we stayed.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The task was hard. However, we finished.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In spite of feeling ill, he worked.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Despite the fact that it rained, we went out.</a:t>
              </a:r>
            </a:p>
          </p:txBody>
        </p:sp>
      </p:grpSp>
      <p:sp>
        <p:nvSpPr>
          <p:cNvPr id="1296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96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296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63" name="C1 GRAMMAR  •  UNIT 30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30  •  EXPLANATION</a:t>
              </a:r>
            </a:p>
          </p:txBody>
        </p:sp>
      </p:grpSp>
      <p:grpSp>
        <p:nvGrpSpPr>
          <p:cNvPr id="1296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96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66" name="17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178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6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97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297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71" name="UNIT 3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30  •  REVEAL</a:t>
              </a:r>
            </a:p>
          </p:txBody>
        </p:sp>
      </p:grpSp>
      <p:grpSp>
        <p:nvGrpSpPr>
          <p:cNvPr id="1297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297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74" name="Concession and contras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Concession and contrast: choose the answer</a:t>
              </a:r>
            </a:p>
          </p:txBody>
        </p:sp>
      </p:grpSp>
      <p:grpSp>
        <p:nvGrpSpPr>
          <p:cNvPr id="1297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297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7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1297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98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298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81" name="1. ___ having very little time, he completed the repor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being tired, she continued.</a:t>
              </a:r>
            </a:p>
          </p:txBody>
        </p:sp>
      </p:grpSp>
      <p:grpSp>
        <p:nvGrpSpPr>
          <p:cNvPr id="1298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29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84" name="A. Althoug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Although</a:t>
              </a:r>
            </a:p>
          </p:txBody>
        </p:sp>
      </p:grpSp>
      <p:grpSp>
        <p:nvGrpSpPr>
          <p:cNvPr id="1298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29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87" name="B. Howev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However</a:t>
              </a:r>
            </a:p>
          </p:txBody>
        </p:sp>
      </p:grpSp>
      <p:grpSp>
        <p:nvGrpSpPr>
          <p:cNvPr id="1299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29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90" name="C. Despit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Despite</a:t>
              </a:r>
            </a:p>
          </p:txBody>
        </p:sp>
      </p:grpSp>
      <p:grpSp>
        <p:nvGrpSpPr>
          <p:cNvPr id="1299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299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93" name="2. ___ the evidence was limited, the committee proceed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it was late, we stayed.</a:t>
              </a:r>
            </a:p>
          </p:txBody>
        </p:sp>
      </p:grpSp>
      <p:grpSp>
        <p:nvGrpSpPr>
          <p:cNvPr id="1299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29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96" name="A. Desp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Despite</a:t>
              </a:r>
            </a:p>
          </p:txBody>
        </p:sp>
      </p:grpSp>
      <p:grpSp>
        <p:nvGrpSpPr>
          <p:cNvPr id="1300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29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99" name="B. Even thoug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Even though</a:t>
              </a:r>
            </a:p>
          </p:txBody>
        </p:sp>
      </p:grpSp>
      <p:grpSp>
        <p:nvGrpSpPr>
          <p:cNvPr id="1300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30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02" name="C. In sp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In spite</a:t>
              </a:r>
            </a:p>
          </p:txBody>
        </p:sp>
      </p:grpSp>
      <p:grpSp>
        <p:nvGrpSpPr>
          <p:cNvPr id="1300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300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05" name="3. The proposal was controversial. ___, it was approv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task was hard. ___, we finished.</a:t>
              </a:r>
            </a:p>
          </p:txBody>
        </p:sp>
      </p:grpSp>
      <p:grpSp>
        <p:nvGrpSpPr>
          <p:cNvPr id="1300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30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08" name="A. Nevertheles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However</a:t>
              </a:r>
            </a:p>
          </p:txBody>
        </p:sp>
      </p:grpSp>
      <p:grpSp>
        <p:nvGrpSpPr>
          <p:cNvPr id="1301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30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11" name="B. Althoug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Although</a:t>
              </a:r>
            </a:p>
          </p:txBody>
        </p:sp>
      </p:grpSp>
      <p:grpSp>
        <p:nvGrpSpPr>
          <p:cNvPr id="1301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30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14" name="C. Desp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Despite</a:t>
              </a:r>
            </a:p>
          </p:txBody>
        </p:sp>
      </p:grpSp>
      <p:grpSp>
        <p:nvGrpSpPr>
          <p:cNvPr id="1301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301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17" name="4. In spite of ___ exhausted, she continued work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In spite of ___ ill, he worked.</a:t>
              </a:r>
            </a:p>
          </p:txBody>
        </p:sp>
      </p:grpSp>
      <p:grpSp>
        <p:nvGrpSpPr>
          <p:cNvPr id="1302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30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20" name="A. she fel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he felt</a:t>
              </a:r>
            </a:p>
          </p:txBody>
        </p:sp>
      </p:grpSp>
      <p:grpSp>
        <p:nvGrpSpPr>
          <p:cNvPr id="1302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30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23" name="B. feel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feeling</a:t>
              </a:r>
            </a:p>
          </p:txBody>
        </p:sp>
      </p:grpSp>
      <p:grpSp>
        <p:nvGrpSpPr>
          <p:cNvPr id="1302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30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26" name="C. fee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feel</a:t>
              </a:r>
            </a:p>
          </p:txBody>
        </p:sp>
      </p:grpSp>
      <p:grpSp>
        <p:nvGrpSpPr>
          <p:cNvPr id="1303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302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29" name="5. ___ the fact that costs rose, the project stayed on schedul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the fact that it rained, we went out.</a:t>
              </a:r>
            </a:p>
          </p:txBody>
        </p:sp>
      </p:grpSp>
      <p:grpSp>
        <p:nvGrpSpPr>
          <p:cNvPr id="1303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30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32" name="A. Although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Although of</a:t>
              </a:r>
            </a:p>
          </p:txBody>
        </p:sp>
      </p:grpSp>
      <p:grpSp>
        <p:nvGrpSpPr>
          <p:cNvPr id="1303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30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35" name="B. Howev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However</a:t>
              </a:r>
            </a:p>
          </p:txBody>
        </p:sp>
      </p:grpSp>
      <p:grpSp>
        <p:nvGrpSpPr>
          <p:cNvPr id="1303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30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38" name="C. Desp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Despite</a:t>
              </a:r>
            </a:p>
          </p:txBody>
        </p:sp>
      </p:grpSp>
      <p:sp>
        <p:nvSpPr>
          <p:cNvPr id="1304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04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304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42" name="C1 GRAMMAR  •  UNIT 30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30  •  REVEAL</a:t>
              </a:r>
            </a:p>
          </p:txBody>
        </p:sp>
      </p:grpSp>
      <p:grpSp>
        <p:nvGrpSpPr>
          <p:cNvPr id="1304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304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45" name="17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179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05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304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50" name="UNIT 3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30  •  REVEAL</a:t>
              </a:r>
            </a:p>
          </p:txBody>
        </p:sp>
      </p:grpSp>
      <p:grpSp>
        <p:nvGrpSpPr>
          <p:cNvPr id="1305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305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53" name="Concession and contras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Concession and contrast: choose the answer</a:t>
              </a:r>
            </a:p>
          </p:txBody>
        </p:sp>
      </p:grpSp>
      <p:grpSp>
        <p:nvGrpSpPr>
          <p:cNvPr id="1305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305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5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1305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06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305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60" name="1. ___ having very little time, he completed the repor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being tired, she continued.</a:t>
              </a:r>
            </a:p>
          </p:txBody>
        </p:sp>
      </p:grpSp>
      <p:grpSp>
        <p:nvGrpSpPr>
          <p:cNvPr id="1306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30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63" name="A. Althoug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Although</a:t>
              </a:r>
            </a:p>
          </p:txBody>
        </p:sp>
      </p:grpSp>
      <p:grpSp>
        <p:nvGrpSpPr>
          <p:cNvPr id="1306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30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66" name="B. Howev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However</a:t>
              </a:r>
            </a:p>
          </p:txBody>
        </p:sp>
      </p:grpSp>
      <p:grpSp>
        <p:nvGrpSpPr>
          <p:cNvPr id="1307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30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69" name="C. Despit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Despite</a:t>
              </a:r>
            </a:p>
          </p:txBody>
        </p:sp>
      </p:grpSp>
      <p:grpSp>
        <p:nvGrpSpPr>
          <p:cNvPr id="1307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307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72" name="2. ___ the evidence was limited, the committee proceed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it was late, we stayed.</a:t>
              </a:r>
            </a:p>
          </p:txBody>
        </p:sp>
      </p:grpSp>
      <p:grpSp>
        <p:nvGrpSpPr>
          <p:cNvPr id="1307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30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75" name="A. Desp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Despite</a:t>
              </a:r>
            </a:p>
          </p:txBody>
        </p:sp>
      </p:grpSp>
      <p:grpSp>
        <p:nvGrpSpPr>
          <p:cNvPr id="1307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30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78" name="B. Even though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Even though</a:t>
              </a:r>
            </a:p>
          </p:txBody>
        </p:sp>
      </p:grpSp>
      <p:grpSp>
        <p:nvGrpSpPr>
          <p:cNvPr id="1308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30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81" name="C. In sp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In spite</a:t>
              </a:r>
            </a:p>
          </p:txBody>
        </p:sp>
      </p:grpSp>
      <p:grpSp>
        <p:nvGrpSpPr>
          <p:cNvPr id="1308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308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84" name="3. The proposal was controversial. ___, it was approv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task was hard. ___, we finished.</a:t>
              </a:r>
            </a:p>
          </p:txBody>
        </p:sp>
      </p:grpSp>
      <p:grpSp>
        <p:nvGrpSpPr>
          <p:cNvPr id="1308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30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87" name="A. Nevertheles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However</a:t>
              </a:r>
            </a:p>
          </p:txBody>
        </p:sp>
      </p:grpSp>
      <p:grpSp>
        <p:nvGrpSpPr>
          <p:cNvPr id="1309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30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90" name="B. Althoug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Although</a:t>
              </a:r>
            </a:p>
          </p:txBody>
        </p:sp>
      </p:grpSp>
      <p:grpSp>
        <p:nvGrpSpPr>
          <p:cNvPr id="1309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30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93" name="C. Desp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Despite</a:t>
              </a:r>
            </a:p>
          </p:txBody>
        </p:sp>
      </p:grpSp>
      <p:grpSp>
        <p:nvGrpSpPr>
          <p:cNvPr id="1309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309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96" name="4. In spite of ___ exhausted, she continued work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In spite of ___ ill, he worked.</a:t>
              </a:r>
            </a:p>
          </p:txBody>
        </p:sp>
      </p:grpSp>
      <p:grpSp>
        <p:nvGrpSpPr>
          <p:cNvPr id="1310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30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99" name="A. she fel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he felt</a:t>
              </a:r>
            </a:p>
          </p:txBody>
        </p:sp>
      </p:grpSp>
      <p:grpSp>
        <p:nvGrpSpPr>
          <p:cNvPr id="1310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31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02" name="B. feel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feeling</a:t>
              </a:r>
            </a:p>
          </p:txBody>
        </p:sp>
      </p:grpSp>
      <p:grpSp>
        <p:nvGrpSpPr>
          <p:cNvPr id="1310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31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05" name="C. fee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feel</a:t>
              </a:r>
            </a:p>
          </p:txBody>
        </p:sp>
      </p:grpSp>
      <p:grpSp>
        <p:nvGrpSpPr>
          <p:cNvPr id="1310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310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08" name="5. ___ the fact that costs rose, the project stayed on schedul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the fact that it rained, we went out.</a:t>
              </a:r>
            </a:p>
          </p:txBody>
        </p:sp>
      </p:grpSp>
      <p:grpSp>
        <p:nvGrpSpPr>
          <p:cNvPr id="1311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31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11" name="A. Although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Although of</a:t>
              </a:r>
            </a:p>
          </p:txBody>
        </p:sp>
      </p:grpSp>
      <p:grpSp>
        <p:nvGrpSpPr>
          <p:cNvPr id="1311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31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14" name="B. Howev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However</a:t>
              </a:r>
            </a:p>
          </p:txBody>
        </p:sp>
      </p:grpSp>
      <p:grpSp>
        <p:nvGrpSpPr>
          <p:cNvPr id="1311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31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17" name="C. Desp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Despite</a:t>
              </a:r>
            </a:p>
          </p:txBody>
        </p:sp>
      </p:grpSp>
      <p:sp>
        <p:nvSpPr>
          <p:cNvPr id="1311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12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312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21" name="C1 GRAMMAR  •  UNIT 30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30  •  REVEAL</a:t>
              </a:r>
            </a:p>
          </p:txBody>
        </p:sp>
      </p:grpSp>
      <p:grpSp>
        <p:nvGrpSpPr>
          <p:cNvPr id="1312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312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24" name="18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180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2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13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312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29" name="UNIT 3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30  •  REVEAL</a:t>
              </a:r>
            </a:p>
          </p:txBody>
        </p:sp>
      </p:grpSp>
      <p:grpSp>
        <p:nvGrpSpPr>
          <p:cNvPr id="1313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313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32" name="Concession and contras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Concession and contrast: choose the answer</a:t>
              </a:r>
            </a:p>
          </p:txBody>
        </p:sp>
      </p:grpSp>
      <p:grpSp>
        <p:nvGrpSpPr>
          <p:cNvPr id="1313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313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3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1313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14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313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39" name="1. ___ having very little time, he completed the repor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being tired, she continued.</a:t>
              </a:r>
            </a:p>
          </p:txBody>
        </p:sp>
      </p:grpSp>
      <p:grpSp>
        <p:nvGrpSpPr>
          <p:cNvPr id="1314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31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42" name="A. Althoug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Although</a:t>
              </a:r>
            </a:p>
          </p:txBody>
        </p:sp>
      </p:grpSp>
      <p:grpSp>
        <p:nvGrpSpPr>
          <p:cNvPr id="1314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31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45" name="B. Howev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However</a:t>
              </a:r>
            </a:p>
          </p:txBody>
        </p:sp>
      </p:grpSp>
      <p:grpSp>
        <p:nvGrpSpPr>
          <p:cNvPr id="1314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31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48" name="C. Despit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Despite</a:t>
              </a:r>
            </a:p>
          </p:txBody>
        </p:sp>
      </p:grpSp>
      <p:grpSp>
        <p:nvGrpSpPr>
          <p:cNvPr id="1315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315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51" name="2. ___ the evidence was limited, the committee proceed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it was late, we stayed.</a:t>
              </a:r>
            </a:p>
          </p:txBody>
        </p:sp>
      </p:grpSp>
      <p:grpSp>
        <p:nvGrpSpPr>
          <p:cNvPr id="1315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31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54" name="A. Desp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Despite</a:t>
              </a:r>
            </a:p>
          </p:txBody>
        </p:sp>
      </p:grpSp>
      <p:grpSp>
        <p:nvGrpSpPr>
          <p:cNvPr id="1315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31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57" name="B. Even though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Even though</a:t>
              </a:r>
            </a:p>
          </p:txBody>
        </p:sp>
      </p:grpSp>
      <p:grpSp>
        <p:nvGrpSpPr>
          <p:cNvPr id="1316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31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60" name="C. In sp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In spite</a:t>
              </a:r>
            </a:p>
          </p:txBody>
        </p:sp>
      </p:grpSp>
      <p:grpSp>
        <p:nvGrpSpPr>
          <p:cNvPr id="1316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316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63" name="3. The proposal was controversial. ___, it was approv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task was hard. ___, we finished.</a:t>
              </a:r>
            </a:p>
          </p:txBody>
        </p:sp>
      </p:grpSp>
      <p:grpSp>
        <p:nvGrpSpPr>
          <p:cNvPr id="1316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31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66" name="A. Nevertheles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However</a:t>
              </a:r>
            </a:p>
          </p:txBody>
        </p:sp>
      </p:grpSp>
      <p:grpSp>
        <p:nvGrpSpPr>
          <p:cNvPr id="1317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31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69" name="B. Althoug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Although</a:t>
              </a:r>
            </a:p>
          </p:txBody>
        </p:sp>
      </p:grpSp>
      <p:grpSp>
        <p:nvGrpSpPr>
          <p:cNvPr id="1317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31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72" name="C. Desp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Despite</a:t>
              </a:r>
            </a:p>
          </p:txBody>
        </p:sp>
      </p:grpSp>
      <p:grpSp>
        <p:nvGrpSpPr>
          <p:cNvPr id="1317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317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75" name="4. In spite of ___ exhausted, she continued work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In spite of ___ ill, he worked.</a:t>
              </a:r>
            </a:p>
          </p:txBody>
        </p:sp>
      </p:grpSp>
      <p:grpSp>
        <p:nvGrpSpPr>
          <p:cNvPr id="1317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31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78" name="A. she fel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he felt</a:t>
              </a:r>
            </a:p>
          </p:txBody>
        </p:sp>
      </p:grpSp>
      <p:grpSp>
        <p:nvGrpSpPr>
          <p:cNvPr id="1318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31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81" name="B. feel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feeling</a:t>
              </a:r>
            </a:p>
          </p:txBody>
        </p:sp>
      </p:grpSp>
      <p:grpSp>
        <p:nvGrpSpPr>
          <p:cNvPr id="1318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31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84" name="C. fee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feel</a:t>
              </a:r>
            </a:p>
          </p:txBody>
        </p:sp>
      </p:grpSp>
      <p:grpSp>
        <p:nvGrpSpPr>
          <p:cNvPr id="1318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318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87" name="5. ___ the fact that costs rose, the project stayed on schedul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the fact that it rained, we went out.</a:t>
              </a:r>
            </a:p>
          </p:txBody>
        </p:sp>
      </p:grpSp>
      <p:grpSp>
        <p:nvGrpSpPr>
          <p:cNvPr id="1319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31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90" name="A. Although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Although of</a:t>
              </a:r>
            </a:p>
          </p:txBody>
        </p:sp>
      </p:grpSp>
      <p:grpSp>
        <p:nvGrpSpPr>
          <p:cNvPr id="1319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31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93" name="B. Howev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However</a:t>
              </a:r>
            </a:p>
          </p:txBody>
        </p:sp>
      </p:grpSp>
      <p:grpSp>
        <p:nvGrpSpPr>
          <p:cNvPr id="1319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31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96" name="C. Desp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Despite</a:t>
              </a:r>
            </a:p>
          </p:txBody>
        </p:sp>
      </p:grpSp>
      <p:sp>
        <p:nvSpPr>
          <p:cNvPr id="1319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20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319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00" name="C1 GRAMMAR  •  UNIT 30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30  •  REVEAL</a:t>
              </a:r>
            </a:p>
          </p:txBody>
        </p:sp>
      </p:grpSp>
      <p:grpSp>
        <p:nvGrpSpPr>
          <p:cNvPr id="1320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320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03" name="18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181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20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320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08" name="UNIT 3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30  •  REVEAL</a:t>
              </a:r>
            </a:p>
          </p:txBody>
        </p:sp>
      </p:grpSp>
      <p:grpSp>
        <p:nvGrpSpPr>
          <p:cNvPr id="1321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321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11" name="Concession and contras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Concession and contrast: choose the answer</a:t>
              </a:r>
            </a:p>
          </p:txBody>
        </p:sp>
      </p:grpSp>
      <p:grpSp>
        <p:nvGrpSpPr>
          <p:cNvPr id="1321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321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1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1321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21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321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18" name="1. ___ having very little time, he completed the repor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being tired, she continued.</a:t>
              </a:r>
            </a:p>
          </p:txBody>
        </p:sp>
      </p:grpSp>
      <p:grpSp>
        <p:nvGrpSpPr>
          <p:cNvPr id="1322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32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21" name="A. Althoug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Although</a:t>
              </a:r>
            </a:p>
          </p:txBody>
        </p:sp>
      </p:grpSp>
      <p:grpSp>
        <p:nvGrpSpPr>
          <p:cNvPr id="1322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32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24" name="B. Howev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However</a:t>
              </a:r>
            </a:p>
          </p:txBody>
        </p:sp>
      </p:grpSp>
      <p:grpSp>
        <p:nvGrpSpPr>
          <p:cNvPr id="1322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32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27" name="C. Despit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Despite</a:t>
              </a:r>
            </a:p>
          </p:txBody>
        </p:sp>
      </p:grpSp>
      <p:grpSp>
        <p:nvGrpSpPr>
          <p:cNvPr id="1323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322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30" name="2. ___ the evidence was limited, the committee proceed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it was late, we stayed.</a:t>
              </a:r>
            </a:p>
          </p:txBody>
        </p:sp>
      </p:grpSp>
      <p:grpSp>
        <p:nvGrpSpPr>
          <p:cNvPr id="1323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32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33" name="A. Desp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Despite</a:t>
              </a:r>
            </a:p>
          </p:txBody>
        </p:sp>
      </p:grpSp>
      <p:grpSp>
        <p:nvGrpSpPr>
          <p:cNvPr id="1323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32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36" name="B. Even though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Even though</a:t>
              </a:r>
            </a:p>
          </p:txBody>
        </p:sp>
      </p:grpSp>
      <p:grpSp>
        <p:nvGrpSpPr>
          <p:cNvPr id="1324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32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39" name="C. In sp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In spite</a:t>
              </a:r>
            </a:p>
          </p:txBody>
        </p:sp>
      </p:grpSp>
      <p:grpSp>
        <p:nvGrpSpPr>
          <p:cNvPr id="1324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324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42" name="3. The proposal was controversial. ___, it was approv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task was hard. ___, we finished.</a:t>
              </a:r>
            </a:p>
          </p:txBody>
        </p:sp>
      </p:grpSp>
      <p:grpSp>
        <p:nvGrpSpPr>
          <p:cNvPr id="1324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32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45" name="A. Nevertheles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However</a:t>
              </a:r>
            </a:p>
          </p:txBody>
        </p:sp>
      </p:grpSp>
      <p:grpSp>
        <p:nvGrpSpPr>
          <p:cNvPr id="1324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32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48" name="B. Althoug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Although</a:t>
              </a:r>
            </a:p>
          </p:txBody>
        </p:sp>
      </p:grpSp>
      <p:grpSp>
        <p:nvGrpSpPr>
          <p:cNvPr id="1325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32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51" name="C. Desp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Despite</a:t>
              </a:r>
            </a:p>
          </p:txBody>
        </p:sp>
      </p:grpSp>
      <p:grpSp>
        <p:nvGrpSpPr>
          <p:cNvPr id="1325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325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54" name="4. In spite of ___ exhausted, she continued work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In spite of ___ ill, he worked.</a:t>
              </a:r>
            </a:p>
          </p:txBody>
        </p:sp>
      </p:grpSp>
      <p:grpSp>
        <p:nvGrpSpPr>
          <p:cNvPr id="1325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32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57" name="A. she fel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he felt</a:t>
              </a:r>
            </a:p>
          </p:txBody>
        </p:sp>
      </p:grpSp>
      <p:grpSp>
        <p:nvGrpSpPr>
          <p:cNvPr id="1326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32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60" name="B. feel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feeling</a:t>
              </a:r>
            </a:p>
          </p:txBody>
        </p:sp>
      </p:grpSp>
      <p:grpSp>
        <p:nvGrpSpPr>
          <p:cNvPr id="1326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32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63" name="C. fee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feel</a:t>
              </a:r>
            </a:p>
          </p:txBody>
        </p:sp>
      </p:grpSp>
      <p:grpSp>
        <p:nvGrpSpPr>
          <p:cNvPr id="1326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326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66" name="5. ___ the fact that costs rose, the project stayed on schedul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the fact that it rained, we went out.</a:t>
              </a:r>
            </a:p>
          </p:txBody>
        </p:sp>
      </p:grpSp>
      <p:grpSp>
        <p:nvGrpSpPr>
          <p:cNvPr id="1327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32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69" name="A. Although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Although of</a:t>
              </a:r>
            </a:p>
          </p:txBody>
        </p:sp>
      </p:grpSp>
      <p:grpSp>
        <p:nvGrpSpPr>
          <p:cNvPr id="1327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32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72" name="B. Howev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However</a:t>
              </a:r>
            </a:p>
          </p:txBody>
        </p:sp>
      </p:grpSp>
      <p:grpSp>
        <p:nvGrpSpPr>
          <p:cNvPr id="1327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32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75" name="C. Desp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Despite</a:t>
              </a:r>
            </a:p>
          </p:txBody>
        </p:sp>
      </p:grpSp>
      <p:sp>
        <p:nvSpPr>
          <p:cNvPr id="1327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28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327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79" name="C1 GRAMMAR  •  UNIT 30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30  •  REVEAL</a:t>
              </a:r>
            </a:p>
          </p:txBody>
        </p:sp>
      </p:grpSp>
      <p:grpSp>
        <p:nvGrpSpPr>
          <p:cNvPr id="1328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328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82" name="18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182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8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28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328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87" name="UNIT 3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30  •  REVEAL</a:t>
              </a:r>
            </a:p>
          </p:txBody>
        </p:sp>
      </p:grpSp>
      <p:grpSp>
        <p:nvGrpSpPr>
          <p:cNvPr id="1329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328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90" name="Concession and contras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Concession and contrast: choose the answer</a:t>
              </a:r>
            </a:p>
          </p:txBody>
        </p:sp>
      </p:grpSp>
      <p:grpSp>
        <p:nvGrpSpPr>
          <p:cNvPr id="1329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329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9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1329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29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329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97" name="1. ___ having very little time, he completed the repor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being tired, she continued.</a:t>
              </a:r>
            </a:p>
          </p:txBody>
        </p:sp>
      </p:grpSp>
      <p:grpSp>
        <p:nvGrpSpPr>
          <p:cNvPr id="1330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32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00" name="A. Althoug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Although</a:t>
              </a:r>
            </a:p>
          </p:txBody>
        </p:sp>
      </p:grpSp>
      <p:grpSp>
        <p:nvGrpSpPr>
          <p:cNvPr id="1330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33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03" name="B. Howev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However</a:t>
              </a:r>
            </a:p>
          </p:txBody>
        </p:sp>
      </p:grpSp>
      <p:grpSp>
        <p:nvGrpSpPr>
          <p:cNvPr id="1330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33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06" name="C. Despit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Despite</a:t>
              </a:r>
            </a:p>
          </p:txBody>
        </p:sp>
      </p:grpSp>
      <p:grpSp>
        <p:nvGrpSpPr>
          <p:cNvPr id="1331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330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09" name="2. ___ the evidence was limited, the committee proceed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it was late, we stayed.</a:t>
              </a:r>
            </a:p>
          </p:txBody>
        </p:sp>
      </p:grpSp>
      <p:grpSp>
        <p:nvGrpSpPr>
          <p:cNvPr id="1331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33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12" name="A. Desp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Despite</a:t>
              </a:r>
            </a:p>
          </p:txBody>
        </p:sp>
      </p:grpSp>
      <p:grpSp>
        <p:nvGrpSpPr>
          <p:cNvPr id="1331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33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15" name="B. Even though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Even though</a:t>
              </a:r>
            </a:p>
          </p:txBody>
        </p:sp>
      </p:grpSp>
      <p:grpSp>
        <p:nvGrpSpPr>
          <p:cNvPr id="1331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33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18" name="C. In sp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In spite</a:t>
              </a:r>
            </a:p>
          </p:txBody>
        </p:sp>
      </p:grpSp>
      <p:grpSp>
        <p:nvGrpSpPr>
          <p:cNvPr id="1332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332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21" name="3. The proposal was controversial. ___, it was approv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task was hard. ___, we finished.</a:t>
              </a:r>
            </a:p>
          </p:txBody>
        </p:sp>
      </p:grpSp>
      <p:grpSp>
        <p:nvGrpSpPr>
          <p:cNvPr id="1332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33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24" name="A. Nevertheles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However</a:t>
              </a:r>
            </a:p>
          </p:txBody>
        </p:sp>
      </p:grpSp>
      <p:grpSp>
        <p:nvGrpSpPr>
          <p:cNvPr id="1332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33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27" name="B. Althoug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Although</a:t>
              </a:r>
            </a:p>
          </p:txBody>
        </p:sp>
      </p:grpSp>
      <p:grpSp>
        <p:nvGrpSpPr>
          <p:cNvPr id="1333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33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30" name="C. Desp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Despite</a:t>
              </a:r>
            </a:p>
          </p:txBody>
        </p:sp>
      </p:grpSp>
      <p:grpSp>
        <p:nvGrpSpPr>
          <p:cNvPr id="1333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333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33" name="4. In spite of ___ exhausted, she continued work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In spite of ___ ill, he worked.</a:t>
              </a:r>
            </a:p>
          </p:txBody>
        </p:sp>
      </p:grpSp>
      <p:grpSp>
        <p:nvGrpSpPr>
          <p:cNvPr id="1333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33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36" name="A. she fel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he felt</a:t>
              </a:r>
            </a:p>
          </p:txBody>
        </p:sp>
      </p:grpSp>
      <p:grpSp>
        <p:nvGrpSpPr>
          <p:cNvPr id="1334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33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39" name="B. feel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feeling</a:t>
              </a:r>
            </a:p>
          </p:txBody>
        </p:sp>
      </p:grpSp>
      <p:grpSp>
        <p:nvGrpSpPr>
          <p:cNvPr id="1334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33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42" name="C. fee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feel</a:t>
              </a:r>
            </a:p>
          </p:txBody>
        </p:sp>
      </p:grpSp>
      <p:grpSp>
        <p:nvGrpSpPr>
          <p:cNvPr id="1334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334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45" name="5. ___ the fact that costs rose, the project stayed on schedul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the fact that it rained, we went out.</a:t>
              </a:r>
            </a:p>
          </p:txBody>
        </p:sp>
      </p:grpSp>
      <p:grpSp>
        <p:nvGrpSpPr>
          <p:cNvPr id="1334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33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48" name="A. Although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Although of</a:t>
              </a:r>
            </a:p>
          </p:txBody>
        </p:sp>
      </p:grpSp>
      <p:grpSp>
        <p:nvGrpSpPr>
          <p:cNvPr id="1335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33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51" name="B. Howev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However</a:t>
              </a:r>
            </a:p>
          </p:txBody>
        </p:sp>
      </p:grpSp>
      <p:grpSp>
        <p:nvGrpSpPr>
          <p:cNvPr id="1335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33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54" name="C. Despit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Despite</a:t>
              </a:r>
            </a:p>
          </p:txBody>
        </p:sp>
      </p:grpSp>
      <p:sp>
        <p:nvSpPr>
          <p:cNvPr id="1335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35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335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58" name="C1 GRAMMAR  •  UNIT 30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30  •  REVEAL</a:t>
              </a:r>
            </a:p>
          </p:txBody>
        </p:sp>
      </p:grpSp>
      <p:grpSp>
        <p:nvGrpSpPr>
          <p:cNvPr id="1336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336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61" name="18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183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6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36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1336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66" name="UNIT 31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31  •  EXPLANATION</a:t>
              </a:r>
            </a:p>
          </p:txBody>
        </p:sp>
      </p:grpSp>
      <p:grpSp>
        <p:nvGrpSpPr>
          <p:cNvPr id="1337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1336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69" name="Reason, purpose and result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Reason, purpose and result</a:t>
              </a:r>
            </a:p>
          </p:txBody>
        </p:sp>
      </p:grpSp>
      <p:sp>
        <p:nvSpPr>
          <p:cNvPr id="1337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37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1337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7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1337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1337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76" name="Use because/because of for reason, so that/in order to for purpose, and so/such...that for result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because/because of for reason, so that/in order to for purpose, and so/such...that for result.</a:t>
              </a:r>
            </a:p>
          </p:txBody>
        </p:sp>
      </p:grpSp>
      <p:grpSp>
        <p:nvGrpSpPr>
          <p:cNvPr id="1338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1337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7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1338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1338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82" name="Match the connector to the grammar that follows it.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Match the connector to the grammar that follows it.</a:t>
              </a:r>
            </a:p>
          </p:txBody>
        </p:sp>
      </p:grpSp>
      <p:sp>
        <p:nvSpPr>
          <p:cNvPr id="1338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38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1338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8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1339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1338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89" name="because + clause…"/>
            <p:cNvSpPr txBox="1"/>
            <p:nvPr/>
          </p:nvSpPr>
          <p:spPr>
            <a:xfrm>
              <a:off x="45719" y="0"/>
              <a:ext cx="2146937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because + clause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because of + noun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so + adjective + that</a:t>
              </a:r>
            </a:p>
          </p:txBody>
        </p:sp>
      </p:grpSp>
      <p:grpSp>
        <p:nvGrpSpPr>
          <p:cNvPr id="1339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1339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9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1339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39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1339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9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1340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1339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99" name="1.  We stayed in because of the storm.…"/>
            <p:cNvSpPr txBox="1"/>
            <p:nvPr/>
          </p:nvSpPr>
          <p:spPr>
            <a:xfrm>
              <a:off x="45719" y="0"/>
              <a:ext cx="3051812" cy="18644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We stayed in because of the storm.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I whispered so that nobody would hear.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It was so cold that the lake froze.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She left early in order to catch the train.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It was such an interesting talk that we stayed.</a:t>
              </a:r>
            </a:p>
          </p:txBody>
        </p:sp>
      </p:grpSp>
      <p:sp>
        <p:nvSpPr>
          <p:cNvPr id="1340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40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340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03" name="C1 GRAMMAR  •  UNIT 31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31  •  EXPLANATION</a:t>
              </a:r>
            </a:p>
          </p:txBody>
        </p:sp>
      </p:grpSp>
      <p:grpSp>
        <p:nvGrpSpPr>
          <p:cNvPr id="1340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340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06" name="18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184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0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41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341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11" name="UNIT 3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31  •  REVEAL</a:t>
              </a:r>
            </a:p>
          </p:txBody>
        </p:sp>
      </p:grpSp>
      <p:grpSp>
        <p:nvGrpSpPr>
          <p:cNvPr id="1341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341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14" name="Reason, purpose and resul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Reason, purpose and result: choose the answer</a:t>
              </a:r>
            </a:p>
          </p:txBody>
        </p:sp>
      </p:grpSp>
      <p:grpSp>
        <p:nvGrpSpPr>
          <p:cNvPr id="1341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341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1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1341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42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342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21" name="1. The flight was cancelled ___ heavy fo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We stayed in ___ the storm.</a:t>
              </a:r>
            </a:p>
          </p:txBody>
        </p:sp>
      </p:grpSp>
      <p:grpSp>
        <p:nvGrpSpPr>
          <p:cNvPr id="1342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34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24" name="A. becau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because</a:t>
              </a:r>
            </a:p>
          </p:txBody>
        </p:sp>
      </p:grpSp>
      <p:grpSp>
        <p:nvGrpSpPr>
          <p:cNvPr id="1342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34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27" name="B. so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so that</a:t>
              </a:r>
            </a:p>
          </p:txBody>
        </p:sp>
      </p:grpSp>
      <p:grpSp>
        <p:nvGrpSpPr>
          <p:cNvPr id="1343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34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30" name="C. because of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because of</a:t>
              </a:r>
            </a:p>
          </p:txBody>
        </p:sp>
      </p:grpSp>
      <p:grpSp>
        <p:nvGrpSpPr>
          <p:cNvPr id="1343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343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33" name="2. I lowered my voice ___ the others could concentrat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 whispered ___ nobody would hear.</a:t>
              </a:r>
            </a:p>
          </p:txBody>
        </p:sp>
      </p:grpSp>
      <p:grpSp>
        <p:nvGrpSpPr>
          <p:cNvPr id="1343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34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36" name="A. so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 that</a:t>
              </a:r>
            </a:p>
          </p:txBody>
        </p:sp>
      </p:grpSp>
      <p:grpSp>
        <p:nvGrpSpPr>
          <p:cNvPr id="1344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34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39" name="B. because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because of</a:t>
              </a:r>
            </a:p>
          </p:txBody>
        </p:sp>
      </p:grpSp>
      <p:grpSp>
        <p:nvGrpSpPr>
          <p:cNvPr id="1344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34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42" name="C. s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such</a:t>
              </a:r>
            </a:p>
          </p:txBody>
        </p:sp>
      </p:grpSp>
      <p:grpSp>
        <p:nvGrpSpPr>
          <p:cNvPr id="1344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344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45" name="3. The evidence was ___ compelling that the jury reached a quick verdic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It was ___ cold that the lake froze.</a:t>
              </a:r>
            </a:p>
          </p:txBody>
        </p:sp>
      </p:grpSp>
      <p:grpSp>
        <p:nvGrpSpPr>
          <p:cNvPr id="1344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34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48" name="A. s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such</a:t>
              </a:r>
            </a:p>
          </p:txBody>
        </p:sp>
      </p:grpSp>
      <p:grpSp>
        <p:nvGrpSpPr>
          <p:cNvPr id="1345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34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51" name="B. s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so</a:t>
              </a:r>
            </a:p>
          </p:txBody>
        </p:sp>
      </p:grpSp>
      <p:grpSp>
        <p:nvGrpSpPr>
          <p:cNvPr id="1345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34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54" name="C. to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too</a:t>
              </a:r>
            </a:p>
          </p:txBody>
        </p:sp>
      </p:grpSp>
      <p:grpSp>
        <p:nvGrpSpPr>
          <p:cNvPr id="1345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345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57" name="4. She left early in order ___ the rush-hour traffic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She left early in order ___ the train.</a:t>
              </a:r>
            </a:p>
          </p:txBody>
        </p:sp>
      </p:grpSp>
      <p:grpSp>
        <p:nvGrpSpPr>
          <p:cNvPr id="1346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34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60" name="A. to avoi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 catch</a:t>
              </a:r>
            </a:p>
          </p:txBody>
        </p:sp>
      </p:grpSp>
      <p:grpSp>
        <p:nvGrpSpPr>
          <p:cNvPr id="1346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34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63" name="B. avoi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catching</a:t>
              </a:r>
            </a:p>
          </p:txBody>
        </p:sp>
      </p:grpSp>
      <p:grpSp>
        <p:nvGrpSpPr>
          <p:cNvPr id="1346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34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66" name="C. that avoi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that catch</a:t>
              </a:r>
            </a:p>
          </p:txBody>
        </p:sp>
      </p:grpSp>
      <p:grpSp>
        <p:nvGrpSpPr>
          <p:cNvPr id="1347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346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69" name="5. It was such ___ unexpected result that the researchers repeated the tes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It was such ___ interesting talk that we stayed.</a:t>
              </a:r>
            </a:p>
          </p:txBody>
        </p:sp>
      </p:grpSp>
      <p:grpSp>
        <p:nvGrpSpPr>
          <p:cNvPr id="1347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34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72" name="A. s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</a:t>
              </a:r>
            </a:p>
          </p:txBody>
        </p:sp>
      </p:grpSp>
      <p:grpSp>
        <p:nvGrpSpPr>
          <p:cNvPr id="1347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34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75" name="B. ver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very</a:t>
              </a:r>
            </a:p>
          </p:txBody>
        </p:sp>
      </p:grpSp>
      <p:grpSp>
        <p:nvGrpSpPr>
          <p:cNvPr id="1347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34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78" name="C. 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an</a:t>
              </a:r>
            </a:p>
          </p:txBody>
        </p:sp>
      </p:grpSp>
      <p:sp>
        <p:nvSpPr>
          <p:cNvPr id="1348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48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348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82" name="C1 GRAMMAR  •  UNIT 3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31  •  REVEAL</a:t>
              </a:r>
            </a:p>
          </p:txBody>
        </p:sp>
      </p:grpSp>
      <p:grpSp>
        <p:nvGrpSpPr>
          <p:cNvPr id="1348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348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85" name="18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185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8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49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348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90" name="UNIT 3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31  •  REVEAL</a:t>
              </a:r>
            </a:p>
          </p:txBody>
        </p:sp>
      </p:grpSp>
      <p:grpSp>
        <p:nvGrpSpPr>
          <p:cNvPr id="1349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349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93" name="Reason, purpose and resul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Reason, purpose and result: choose the answer</a:t>
              </a:r>
            </a:p>
          </p:txBody>
        </p:sp>
      </p:grpSp>
      <p:grpSp>
        <p:nvGrpSpPr>
          <p:cNvPr id="1349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349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9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1349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50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349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00" name="1. The flight was cancelled ___ heavy fo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We stayed in ___ the storm.</a:t>
              </a:r>
            </a:p>
          </p:txBody>
        </p:sp>
      </p:grpSp>
      <p:grpSp>
        <p:nvGrpSpPr>
          <p:cNvPr id="1350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35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03" name="A. becau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because</a:t>
              </a:r>
            </a:p>
          </p:txBody>
        </p:sp>
      </p:grpSp>
      <p:grpSp>
        <p:nvGrpSpPr>
          <p:cNvPr id="1350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35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06" name="B. so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so that</a:t>
              </a:r>
            </a:p>
          </p:txBody>
        </p:sp>
      </p:grpSp>
      <p:grpSp>
        <p:nvGrpSpPr>
          <p:cNvPr id="1351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35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09" name="C. because of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because of</a:t>
              </a:r>
            </a:p>
          </p:txBody>
        </p:sp>
      </p:grpSp>
      <p:grpSp>
        <p:nvGrpSpPr>
          <p:cNvPr id="1351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351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12" name="2. I lowered my voice ___ the others could concentrat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 whispered ___ nobody would hear.</a:t>
              </a:r>
            </a:p>
          </p:txBody>
        </p:sp>
      </p:grpSp>
      <p:grpSp>
        <p:nvGrpSpPr>
          <p:cNvPr id="1351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35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15" name="A. so tha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 that</a:t>
              </a:r>
            </a:p>
          </p:txBody>
        </p:sp>
      </p:grpSp>
      <p:grpSp>
        <p:nvGrpSpPr>
          <p:cNvPr id="1351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35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18" name="B. because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because of</a:t>
              </a:r>
            </a:p>
          </p:txBody>
        </p:sp>
      </p:grpSp>
      <p:grpSp>
        <p:nvGrpSpPr>
          <p:cNvPr id="1352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35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21" name="C. s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such</a:t>
              </a:r>
            </a:p>
          </p:txBody>
        </p:sp>
      </p:grpSp>
      <p:grpSp>
        <p:nvGrpSpPr>
          <p:cNvPr id="1352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352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24" name="3. The evidence was ___ compelling that the jury reached a quick verdic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It was ___ cold that the lake froze.</a:t>
              </a:r>
            </a:p>
          </p:txBody>
        </p:sp>
      </p:grpSp>
      <p:grpSp>
        <p:nvGrpSpPr>
          <p:cNvPr id="1352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35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27" name="A. s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such</a:t>
              </a:r>
            </a:p>
          </p:txBody>
        </p:sp>
      </p:grpSp>
      <p:grpSp>
        <p:nvGrpSpPr>
          <p:cNvPr id="1353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35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30" name="B. s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so</a:t>
              </a:r>
            </a:p>
          </p:txBody>
        </p:sp>
      </p:grpSp>
      <p:grpSp>
        <p:nvGrpSpPr>
          <p:cNvPr id="1353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35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33" name="C. to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too</a:t>
              </a:r>
            </a:p>
          </p:txBody>
        </p:sp>
      </p:grpSp>
      <p:grpSp>
        <p:nvGrpSpPr>
          <p:cNvPr id="1353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353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36" name="4. She left early in order ___ the rush-hour traffic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She left early in order ___ the train.</a:t>
              </a:r>
            </a:p>
          </p:txBody>
        </p:sp>
      </p:grpSp>
      <p:grpSp>
        <p:nvGrpSpPr>
          <p:cNvPr id="1354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35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39" name="A. to avoi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 catch</a:t>
              </a:r>
            </a:p>
          </p:txBody>
        </p:sp>
      </p:grpSp>
      <p:grpSp>
        <p:nvGrpSpPr>
          <p:cNvPr id="1354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35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42" name="B. avoi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catching</a:t>
              </a:r>
            </a:p>
          </p:txBody>
        </p:sp>
      </p:grpSp>
      <p:grpSp>
        <p:nvGrpSpPr>
          <p:cNvPr id="1354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35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45" name="C. that avoi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that catch</a:t>
              </a:r>
            </a:p>
          </p:txBody>
        </p:sp>
      </p:grpSp>
      <p:grpSp>
        <p:nvGrpSpPr>
          <p:cNvPr id="1354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354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48" name="5. It was such ___ unexpected result that the researchers repeated the tes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It was such ___ interesting talk that we stayed.</a:t>
              </a:r>
            </a:p>
          </p:txBody>
        </p:sp>
      </p:grpSp>
      <p:grpSp>
        <p:nvGrpSpPr>
          <p:cNvPr id="1355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35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51" name="A. s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</a:t>
              </a:r>
            </a:p>
          </p:txBody>
        </p:sp>
      </p:grpSp>
      <p:grpSp>
        <p:nvGrpSpPr>
          <p:cNvPr id="1355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35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54" name="B. ver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very</a:t>
              </a:r>
            </a:p>
          </p:txBody>
        </p:sp>
      </p:grpSp>
      <p:grpSp>
        <p:nvGrpSpPr>
          <p:cNvPr id="1355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35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57" name="C. 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an</a:t>
              </a:r>
            </a:p>
          </p:txBody>
        </p:sp>
      </p:grpSp>
      <p:sp>
        <p:nvSpPr>
          <p:cNvPr id="1355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56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356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61" name="C1 GRAMMAR  •  UNIT 3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31  •  REVEAL</a:t>
              </a:r>
            </a:p>
          </p:txBody>
        </p:sp>
      </p:grpSp>
      <p:grpSp>
        <p:nvGrpSpPr>
          <p:cNvPr id="1356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356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64" name="18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186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6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57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356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69" name="UNIT 3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31  •  REVEAL</a:t>
              </a:r>
            </a:p>
          </p:txBody>
        </p:sp>
      </p:grpSp>
      <p:grpSp>
        <p:nvGrpSpPr>
          <p:cNvPr id="1357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357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72" name="Reason, purpose and resul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Reason, purpose and result: choose the answer</a:t>
              </a:r>
            </a:p>
          </p:txBody>
        </p:sp>
      </p:grpSp>
      <p:grpSp>
        <p:nvGrpSpPr>
          <p:cNvPr id="1357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357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7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1357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58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357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79" name="1. The flight was cancelled ___ heavy fo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We stayed in ___ the storm.</a:t>
              </a:r>
            </a:p>
          </p:txBody>
        </p:sp>
      </p:grpSp>
      <p:grpSp>
        <p:nvGrpSpPr>
          <p:cNvPr id="1358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35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82" name="A. becau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because</a:t>
              </a:r>
            </a:p>
          </p:txBody>
        </p:sp>
      </p:grpSp>
      <p:grpSp>
        <p:nvGrpSpPr>
          <p:cNvPr id="1358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35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85" name="B. so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so that</a:t>
              </a:r>
            </a:p>
          </p:txBody>
        </p:sp>
      </p:grpSp>
      <p:grpSp>
        <p:nvGrpSpPr>
          <p:cNvPr id="1358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35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88" name="C. because of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because of</a:t>
              </a:r>
            </a:p>
          </p:txBody>
        </p:sp>
      </p:grpSp>
      <p:grpSp>
        <p:nvGrpSpPr>
          <p:cNvPr id="1359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359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91" name="2. I lowered my voice ___ the others could concentrat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 whispered ___ nobody would hear.</a:t>
              </a:r>
            </a:p>
          </p:txBody>
        </p:sp>
      </p:grpSp>
      <p:grpSp>
        <p:nvGrpSpPr>
          <p:cNvPr id="1359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35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94" name="A. so tha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 that</a:t>
              </a:r>
            </a:p>
          </p:txBody>
        </p:sp>
      </p:grpSp>
      <p:grpSp>
        <p:nvGrpSpPr>
          <p:cNvPr id="1359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35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97" name="B. because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because of</a:t>
              </a:r>
            </a:p>
          </p:txBody>
        </p:sp>
      </p:grpSp>
      <p:grpSp>
        <p:nvGrpSpPr>
          <p:cNvPr id="1360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35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00" name="C. s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such</a:t>
              </a:r>
            </a:p>
          </p:txBody>
        </p:sp>
      </p:grpSp>
      <p:grpSp>
        <p:nvGrpSpPr>
          <p:cNvPr id="1360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360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03" name="3. The evidence was ___ compelling that the jury reached a quick verdic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It was ___ cold that the lake froze.</a:t>
              </a:r>
            </a:p>
          </p:txBody>
        </p:sp>
      </p:grpSp>
      <p:grpSp>
        <p:nvGrpSpPr>
          <p:cNvPr id="1360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36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06" name="A. s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such</a:t>
              </a:r>
            </a:p>
          </p:txBody>
        </p:sp>
      </p:grpSp>
      <p:grpSp>
        <p:nvGrpSpPr>
          <p:cNvPr id="1361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36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09" name="B. s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so</a:t>
              </a:r>
            </a:p>
          </p:txBody>
        </p:sp>
      </p:grpSp>
      <p:grpSp>
        <p:nvGrpSpPr>
          <p:cNvPr id="1361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36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12" name="C. to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too</a:t>
              </a:r>
            </a:p>
          </p:txBody>
        </p:sp>
      </p:grpSp>
      <p:grpSp>
        <p:nvGrpSpPr>
          <p:cNvPr id="1361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361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15" name="4. She left early in order ___ the rush-hour traffic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She left early in order ___ the train.</a:t>
              </a:r>
            </a:p>
          </p:txBody>
        </p:sp>
      </p:grpSp>
      <p:grpSp>
        <p:nvGrpSpPr>
          <p:cNvPr id="1361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36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18" name="A. to avoi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 catch</a:t>
              </a:r>
            </a:p>
          </p:txBody>
        </p:sp>
      </p:grpSp>
      <p:grpSp>
        <p:nvGrpSpPr>
          <p:cNvPr id="1362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36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21" name="B. avoi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catching</a:t>
              </a:r>
            </a:p>
          </p:txBody>
        </p:sp>
      </p:grpSp>
      <p:grpSp>
        <p:nvGrpSpPr>
          <p:cNvPr id="1362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36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24" name="C. that avoi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that catch</a:t>
              </a:r>
            </a:p>
          </p:txBody>
        </p:sp>
      </p:grpSp>
      <p:grpSp>
        <p:nvGrpSpPr>
          <p:cNvPr id="1362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362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27" name="5. It was such ___ unexpected result that the researchers repeated the tes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It was such ___ interesting talk that we stayed.</a:t>
              </a:r>
            </a:p>
          </p:txBody>
        </p:sp>
      </p:grpSp>
      <p:grpSp>
        <p:nvGrpSpPr>
          <p:cNvPr id="1363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36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30" name="A. s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</a:t>
              </a:r>
            </a:p>
          </p:txBody>
        </p:sp>
      </p:grpSp>
      <p:grpSp>
        <p:nvGrpSpPr>
          <p:cNvPr id="1363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36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33" name="B. ver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very</a:t>
              </a:r>
            </a:p>
          </p:txBody>
        </p:sp>
      </p:grpSp>
      <p:grpSp>
        <p:nvGrpSpPr>
          <p:cNvPr id="1363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36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36" name="C. 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an</a:t>
              </a:r>
            </a:p>
          </p:txBody>
        </p:sp>
      </p:grpSp>
      <p:sp>
        <p:nvSpPr>
          <p:cNvPr id="1363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64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363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40" name="C1 GRAMMAR  •  UNIT 3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31  •  REVEAL</a:t>
              </a:r>
            </a:p>
          </p:txBody>
        </p:sp>
      </p:grpSp>
      <p:grpSp>
        <p:nvGrpSpPr>
          <p:cNvPr id="1364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364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43" name="18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187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64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364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48" name="UNIT 3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31  •  REVEAL</a:t>
              </a:r>
            </a:p>
          </p:txBody>
        </p:sp>
      </p:grpSp>
      <p:grpSp>
        <p:nvGrpSpPr>
          <p:cNvPr id="1365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365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51" name="Reason, purpose and resul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Reason, purpose and result: choose the answer</a:t>
              </a:r>
            </a:p>
          </p:txBody>
        </p:sp>
      </p:grpSp>
      <p:grpSp>
        <p:nvGrpSpPr>
          <p:cNvPr id="1365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365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5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1365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65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365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58" name="1. The flight was cancelled ___ heavy fo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We stayed in ___ the storm.</a:t>
              </a:r>
            </a:p>
          </p:txBody>
        </p:sp>
      </p:grpSp>
      <p:grpSp>
        <p:nvGrpSpPr>
          <p:cNvPr id="1366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36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61" name="A. becau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because</a:t>
              </a:r>
            </a:p>
          </p:txBody>
        </p:sp>
      </p:grpSp>
      <p:grpSp>
        <p:nvGrpSpPr>
          <p:cNvPr id="1366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36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64" name="B. so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so that</a:t>
              </a:r>
            </a:p>
          </p:txBody>
        </p:sp>
      </p:grpSp>
      <p:grpSp>
        <p:nvGrpSpPr>
          <p:cNvPr id="1366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36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67" name="C. because of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because of</a:t>
              </a:r>
            </a:p>
          </p:txBody>
        </p:sp>
      </p:grpSp>
      <p:grpSp>
        <p:nvGrpSpPr>
          <p:cNvPr id="1367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366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70" name="2. I lowered my voice ___ the others could concentrat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 whispered ___ nobody would hear.</a:t>
              </a:r>
            </a:p>
          </p:txBody>
        </p:sp>
      </p:grpSp>
      <p:grpSp>
        <p:nvGrpSpPr>
          <p:cNvPr id="1367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36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73" name="A. so tha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 that</a:t>
              </a:r>
            </a:p>
          </p:txBody>
        </p:sp>
      </p:grpSp>
      <p:grpSp>
        <p:nvGrpSpPr>
          <p:cNvPr id="1367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36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76" name="B. because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because of</a:t>
              </a:r>
            </a:p>
          </p:txBody>
        </p:sp>
      </p:grpSp>
      <p:grpSp>
        <p:nvGrpSpPr>
          <p:cNvPr id="1368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36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79" name="C. s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such</a:t>
              </a:r>
            </a:p>
          </p:txBody>
        </p:sp>
      </p:grpSp>
      <p:grpSp>
        <p:nvGrpSpPr>
          <p:cNvPr id="1368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368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82" name="3. The evidence was ___ compelling that the jury reached a quick verdic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It was ___ cold that the lake froze.</a:t>
              </a:r>
            </a:p>
          </p:txBody>
        </p:sp>
      </p:grpSp>
      <p:grpSp>
        <p:nvGrpSpPr>
          <p:cNvPr id="1368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36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85" name="A. s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such</a:t>
              </a:r>
            </a:p>
          </p:txBody>
        </p:sp>
      </p:grpSp>
      <p:grpSp>
        <p:nvGrpSpPr>
          <p:cNvPr id="1368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36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88" name="B. s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so</a:t>
              </a:r>
            </a:p>
          </p:txBody>
        </p:sp>
      </p:grpSp>
      <p:grpSp>
        <p:nvGrpSpPr>
          <p:cNvPr id="1369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36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91" name="C. to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too</a:t>
              </a:r>
            </a:p>
          </p:txBody>
        </p:sp>
      </p:grpSp>
      <p:grpSp>
        <p:nvGrpSpPr>
          <p:cNvPr id="1369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369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94" name="4. She left early in order ___ the rush-hour traffic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She left early in order ___ the train.</a:t>
              </a:r>
            </a:p>
          </p:txBody>
        </p:sp>
      </p:grpSp>
      <p:grpSp>
        <p:nvGrpSpPr>
          <p:cNvPr id="1369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36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97" name="A. to avoi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 catch</a:t>
              </a:r>
            </a:p>
          </p:txBody>
        </p:sp>
      </p:grpSp>
      <p:grpSp>
        <p:nvGrpSpPr>
          <p:cNvPr id="1370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36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00" name="B. avoi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catching</a:t>
              </a:r>
            </a:p>
          </p:txBody>
        </p:sp>
      </p:grpSp>
      <p:grpSp>
        <p:nvGrpSpPr>
          <p:cNvPr id="1370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37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03" name="C. that avoi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that catch</a:t>
              </a:r>
            </a:p>
          </p:txBody>
        </p:sp>
      </p:grpSp>
      <p:grpSp>
        <p:nvGrpSpPr>
          <p:cNvPr id="1370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370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06" name="5. It was such ___ unexpected result that the researchers repeated the tes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It was such ___ interesting talk that we stayed.</a:t>
              </a:r>
            </a:p>
          </p:txBody>
        </p:sp>
      </p:grpSp>
      <p:grpSp>
        <p:nvGrpSpPr>
          <p:cNvPr id="1371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37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09" name="A. s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</a:t>
              </a:r>
            </a:p>
          </p:txBody>
        </p:sp>
      </p:grpSp>
      <p:grpSp>
        <p:nvGrpSpPr>
          <p:cNvPr id="1371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37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12" name="B. ver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very</a:t>
              </a:r>
            </a:p>
          </p:txBody>
        </p:sp>
      </p:grpSp>
      <p:grpSp>
        <p:nvGrpSpPr>
          <p:cNvPr id="1371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37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15" name="C. 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an</a:t>
              </a:r>
            </a:p>
          </p:txBody>
        </p:sp>
      </p:grpSp>
      <p:sp>
        <p:nvSpPr>
          <p:cNvPr id="1371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72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371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19" name="C1 GRAMMAR  •  UNIT 3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31  •  REVEAL</a:t>
              </a:r>
            </a:p>
          </p:txBody>
        </p:sp>
      </p:grpSp>
      <p:grpSp>
        <p:nvGrpSpPr>
          <p:cNvPr id="1372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372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22" name="18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188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72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372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27" name="UNIT 3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31  •  REVEAL</a:t>
              </a:r>
            </a:p>
          </p:txBody>
        </p:sp>
      </p:grpSp>
      <p:grpSp>
        <p:nvGrpSpPr>
          <p:cNvPr id="1373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372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30" name="Reason, purpose and resul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Reason, purpose and result: choose the answer</a:t>
              </a:r>
            </a:p>
          </p:txBody>
        </p:sp>
      </p:grpSp>
      <p:grpSp>
        <p:nvGrpSpPr>
          <p:cNvPr id="1373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373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3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1373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73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373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37" name="1. The flight was cancelled ___ heavy fo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We stayed in ___ the storm.</a:t>
              </a:r>
            </a:p>
          </p:txBody>
        </p:sp>
      </p:grpSp>
      <p:grpSp>
        <p:nvGrpSpPr>
          <p:cNvPr id="1374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37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40" name="A. becau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because</a:t>
              </a:r>
            </a:p>
          </p:txBody>
        </p:sp>
      </p:grpSp>
      <p:grpSp>
        <p:nvGrpSpPr>
          <p:cNvPr id="1374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37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43" name="B. so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so that</a:t>
              </a:r>
            </a:p>
          </p:txBody>
        </p:sp>
      </p:grpSp>
      <p:grpSp>
        <p:nvGrpSpPr>
          <p:cNvPr id="1374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37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46" name="C. because of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because of</a:t>
              </a:r>
            </a:p>
          </p:txBody>
        </p:sp>
      </p:grpSp>
      <p:grpSp>
        <p:nvGrpSpPr>
          <p:cNvPr id="1375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374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49" name="2. I lowered my voice ___ the others could concentrat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 whispered ___ nobody would hear.</a:t>
              </a:r>
            </a:p>
          </p:txBody>
        </p:sp>
      </p:grpSp>
      <p:grpSp>
        <p:nvGrpSpPr>
          <p:cNvPr id="1375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37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52" name="A. so tha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 that</a:t>
              </a:r>
            </a:p>
          </p:txBody>
        </p:sp>
      </p:grpSp>
      <p:grpSp>
        <p:nvGrpSpPr>
          <p:cNvPr id="1375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37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55" name="B. because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because of</a:t>
              </a:r>
            </a:p>
          </p:txBody>
        </p:sp>
      </p:grpSp>
      <p:grpSp>
        <p:nvGrpSpPr>
          <p:cNvPr id="1375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37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58" name="C. s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such</a:t>
              </a:r>
            </a:p>
          </p:txBody>
        </p:sp>
      </p:grpSp>
      <p:grpSp>
        <p:nvGrpSpPr>
          <p:cNvPr id="1376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376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61" name="3. The evidence was ___ compelling that the jury reached a quick verdic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It was ___ cold that the lake froze.</a:t>
              </a:r>
            </a:p>
          </p:txBody>
        </p:sp>
      </p:grpSp>
      <p:grpSp>
        <p:nvGrpSpPr>
          <p:cNvPr id="1376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37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64" name="A. s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such</a:t>
              </a:r>
            </a:p>
          </p:txBody>
        </p:sp>
      </p:grpSp>
      <p:grpSp>
        <p:nvGrpSpPr>
          <p:cNvPr id="1376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37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67" name="B. s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so</a:t>
              </a:r>
            </a:p>
          </p:txBody>
        </p:sp>
      </p:grpSp>
      <p:grpSp>
        <p:nvGrpSpPr>
          <p:cNvPr id="1377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37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70" name="C. to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too</a:t>
              </a:r>
            </a:p>
          </p:txBody>
        </p:sp>
      </p:grpSp>
      <p:grpSp>
        <p:nvGrpSpPr>
          <p:cNvPr id="1377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377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73" name="4. She left early in order ___ the rush-hour traffic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She left early in order ___ the train.</a:t>
              </a:r>
            </a:p>
          </p:txBody>
        </p:sp>
      </p:grpSp>
      <p:grpSp>
        <p:nvGrpSpPr>
          <p:cNvPr id="1377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37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76" name="A. to avoi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 catch</a:t>
              </a:r>
            </a:p>
          </p:txBody>
        </p:sp>
      </p:grpSp>
      <p:grpSp>
        <p:nvGrpSpPr>
          <p:cNvPr id="1378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37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79" name="B. avoi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catching</a:t>
              </a:r>
            </a:p>
          </p:txBody>
        </p:sp>
      </p:grpSp>
      <p:grpSp>
        <p:nvGrpSpPr>
          <p:cNvPr id="1378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37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82" name="C. that avoi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that catch</a:t>
              </a:r>
            </a:p>
          </p:txBody>
        </p:sp>
      </p:grpSp>
      <p:grpSp>
        <p:nvGrpSpPr>
          <p:cNvPr id="1378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378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85" name="5. It was such ___ unexpected result that the researchers repeated the tes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It was such ___ interesting talk that we stayed.</a:t>
              </a:r>
            </a:p>
          </p:txBody>
        </p:sp>
      </p:grpSp>
      <p:grpSp>
        <p:nvGrpSpPr>
          <p:cNvPr id="1378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37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88" name="A. s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</a:t>
              </a:r>
            </a:p>
          </p:txBody>
        </p:sp>
      </p:grpSp>
      <p:grpSp>
        <p:nvGrpSpPr>
          <p:cNvPr id="1379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37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91" name="B. ver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very</a:t>
              </a:r>
            </a:p>
          </p:txBody>
        </p:sp>
      </p:grpSp>
      <p:grpSp>
        <p:nvGrpSpPr>
          <p:cNvPr id="1379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37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94" name="C. a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an</a:t>
              </a:r>
            </a:p>
          </p:txBody>
        </p:sp>
      </p:grpSp>
      <p:sp>
        <p:nvSpPr>
          <p:cNvPr id="1379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79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379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98" name="C1 GRAMMAR  •  UNIT 3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31  •  REVEAL</a:t>
              </a:r>
            </a:p>
          </p:txBody>
        </p:sp>
      </p:grpSp>
      <p:grpSp>
        <p:nvGrpSpPr>
          <p:cNvPr id="1380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380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01" name="18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189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80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1380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06" name="UNIT 32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32  •  EXPLANATION</a:t>
              </a:r>
            </a:p>
          </p:txBody>
        </p:sp>
      </p:grpSp>
      <p:grpSp>
        <p:nvGrpSpPr>
          <p:cNvPr id="1381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1380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09" name="Idioms in context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Idioms in context</a:t>
              </a:r>
            </a:p>
          </p:txBody>
        </p:sp>
      </p:grpSp>
      <p:sp>
        <p:nvSpPr>
          <p:cNvPr id="1381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81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1381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1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1381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1381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16" name="Idioms are fixed expressions whose overall meaning cannot usually be predicted from the individual words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Idioms are fixed expressions whose overall meaning cannot usually be predicted from the individual words.</a:t>
              </a:r>
            </a:p>
          </p:txBody>
        </p:sp>
      </p:grpSp>
      <p:grpSp>
        <p:nvGrpSpPr>
          <p:cNvPr id="1382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1381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1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1382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1382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22" name="Learn an idiom with its meaning, tone and a realistic example rather than translating each word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Learn an idiom with its meaning, tone and a realistic example rather than translating each word.</a:t>
              </a:r>
            </a:p>
          </p:txBody>
        </p:sp>
      </p:grpSp>
      <p:sp>
        <p:nvSpPr>
          <p:cNvPr id="1382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82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1382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2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13830" name="Group"/>
          <p:cNvGrpSpPr/>
          <p:nvPr/>
        </p:nvGrpSpPr>
        <p:grpSpPr>
          <a:xfrm>
            <a:off x="5295900" y="2152650"/>
            <a:ext cx="2238375" cy="2333625"/>
            <a:chOff x="0" y="0"/>
            <a:chExt cx="2238375" cy="2333625"/>
          </a:xfrm>
        </p:grpSpPr>
        <p:sp>
          <p:nvSpPr>
            <p:cNvPr id="1382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29" name="fixed phrase + appropriate context…"/>
            <p:cNvSpPr txBox="1"/>
            <p:nvPr/>
          </p:nvSpPr>
          <p:spPr>
            <a:xfrm>
              <a:off x="45719" y="0"/>
              <a:ext cx="2146937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fixed phrase + appropriate context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meaning is often figurative</a:t>
              </a:r>
            </a:p>
          </p:txBody>
        </p:sp>
      </p:grpSp>
      <p:grpSp>
        <p:nvGrpSpPr>
          <p:cNvPr id="1383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1383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3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1383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83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1383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3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1384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1383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39" name="1.  The test was a piece of cake; everyone finished early.…"/>
            <p:cNvSpPr txBox="1"/>
            <p:nvPr/>
          </p:nvSpPr>
          <p:spPr>
            <a:xfrm>
              <a:off x="45719" y="0"/>
              <a:ext cx="3051812" cy="2575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The test was a piece of cake; everyone finished early.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Let's get the ball rolling and start the meeting.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Her comment really hit the nail on the head; it described the problem exactly.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I only see my cousins once in a blue moon.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Don't tell Mia—it is meant to stay under wraps.</a:t>
              </a:r>
            </a:p>
          </p:txBody>
        </p:sp>
      </p:grpSp>
      <p:sp>
        <p:nvSpPr>
          <p:cNvPr id="1384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84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384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43" name="C1 GRAMMAR  •  UNIT 32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32  •  EXPLANATION</a:t>
              </a:r>
            </a:p>
          </p:txBody>
        </p:sp>
      </p:grpSp>
      <p:grpSp>
        <p:nvGrpSpPr>
          <p:cNvPr id="1384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384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46" name="19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4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85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385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51" name="UNIT 3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32  •  REVEAL</a:t>
              </a:r>
            </a:p>
          </p:txBody>
        </p:sp>
      </p:grpSp>
      <p:grpSp>
        <p:nvGrpSpPr>
          <p:cNvPr id="1385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385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54" name="Idioms in contex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Idioms in context: choose the answer</a:t>
              </a:r>
            </a:p>
          </p:txBody>
        </p:sp>
      </p:grpSp>
      <p:grpSp>
        <p:nvGrpSpPr>
          <p:cNvPr id="1385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385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5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1385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86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386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61" name="1. Negotiating the refund was a ___; it took less than five minut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test was a ___; everyone finished early.</a:t>
              </a:r>
            </a:p>
          </p:txBody>
        </p:sp>
      </p:grpSp>
      <p:grpSp>
        <p:nvGrpSpPr>
          <p:cNvPr id="1386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38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64" name="A. storm in a teacup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slice of bread</a:t>
              </a:r>
            </a:p>
          </p:txBody>
        </p:sp>
      </p:grpSp>
      <p:grpSp>
        <p:nvGrpSpPr>
          <p:cNvPr id="1386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38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67" name="B. walk in the park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piece of cake</a:t>
              </a:r>
            </a:p>
          </p:txBody>
        </p:sp>
      </p:grpSp>
      <p:grpSp>
        <p:nvGrpSpPr>
          <p:cNvPr id="1387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38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70" name="C. bitter pi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hard nut</a:t>
              </a:r>
            </a:p>
          </p:txBody>
        </p:sp>
      </p:grpSp>
      <p:grpSp>
        <p:nvGrpSpPr>
          <p:cNvPr id="1387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387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73" name="2. We need to ___ and discuss the real issu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Let's ___ and start the meeting.</a:t>
              </a:r>
            </a:p>
          </p:txBody>
        </p:sp>
      </p:grpSp>
      <p:grpSp>
        <p:nvGrpSpPr>
          <p:cNvPr id="1387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38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76" name="A. cut to the cha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get the ball rolling</a:t>
              </a:r>
            </a:p>
          </p:txBody>
        </p:sp>
      </p:grpSp>
      <p:grpSp>
        <p:nvGrpSpPr>
          <p:cNvPr id="1388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38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79" name="B. cut the corner of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drop the ball down</a:t>
              </a:r>
            </a:p>
          </p:txBody>
        </p:sp>
      </p:grpSp>
      <p:grpSp>
        <p:nvGrpSpPr>
          <p:cNvPr id="1388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38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82" name="C. chase the cu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roll into it</a:t>
              </a:r>
            </a:p>
          </p:txBody>
        </p:sp>
      </p:grpSp>
      <p:grpSp>
        <p:nvGrpSpPr>
          <p:cNvPr id="1388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388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85" name="3. His explanation really ___; it was exactly what we needed to hea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Her comment really ___; it described the problem exactly.</a:t>
              </a:r>
            </a:p>
          </p:txBody>
        </p:sp>
      </p:grpSp>
      <p:grpSp>
        <p:nvGrpSpPr>
          <p:cNvPr id="1388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38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88" name="A. broke the ban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broke the ice</a:t>
              </a:r>
            </a:p>
          </p:txBody>
        </p:sp>
      </p:grpSp>
      <p:grpSp>
        <p:nvGrpSpPr>
          <p:cNvPr id="1389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38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91" name="B. hit the sp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hit the nail on the head</a:t>
              </a:r>
            </a:p>
          </p:txBody>
        </p:sp>
      </p:grpSp>
      <p:grpSp>
        <p:nvGrpSpPr>
          <p:cNvPr id="1389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38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94" name="C. blew the whist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pulled my leg</a:t>
              </a:r>
            </a:p>
          </p:txBody>
        </p:sp>
      </p:grpSp>
      <p:grpSp>
        <p:nvGrpSpPr>
          <p:cNvPr id="1389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389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97" name="4. Opportunities like this are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only see my cousins ___.</a:t>
              </a:r>
            </a:p>
          </p:txBody>
        </p:sp>
      </p:grpSp>
      <p:grpSp>
        <p:nvGrpSpPr>
          <p:cNvPr id="1390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38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00" name="A. under the weath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under the weather</a:t>
              </a:r>
            </a:p>
          </p:txBody>
        </p:sp>
      </p:grpSp>
      <p:grpSp>
        <p:nvGrpSpPr>
          <p:cNvPr id="1390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39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03" name="B. on the fenc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on thin ice</a:t>
              </a:r>
            </a:p>
          </p:txBody>
        </p:sp>
      </p:grpSp>
      <p:grpSp>
        <p:nvGrpSpPr>
          <p:cNvPr id="1390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39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06" name="C. few and far betw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once in a blue moon</a:t>
              </a:r>
            </a:p>
          </p:txBody>
        </p:sp>
      </p:grpSp>
      <p:grpSp>
        <p:nvGrpSpPr>
          <p:cNvPr id="1391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390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09" name="5. The prototype is kept ___ until launc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Don't tell Mia—it is meant to stay ___.</a:t>
              </a:r>
            </a:p>
          </p:txBody>
        </p:sp>
      </p:grpSp>
      <p:grpSp>
        <p:nvGrpSpPr>
          <p:cNvPr id="1391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39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12" name="A. on cloud ni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over the moon</a:t>
              </a:r>
            </a:p>
          </p:txBody>
        </p:sp>
      </p:grpSp>
      <p:grpSp>
        <p:nvGrpSpPr>
          <p:cNvPr id="1391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39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15" name="B. in the r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out of hand</a:t>
              </a:r>
            </a:p>
          </p:txBody>
        </p:sp>
      </p:grpSp>
      <p:grpSp>
        <p:nvGrpSpPr>
          <p:cNvPr id="1391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39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18" name="C. under lock and ke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under wraps</a:t>
              </a:r>
            </a:p>
          </p:txBody>
        </p:sp>
      </p:grpSp>
      <p:sp>
        <p:nvSpPr>
          <p:cNvPr id="1392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92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392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22" name="C1 GRAMMAR  •  UNIT 3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32  •  REVEAL</a:t>
              </a:r>
            </a:p>
          </p:txBody>
        </p:sp>
      </p:grpSp>
      <p:grpSp>
        <p:nvGrpSpPr>
          <p:cNvPr id="1392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392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25" name="19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93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392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30" name="UNIT 3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32  •  REVEAL</a:t>
              </a:r>
            </a:p>
          </p:txBody>
        </p:sp>
      </p:grpSp>
      <p:grpSp>
        <p:nvGrpSpPr>
          <p:cNvPr id="1393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393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33" name="Idioms in contex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Idioms in context: choose the answer</a:t>
              </a:r>
            </a:p>
          </p:txBody>
        </p:sp>
      </p:grpSp>
      <p:grpSp>
        <p:nvGrpSpPr>
          <p:cNvPr id="1393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393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3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1393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94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393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40" name="1. Negotiating the refund was a ___; it took less than five minut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test was a ___; everyone finished early.</a:t>
              </a:r>
            </a:p>
          </p:txBody>
        </p:sp>
      </p:grpSp>
      <p:grpSp>
        <p:nvGrpSpPr>
          <p:cNvPr id="1394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39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43" name="A. storm in a teacup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slice of bread</a:t>
              </a:r>
            </a:p>
          </p:txBody>
        </p:sp>
      </p:grpSp>
      <p:grpSp>
        <p:nvGrpSpPr>
          <p:cNvPr id="1394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39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46" name="B. walk in the park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piece of cake</a:t>
              </a:r>
            </a:p>
          </p:txBody>
        </p:sp>
      </p:grpSp>
      <p:grpSp>
        <p:nvGrpSpPr>
          <p:cNvPr id="1395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39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49" name="C. bitter pi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hard nut</a:t>
              </a:r>
            </a:p>
          </p:txBody>
        </p:sp>
      </p:grpSp>
      <p:grpSp>
        <p:nvGrpSpPr>
          <p:cNvPr id="1395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395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52" name="2. We need to ___ and discuss the real issu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Let's ___ and start the meeting.</a:t>
              </a:r>
            </a:p>
          </p:txBody>
        </p:sp>
      </p:grpSp>
      <p:grpSp>
        <p:nvGrpSpPr>
          <p:cNvPr id="1395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39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55" name="A. cut to the chas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get the ball rolling</a:t>
              </a:r>
            </a:p>
          </p:txBody>
        </p:sp>
      </p:grpSp>
      <p:grpSp>
        <p:nvGrpSpPr>
          <p:cNvPr id="1395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39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58" name="B. cut the corner of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drop the ball down</a:t>
              </a:r>
            </a:p>
          </p:txBody>
        </p:sp>
      </p:grpSp>
      <p:grpSp>
        <p:nvGrpSpPr>
          <p:cNvPr id="1396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39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61" name="C. chase the cu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roll into it</a:t>
              </a:r>
            </a:p>
          </p:txBody>
        </p:sp>
      </p:grpSp>
      <p:grpSp>
        <p:nvGrpSpPr>
          <p:cNvPr id="1396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396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64" name="3. His explanation really ___; it was exactly what we needed to hea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Her comment really ___; it described the problem exactly.</a:t>
              </a:r>
            </a:p>
          </p:txBody>
        </p:sp>
      </p:grpSp>
      <p:grpSp>
        <p:nvGrpSpPr>
          <p:cNvPr id="1396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39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67" name="A. broke the ban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broke the ice</a:t>
              </a:r>
            </a:p>
          </p:txBody>
        </p:sp>
      </p:grpSp>
      <p:grpSp>
        <p:nvGrpSpPr>
          <p:cNvPr id="1397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39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70" name="B. hit the sp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hit the nail on the head</a:t>
              </a:r>
            </a:p>
          </p:txBody>
        </p:sp>
      </p:grpSp>
      <p:grpSp>
        <p:nvGrpSpPr>
          <p:cNvPr id="1397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39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73" name="C. blew the whist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pulled my leg</a:t>
              </a:r>
            </a:p>
          </p:txBody>
        </p:sp>
      </p:grpSp>
      <p:grpSp>
        <p:nvGrpSpPr>
          <p:cNvPr id="1397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397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76" name="4. Opportunities like this are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only see my cousins ___.</a:t>
              </a:r>
            </a:p>
          </p:txBody>
        </p:sp>
      </p:grpSp>
      <p:grpSp>
        <p:nvGrpSpPr>
          <p:cNvPr id="1398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39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79" name="A. under the weath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under the weather</a:t>
              </a:r>
            </a:p>
          </p:txBody>
        </p:sp>
      </p:grpSp>
      <p:grpSp>
        <p:nvGrpSpPr>
          <p:cNvPr id="1398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39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82" name="B. on the fenc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on thin ice</a:t>
              </a:r>
            </a:p>
          </p:txBody>
        </p:sp>
      </p:grpSp>
      <p:grpSp>
        <p:nvGrpSpPr>
          <p:cNvPr id="1398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39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85" name="C. few and far betw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once in a blue moon</a:t>
              </a:r>
            </a:p>
          </p:txBody>
        </p:sp>
      </p:grpSp>
      <p:grpSp>
        <p:nvGrpSpPr>
          <p:cNvPr id="1398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398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88" name="5. The prototype is kept ___ until launc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Don't tell Mia—it is meant to stay ___.</a:t>
              </a:r>
            </a:p>
          </p:txBody>
        </p:sp>
      </p:grpSp>
      <p:grpSp>
        <p:nvGrpSpPr>
          <p:cNvPr id="1399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39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91" name="A. on cloud ni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over the moon</a:t>
              </a:r>
            </a:p>
          </p:txBody>
        </p:sp>
      </p:grpSp>
      <p:grpSp>
        <p:nvGrpSpPr>
          <p:cNvPr id="1399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39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94" name="B. in the r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out of hand</a:t>
              </a:r>
            </a:p>
          </p:txBody>
        </p:sp>
      </p:grpSp>
      <p:grpSp>
        <p:nvGrpSpPr>
          <p:cNvPr id="1399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39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97" name="C. under lock and ke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under wraps</a:t>
              </a:r>
            </a:p>
          </p:txBody>
        </p:sp>
      </p:grpSp>
      <p:sp>
        <p:nvSpPr>
          <p:cNvPr id="1399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00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400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01" name="C1 GRAMMAR  •  UNIT 3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32  •  REVEAL</a:t>
              </a:r>
            </a:p>
          </p:txBody>
        </p:sp>
      </p:grpSp>
      <p:grpSp>
        <p:nvGrpSpPr>
          <p:cNvPr id="1400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400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04" name="19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0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01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400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09" name="UNIT 3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32  •  REVEAL</a:t>
              </a:r>
            </a:p>
          </p:txBody>
        </p:sp>
      </p:grpSp>
      <p:grpSp>
        <p:nvGrpSpPr>
          <p:cNvPr id="1401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401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12" name="Idioms in contex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Idioms in context: choose the answer</a:t>
              </a:r>
            </a:p>
          </p:txBody>
        </p:sp>
      </p:grpSp>
      <p:grpSp>
        <p:nvGrpSpPr>
          <p:cNvPr id="1401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401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1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1401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02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401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19" name="1. Negotiating the refund was a ___; it took less than five minut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test was a ___; everyone finished early.</a:t>
              </a:r>
            </a:p>
          </p:txBody>
        </p:sp>
      </p:grpSp>
      <p:grpSp>
        <p:nvGrpSpPr>
          <p:cNvPr id="1402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40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22" name="A. storm in a teacup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slice of bread</a:t>
              </a:r>
            </a:p>
          </p:txBody>
        </p:sp>
      </p:grpSp>
      <p:grpSp>
        <p:nvGrpSpPr>
          <p:cNvPr id="1402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40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25" name="B. walk in the park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piece of cake</a:t>
              </a:r>
            </a:p>
          </p:txBody>
        </p:sp>
      </p:grpSp>
      <p:grpSp>
        <p:nvGrpSpPr>
          <p:cNvPr id="1402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40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28" name="C. bitter pi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hard nut</a:t>
              </a:r>
            </a:p>
          </p:txBody>
        </p:sp>
      </p:grpSp>
      <p:grpSp>
        <p:nvGrpSpPr>
          <p:cNvPr id="1403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403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31" name="2. We need to ___ and discuss the real issu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Let's ___ and start the meeting.</a:t>
              </a:r>
            </a:p>
          </p:txBody>
        </p:sp>
      </p:grpSp>
      <p:grpSp>
        <p:nvGrpSpPr>
          <p:cNvPr id="1403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40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34" name="A. cut to the chas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get the ball rolling</a:t>
              </a:r>
            </a:p>
          </p:txBody>
        </p:sp>
      </p:grpSp>
      <p:grpSp>
        <p:nvGrpSpPr>
          <p:cNvPr id="1403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40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37" name="B. cut the corner of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drop the ball down</a:t>
              </a:r>
            </a:p>
          </p:txBody>
        </p:sp>
      </p:grpSp>
      <p:grpSp>
        <p:nvGrpSpPr>
          <p:cNvPr id="1404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40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40" name="C. chase the cu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roll into it</a:t>
              </a:r>
            </a:p>
          </p:txBody>
        </p:sp>
      </p:grpSp>
      <p:grpSp>
        <p:nvGrpSpPr>
          <p:cNvPr id="1404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404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43" name="3. His explanation really ___; it was exactly what we needed to hea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Her comment really ___; it described the problem exactly.</a:t>
              </a:r>
            </a:p>
          </p:txBody>
        </p:sp>
      </p:grpSp>
      <p:grpSp>
        <p:nvGrpSpPr>
          <p:cNvPr id="1404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40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46" name="A. broke the ban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broke the ice</a:t>
              </a:r>
            </a:p>
          </p:txBody>
        </p:sp>
      </p:grpSp>
      <p:grpSp>
        <p:nvGrpSpPr>
          <p:cNvPr id="1405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40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49" name="B. hit the spo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hit the nail on the head</a:t>
              </a:r>
            </a:p>
          </p:txBody>
        </p:sp>
      </p:grpSp>
      <p:grpSp>
        <p:nvGrpSpPr>
          <p:cNvPr id="1405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40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52" name="C. blew the whist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pulled my leg</a:t>
              </a:r>
            </a:p>
          </p:txBody>
        </p:sp>
      </p:grpSp>
      <p:grpSp>
        <p:nvGrpSpPr>
          <p:cNvPr id="1405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405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55" name="4. Opportunities like this are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only see my cousins ___.</a:t>
              </a:r>
            </a:p>
          </p:txBody>
        </p:sp>
      </p:grpSp>
      <p:grpSp>
        <p:nvGrpSpPr>
          <p:cNvPr id="1405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40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58" name="A. under the weath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under the weather</a:t>
              </a:r>
            </a:p>
          </p:txBody>
        </p:sp>
      </p:grpSp>
      <p:grpSp>
        <p:nvGrpSpPr>
          <p:cNvPr id="1406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40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61" name="B. on the fenc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on thin ice</a:t>
              </a:r>
            </a:p>
          </p:txBody>
        </p:sp>
      </p:grpSp>
      <p:grpSp>
        <p:nvGrpSpPr>
          <p:cNvPr id="1406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40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64" name="C. few and far betw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once in a blue moon</a:t>
              </a:r>
            </a:p>
          </p:txBody>
        </p:sp>
      </p:grpSp>
      <p:grpSp>
        <p:nvGrpSpPr>
          <p:cNvPr id="1406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406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67" name="5. The prototype is kept ___ until launc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Don't tell Mia—it is meant to stay ___.</a:t>
              </a:r>
            </a:p>
          </p:txBody>
        </p:sp>
      </p:grpSp>
      <p:grpSp>
        <p:nvGrpSpPr>
          <p:cNvPr id="1407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40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70" name="A. on cloud ni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over the moon</a:t>
              </a:r>
            </a:p>
          </p:txBody>
        </p:sp>
      </p:grpSp>
      <p:grpSp>
        <p:nvGrpSpPr>
          <p:cNvPr id="1407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40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73" name="B. in the r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out of hand</a:t>
              </a:r>
            </a:p>
          </p:txBody>
        </p:sp>
      </p:grpSp>
      <p:grpSp>
        <p:nvGrpSpPr>
          <p:cNvPr id="1407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40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76" name="C. under lock and ke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under wraps</a:t>
              </a:r>
            </a:p>
          </p:txBody>
        </p:sp>
      </p:grpSp>
      <p:sp>
        <p:nvSpPr>
          <p:cNvPr id="1407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08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407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80" name="C1 GRAMMAR  •  UNIT 3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32  •  REVEAL</a:t>
              </a:r>
            </a:p>
          </p:txBody>
        </p:sp>
      </p:grpSp>
      <p:grpSp>
        <p:nvGrpSpPr>
          <p:cNvPr id="1408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408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83" name="19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8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08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408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88" name="UNIT 3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32  •  REVEAL</a:t>
              </a:r>
            </a:p>
          </p:txBody>
        </p:sp>
      </p:grpSp>
      <p:grpSp>
        <p:nvGrpSpPr>
          <p:cNvPr id="1409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409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91" name="Idioms in contex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Idioms in context: choose the answer</a:t>
              </a:r>
            </a:p>
          </p:txBody>
        </p:sp>
      </p:grpSp>
      <p:grpSp>
        <p:nvGrpSpPr>
          <p:cNvPr id="1409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409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9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1409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09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409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98" name="1. Negotiating the refund was a ___; it took less than five minut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test was a ___; everyone finished early.</a:t>
              </a:r>
            </a:p>
          </p:txBody>
        </p:sp>
      </p:grpSp>
      <p:grpSp>
        <p:nvGrpSpPr>
          <p:cNvPr id="1410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41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01" name="A. storm in a teacup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slice of bread</a:t>
              </a:r>
            </a:p>
          </p:txBody>
        </p:sp>
      </p:grpSp>
      <p:grpSp>
        <p:nvGrpSpPr>
          <p:cNvPr id="1410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41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04" name="B. walk in the park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piece of cake</a:t>
              </a:r>
            </a:p>
          </p:txBody>
        </p:sp>
      </p:grpSp>
      <p:grpSp>
        <p:nvGrpSpPr>
          <p:cNvPr id="1410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41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07" name="C. bitter pi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hard nut</a:t>
              </a:r>
            </a:p>
          </p:txBody>
        </p:sp>
      </p:grpSp>
      <p:grpSp>
        <p:nvGrpSpPr>
          <p:cNvPr id="1411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410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10" name="2. We need to ___ and discuss the real issu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Let's ___ and start the meeting.</a:t>
              </a:r>
            </a:p>
          </p:txBody>
        </p:sp>
      </p:grpSp>
      <p:grpSp>
        <p:nvGrpSpPr>
          <p:cNvPr id="1411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41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13" name="A. cut to the chas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get the ball rolling</a:t>
              </a:r>
            </a:p>
          </p:txBody>
        </p:sp>
      </p:grpSp>
      <p:grpSp>
        <p:nvGrpSpPr>
          <p:cNvPr id="1411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41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16" name="B. cut the corner of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drop the ball down</a:t>
              </a:r>
            </a:p>
          </p:txBody>
        </p:sp>
      </p:grpSp>
      <p:grpSp>
        <p:nvGrpSpPr>
          <p:cNvPr id="1412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41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19" name="C. chase the cu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roll into it</a:t>
              </a:r>
            </a:p>
          </p:txBody>
        </p:sp>
      </p:grpSp>
      <p:grpSp>
        <p:nvGrpSpPr>
          <p:cNvPr id="1412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412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22" name="3. His explanation really ___; it was exactly what we needed to hea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Her comment really ___; it described the problem exactly.</a:t>
              </a:r>
            </a:p>
          </p:txBody>
        </p:sp>
      </p:grpSp>
      <p:grpSp>
        <p:nvGrpSpPr>
          <p:cNvPr id="1412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41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25" name="A. broke the ban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broke the ice</a:t>
              </a:r>
            </a:p>
          </p:txBody>
        </p:sp>
      </p:grpSp>
      <p:grpSp>
        <p:nvGrpSpPr>
          <p:cNvPr id="1412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41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28" name="B. hit the spo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hit the nail on the head</a:t>
              </a:r>
            </a:p>
          </p:txBody>
        </p:sp>
      </p:grpSp>
      <p:grpSp>
        <p:nvGrpSpPr>
          <p:cNvPr id="1413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41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31" name="C. blew the whist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pulled my leg</a:t>
              </a:r>
            </a:p>
          </p:txBody>
        </p:sp>
      </p:grpSp>
      <p:grpSp>
        <p:nvGrpSpPr>
          <p:cNvPr id="1413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413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34" name="4. Opportunities like this are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only see my cousins ___.</a:t>
              </a:r>
            </a:p>
          </p:txBody>
        </p:sp>
      </p:grpSp>
      <p:grpSp>
        <p:nvGrpSpPr>
          <p:cNvPr id="1413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41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37" name="A. under the weath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under the weather</a:t>
              </a:r>
            </a:p>
          </p:txBody>
        </p:sp>
      </p:grpSp>
      <p:grpSp>
        <p:nvGrpSpPr>
          <p:cNvPr id="1414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41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40" name="B. on the fenc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on thin ice</a:t>
              </a:r>
            </a:p>
          </p:txBody>
        </p:sp>
      </p:grpSp>
      <p:grpSp>
        <p:nvGrpSpPr>
          <p:cNvPr id="1414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41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43" name="C. few and far betwe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once in a blue moon</a:t>
              </a:r>
            </a:p>
          </p:txBody>
        </p:sp>
      </p:grpSp>
      <p:grpSp>
        <p:nvGrpSpPr>
          <p:cNvPr id="1414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414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46" name="5. The prototype is kept ___ until launc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Don't tell Mia—it is meant to stay ___.</a:t>
              </a:r>
            </a:p>
          </p:txBody>
        </p:sp>
      </p:grpSp>
      <p:grpSp>
        <p:nvGrpSpPr>
          <p:cNvPr id="1415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41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49" name="A. on cloud ni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over the moon</a:t>
              </a:r>
            </a:p>
          </p:txBody>
        </p:sp>
      </p:grpSp>
      <p:grpSp>
        <p:nvGrpSpPr>
          <p:cNvPr id="1415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41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52" name="B. in the r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out of hand</a:t>
              </a:r>
            </a:p>
          </p:txBody>
        </p:sp>
      </p:grpSp>
      <p:grpSp>
        <p:nvGrpSpPr>
          <p:cNvPr id="1415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41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55" name="C. under lock and ke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under wraps</a:t>
              </a:r>
            </a:p>
          </p:txBody>
        </p:sp>
      </p:grpSp>
      <p:sp>
        <p:nvSpPr>
          <p:cNvPr id="1415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16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415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59" name="C1 GRAMMAR  •  UNIT 3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32  •  REVEAL</a:t>
              </a:r>
            </a:p>
          </p:txBody>
        </p:sp>
      </p:grpSp>
      <p:grpSp>
        <p:nvGrpSpPr>
          <p:cNvPr id="1416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416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62" name="19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6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16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416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67" name="UNIT 3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32  •  REVEAL</a:t>
              </a:r>
            </a:p>
          </p:txBody>
        </p:sp>
      </p:grpSp>
      <p:grpSp>
        <p:nvGrpSpPr>
          <p:cNvPr id="1417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416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70" name="Idioms in contex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Idioms in context: choose the answer</a:t>
              </a:r>
            </a:p>
          </p:txBody>
        </p:sp>
      </p:grpSp>
      <p:grpSp>
        <p:nvGrpSpPr>
          <p:cNvPr id="1417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417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7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1417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17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417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77" name="1. Negotiating the refund was a ___; it took less than five minut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test was a ___; everyone finished early.</a:t>
              </a:r>
            </a:p>
          </p:txBody>
        </p:sp>
      </p:grpSp>
      <p:grpSp>
        <p:nvGrpSpPr>
          <p:cNvPr id="1418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41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80" name="A. storm in a teacup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slice of bread</a:t>
              </a:r>
            </a:p>
          </p:txBody>
        </p:sp>
      </p:grpSp>
      <p:grpSp>
        <p:nvGrpSpPr>
          <p:cNvPr id="1418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41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83" name="B. walk in the park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piece of cake</a:t>
              </a:r>
            </a:p>
          </p:txBody>
        </p:sp>
      </p:grpSp>
      <p:grpSp>
        <p:nvGrpSpPr>
          <p:cNvPr id="1418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41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86" name="C. bitter pi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hard nut</a:t>
              </a:r>
            </a:p>
          </p:txBody>
        </p:sp>
      </p:grpSp>
      <p:grpSp>
        <p:nvGrpSpPr>
          <p:cNvPr id="1419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418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89" name="2. We need to ___ and discuss the real issu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Let's ___ and start the meeting.</a:t>
              </a:r>
            </a:p>
          </p:txBody>
        </p:sp>
      </p:grpSp>
      <p:grpSp>
        <p:nvGrpSpPr>
          <p:cNvPr id="1419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41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92" name="A. cut to the chas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get the ball rolling</a:t>
              </a:r>
            </a:p>
          </p:txBody>
        </p:sp>
      </p:grpSp>
      <p:grpSp>
        <p:nvGrpSpPr>
          <p:cNvPr id="1419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41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95" name="B. cut the corner of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drop the ball down</a:t>
              </a:r>
            </a:p>
          </p:txBody>
        </p:sp>
      </p:grpSp>
      <p:grpSp>
        <p:nvGrpSpPr>
          <p:cNvPr id="1419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41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98" name="C. chase the cu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roll into it</a:t>
              </a:r>
            </a:p>
          </p:txBody>
        </p:sp>
      </p:grpSp>
      <p:grpSp>
        <p:nvGrpSpPr>
          <p:cNvPr id="1420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420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01" name="3. His explanation really ___; it was exactly what we needed to hea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Her comment really ___; it described the problem exactly.</a:t>
              </a:r>
            </a:p>
          </p:txBody>
        </p:sp>
      </p:grpSp>
      <p:grpSp>
        <p:nvGrpSpPr>
          <p:cNvPr id="1420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42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04" name="A. broke the ban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broke the ice</a:t>
              </a:r>
            </a:p>
          </p:txBody>
        </p:sp>
      </p:grpSp>
      <p:grpSp>
        <p:nvGrpSpPr>
          <p:cNvPr id="1420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42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07" name="B. hit the spo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hit the nail on the head</a:t>
              </a:r>
            </a:p>
          </p:txBody>
        </p:sp>
      </p:grpSp>
      <p:grpSp>
        <p:nvGrpSpPr>
          <p:cNvPr id="1421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42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10" name="C. blew the whist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pulled my leg</a:t>
              </a:r>
            </a:p>
          </p:txBody>
        </p:sp>
      </p:grpSp>
      <p:grpSp>
        <p:nvGrpSpPr>
          <p:cNvPr id="1421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421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13" name="4. Opportunities like this are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only see my cousins ___.</a:t>
              </a:r>
            </a:p>
          </p:txBody>
        </p:sp>
      </p:grpSp>
      <p:grpSp>
        <p:nvGrpSpPr>
          <p:cNvPr id="1421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42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16" name="A. under the weath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under the weather</a:t>
              </a:r>
            </a:p>
          </p:txBody>
        </p:sp>
      </p:grpSp>
      <p:grpSp>
        <p:nvGrpSpPr>
          <p:cNvPr id="1422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42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19" name="B. on the fenc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on thin ice</a:t>
              </a:r>
            </a:p>
          </p:txBody>
        </p:sp>
      </p:grpSp>
      <p:grpSp>
        <p:nvGrpSpPr>
          <p:cNvPr id="1422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42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22" name="C. few and far betwe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once in a blue moon</a:t>
              </a:r>
            </a:p>
          </p:txBody>
        </p:sp>
      </p:grpSp>
      <p:grpSp>
        <p:nvGrpSpPr>
          <p:cNvPr id="1422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422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25" name="5. The prototype is kept ___ until launc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Don't tell Mia—it is meant to stay ___.</a:t>
              </a:r>
            </a:p>
          </p:txBody>
        </p:sp>
      </p:grpSp>
      <p:grpSp>
        <p:nvGrpSpPr>
          <p:cNvPr id="1422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42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28" name="A. on cloud ni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over the moon</a:t>
              </a:r>
            </a:p>
          </p:txBody>
        </p:sp>
      </p:grpSp>
      <p:grpSp>
        <p:nvGrpSpPr>
          <p:cNvPr id="1423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42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31" name="B. in the r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out of hand</a:t>
              </a:r>
            </a:p>
          </p:txBody>
        </p:sp>
      </p:grpSp>
      <p:grpSp>
        <p:nvGrpSpPr>
          <p:cNvPr id="1423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42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34" name="C. under lock and key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under wraps</a:t>
              </a:r>
            </a:p>
          </p:txBody>
        </p:sp>
      </p:grpSp>
      <p:sp>
        <p:nvSpPr>
          <p:cNvPr id="1423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23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423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38" name="C1 GRAMMAR  •  UNIT 3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32  •  REVEAL</a:t>
              </a:r>
            </a:p>
          </p:txBody>
        </p:sp>
      </p:grpSp>
      <p:grpSp>
        <p:nvGrpSpPr>
          <p:cNvPr id="1424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424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41" name="19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4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24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1424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46" name="UNIT 33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33  •  EXPLANATION</a:t>
              </a:r>
            </a:p>
          </p:txBody>
        </p:sp>
      </p:grpSp>
      <p:grpSp>
        <p:nvGrpSpPr>
          <p:cNvPr id="1425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1424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49" name="Advanced phrasal verb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Advanced phrasal verbs</a:t>
              </a:r>
            </a:p>
          </p:txBody>
        </p:sp>
      </p:grpSp>
      <p:sp>
        <p:nvSpPr>
          <p:cNvPr id="1425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25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1425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5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14257" name="Group"/>
          <p:cNvGrpSpPr/>
          <p:nvPr/>
        </p:nvGrpSpPr>
        <p:grpSpPr>
          <a:xfrm>
            <a:off x="781050" y="2095500"/>
            <a:ext cx="3714750" cy="1809750"/>
            <a:chOff x="0" y="0"/>
            <a:chExt cx="3714750" cy="1809750"/>
          </a:xfrm>
        </p:grpSpPr>
        <p:sp>
          <p:nvSpPr>
            <p:cNvPr id="1425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56" name="At C1, phrasal verbs include abstract and three-part meanings; register determines whether a phrasal or single-word verb is more appropriate."/>
            <p:cNvSpPr txBox="1"/>
            <p:nvPr/>
          </p:nvSpPr>
          <p:spPr>
            <a:xfrm>
              <a:off x="45719" y="0"/>
              <a:ext cx="3623311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At C1, phrasal verbs include abstract and three-part meanings; register determines whether a phrasal or single-word verb is more appropriate.</a:t>
              </a:r>
            </a:p>
          </p:txBody>
        </p:sp>
      </p:grpSp>
      <p:grpSp>
        <p:nvGrpSpPr>
          <p:cNvPr id="1426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1425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5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1426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1426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62" name="Record transitivity, separability, register and a full sentence for every new phrasal verb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Record transitivity, separability, register and a full sentence for every new phrasal verb.</a:t>
              </a:r>
            </a:p>
          </p:txBody>
        </p:sp>
      </p:grpSp>
      <p:sp>
        <p:nvSpPr>
          <p:cNvPr id="1426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26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1426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6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14270" name="Group"/>
          <p:cNvGrpSpPr/>
          <p:nvPr/>
        </p:nvGrpSpPr>
        <p:grpSpPr>
          <a:xfrm>
            <a:off x="5295900" y="2152650"/>
            <a:ext cx="2238375" cy="2333625"/>
            <a:chOff x="0" y="0"/>
            <a:chExt cx="2238375" cy="2333625"/>
          </a:xfrm>
        </p:grpSpPr>
        <p:sp>
          <p:nvSpPr>
            <p:cNvPr id="1426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69" name="come up with = devise…"/>
            <p:cNvSpPr txBox="1"/>
            <p:nvPr/>
          </p:nvSpPr>
          <p:spPr>
            <a:xfrm>
              <a:off x="45719" y="0"/>
              <a:ext cx="2146937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come up with = devise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put up with = tolerate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follow through on = complete</a:t>
              </a:r>
            </a:p>
          </p:txBody>
        </p:sp>
      </p:grpSp>
      <p:grpSp>
        <p:nvGrpSpPr>
          <p:cNvPr id="1427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1427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7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1427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27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1427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7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1428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1427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79" name="1.  The committee must come up with a workable alternative.…"/>
            <p:cNvSpPr txBox="1"/>
            <p:nvPr/>
          </p:nvSpPr>
          <p:spPr>
            <a:xfrm>
              <a:off x="45719" y="0"/>
              <a:ext cx="3051812" cy="2575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The committee must come up with a workable alternative.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I won't put up with that kind of behaviour.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She promised to follow through on the agreement.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The investigation brought to light several inconsistencies.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We need to get to the bottom of the underlying cause.</a:t>
              </a:r>
            </a:p>
          </p:txBody>
        </p:sp>
      </p:grpSp>
      <p:sp>
        <p:nvSpPr>
          <p:cNvPr id="1428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28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428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83" name="C1 GRAMMAR  •  UNIT 33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33  •  EXPLANATION</a:t>
              </a:r>
            </a:p>
          </p:txBody>
        </p:sp>
      </p:grpSp>
      <p:grpSp>
        <p:nvGrpSpPr>
          <p:cNvPr id="1428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428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86" name="19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8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29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429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91" name="UNIT 3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33  •  REVEAL</a:t>
              </a:r>
            </a:p>
          </p:txBody>
        </p:sp>
      </p:grpSp>
      <p:grpSp>
        <p:nvGrpSpPr>
          <p:cNvPr id="1429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429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94" name="Advanced phrasal verb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Advanced phrasal verbs: choose the answer</a:t>
              </a:r>
            </a:p>
          </p:txBody>
        </p:sp>
      </p:grpSp>
      <p:grpSp>
        <p:nvGrpSpPr>
          <p:cNvPr id="1429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429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9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1429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30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430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01" name="1. The committee agreed to ___ the proposal until next mont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committee must ___ a workable alternative.</a:t>
              </a:r>
            </a:p>
          </p:txBody>
        </p:sp>
      </p:grpSp>
      <p:grpSp>
        <p:nvGrpSpPr>
          <p:cNvPr id="1430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43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04" name="A. put off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come up with</a:t>
              </a:r>
            </a:p>
          </p:txBody>
        </p:sp>
      </p:grpSp>
      <p:grpSp>
        <p:nvGrpSpPr>
          <p:cNvPr id="1430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43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07" name="B. put away wit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come across to</a:t>
              </a:r>
            </a:p>
          </p:txBody>
        </p:sp>
      </p:grpSp>
      <p:grpSp>
        <p:nvGrpSpPr>
          <p:cNvPr id="1431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43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10" name="C. take over b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put up by</a:t>
              </a:r>
            </a:p>
          </p:txBody>
        </p:sp>
      </p:grpSp>
      <p:grpSp>
        <p:nvGrpSpPr>
          <p:cNvPr id="1431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431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13" name="2. I can't ___ how quickly the market chang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 won't ___ that kind of behaviour.</a:t>
              </a:r>
            </a:p>
          </p:txBody>
        </p:sp>
      </p:grpSp>
      <p:grpSp>
        <p:nvGrpSpPr>
          <p:cNvPr id="1431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43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16" name="A. get over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get away to</a:t>
              </a:r>
            </a:p>
          </p:txBody>
        </p:sp>
      </p:grpSp>
      <p:grpSp>
        <p:nvGrpSpPr>
          <p:cNvPr id="1432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43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19" name="B. get ov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put up with</a:t>
              </a:r>
            </a:p>
          </p:txBody>
        </p:sp>
      </p:grpSp>
      <p:grpSp>
        <p:nvGrpSpPr>
          <p:cNvPr id="1432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43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22" name="C. look dow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look down</a:t>
              </a:r>
            </a:p>
          </p:txBody>
        </p:sp>
      </p:grpSp>
      <p:grpSp>
        <p:nvGrpSpPr>
          <p:cNvPr id="1432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432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25" name="3. Please ___ the key points before the meet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She promised to ___ the agreement.</a:t>
              </a:r>
            </a:p>
          </p:txBody>
        </p:sp>
      </p:grpSp>
      <p:grpSp>
        <p:nvGrpSpPr>
          <p:cNvPr id="1432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43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28" name="A. go ov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follow through on</a:t>
              </a:r>
            </a:p>
          </p:txBody>
        </p:sp>
      </p:grpSp>
      <p:grpSp>
        <p:nvGrpSpPr>
          <p:cNvPr id="1433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43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31" name="B. fall back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fall back to</a:t>
              </a:r>
            </a:p>
          </p:txBody>
        </p:sp>
      </p:grpSp>
      <p:grpSp>
        <p:nvGrpSpPr>
          <p:cNvPr id="1433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43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34" name="C. bring it over wit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bring it over with</a:t>
              </a:r>
            </a:p>
          </p:txBody>
        </p:sp>
      </p:grpSp>
      <p:grpSp>
        <p:nvGrpSpPr>
          <p:cNvPr id="1433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433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37" name="4. The new evidence ___ a serious weakness in the cas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investigation ___ several inconsistencies.</a:t>
              </a:r>
            </a:p>
          </p:txBody>
        </p:sp>
      </p:grpSp>
      <p:grpSp>
        <p:nvGrpSpPr>
          <p:cNvPr id="1434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43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40" name="A. put into li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put into light</a:t>
              </a:r>
            </a:p>
          </p:txBody>
        </p:sp>
      </p:grpSp>
      <p:grpSp>
        <p:nvGrpSpPr>
          <p:cNvPr id="1434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43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43" name="B. came the light up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came the light up</a:t>
              </a:r>
            </a:p>
          </p:txBody>
        </p:sp>
      </p:grpSp>
      <p:grpSp>
        <p:nvGrpSpPr>
          <p:cNvPr id="1434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43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46" name="C. brought to li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brought to light</a:t>
              </a:r>
            </a:p>
          </p:txBody>
        </p:sp>
      </p:grpSp>
      <p:grpSp>
        <p:nvGrpSpPr>
          <p:cNvPr id="1435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434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49" name="5. We need to ___ a backup plan before launc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We need to ___ the underlying cause.</a:t>
              </a:r>
            </a:p>
          </p:txBody>
        </p:sp>
      </p:grpSp>
      <p:grpSp>
        <p:nvGrpSpPr>
          <p:cNvPr id="1435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43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52" name="A. get under the botto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get under the bottom</a:t>
              </a:r>
            </a:p>
          </p:txBody>
        </p:sp>
      </p:grpSp>
      <p:grpSp>
        <p:nvGrpSpPr>
          <p:cNvPr id="1435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43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55" name="B. work ou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get to the bottom of</a:t>
              </a:r>
            </a:p>
          </p:txBody>
        </p:sp>
      </p:grpSp>
      <p:grpSp>
        <p:nvGrpSpPr>
          <p:cNvPr id="1435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43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58" name="C. bring the plan dow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bring the cause down</a:t>
              </a:r>
            </a:p>
          </p:txBody>
        </p:sp>
      </p:grpSp>
      <p:sp>
        <p:nvSpPr>
          <p:cNvPr id="1436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36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436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62" name="C1 GRAMMAR  •  UNIT 3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33  •  REVEAL</a:t>
              </a:r>
            </a:p>
          </p:txBody>
        </p:sp>
      </p:grpSp>
      <p:grpSp>
        <p:nvGrpSpPr>
          <p:cNvPr id="1436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436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65" name="19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37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436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70" name="UNIT 3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33  •  REVEAL</a:t>
              </a:r>
            </a:p>
          </p:txBody>
        </p:sp>
      </p:grpSp>
      <p:grpSp>
        <p:nvGrpSpPr>
          <p:cNvPr id="1437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437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73" name="Advanced phrasal verb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Advanced phrasal verbs: choose the answer</a:t>
              </a:r>
            </a:p>
          </p:txBody>
        </p:sp>
      </p:grpSp>
      <p:grpSp>
        <p:nvGrpSpPr>
          <p:cNvPr id="1437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437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7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1437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38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437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80" name="1. The committee agreed to ___ the proposal until next mont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committee must ___ a workable alternative.</a:t>
              </a:r>
            </a:p>
          </p:txBody>
        </p:sp>
      </p:grpSp>
      <p:grpSp>
        <p:nvGrpSpPr>
          <p:cNvPr id="1438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43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83" name="A. put off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come up with</a:t>
              </a:r>
            </a:p>
          </p:txBody>
        </p:sp>
      </p:grpSp>
      <p:grpSp>
        <p:nvGrpSpPr>
          <p:cNvPr id="1438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43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86" name="B. put away wit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come across to</a:t>
              </a:r>
            </a:p>
          </p:txBody>
        </p:sp>
      </p:grpSp>
      <p:grpSp>
        <p:nvGrpSpPr>
          <p:cNvPr id="1439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43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89" name="C. take over b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put up by</a:t>
              </a:r>
            </a:p>
          </p:txBody>
        </p:sp>
      </p:grpSp>
      <p:grpSp>
        <p:nvGrpSpPr>
          <p:cNvPr id="1439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439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92" name="2. I can't ___ how quickly the market chang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 won't ___ that kind of behaviour.</a:t>
              </a:r>
            </a:p>
          </p:txBody>
        </p:sp>
      </p:grpSp>
      <p:grpSp>
        <p:nvGrpSpPr>
          <p:cNvPr id="1439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43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95" name="A. get over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get away to</a:t>
              </a:r>
            </a:p>
          </p:txBody>
        </p:sp>
      </p:grpSp>
      <p:grpSp>
        <p:nvGrpSpPr>
          <p:cNvPr id="1439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43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98" name="B. get ov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put up with</a:t>
              </a:r>
            </a:p>
          </p:txBody>
        </p:sp>
      </p:grpSp>
      <p:grpSp>
        <p:nvGrpSpPr>
          <p:cNvPr id="1440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44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01" name="C. look dow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look down</a:t>
              </a:r>
            </a:p>
          </p:txBody>
        </p:sp>
      </p:grpSp>
      <p:grpSp>
        <p:nvGrpSpPr>
          <p:cNvPr id="1440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440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04" name="3. Please ___ the key points before the meet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She promised to ___ the agreement.</a:t>
              </a:r>
            </a:p>
          </p:txBody>
        </p:sp>
      </p:grpSp>
      <p:grpSp>
        <p:nvGrpSpPr>
          <p:cNvPr id="1440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44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07" name="A. go ov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follow through on</a:t>
              </a:r>
            </a:p>
          </p:txBody>
        </p:sp>
      </p:grpSp>
      <p:grpSp>
        <p:nvGrpSpPr>
          <p:cNvPr id="1441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44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10" name="B. fall back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fall back to</a:t>
              </a:r>
            </a:p>
          </p:txBody>
        </p:sp>
      </p:grpSp>
      <p:grpSp>
        <p:nvGrpSpPr>
          <p:cNvPr id="1441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44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13" name="C. bring it over wit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bring it over with</a:t>
              </a:r>
            </a:p>
          </p:txBody>
        </p:sp>
      </p:grpSp>
      <p:grpSp>
        <p:nvGrpSpPr>
          <p:cNvPr id="1441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441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16" name="4. The new evidence ___ a serious weakness in the cas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investigation ___ several inconsistencies.</a:t>
              </a:r>
            </a:p>
          </p:txBody>
        </p:sp>
      </p:grpSp>
      <p:grpSp>
        <p:nvGrpSpPr>
          <p:cNvPr id="1442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44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19" name="A. put into li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put into light</a:t>
              </a:r>
            </a:p>
          </p:txBody>
        </p:sp>
      </p:grpSp>
      <p:grpSp>
        <p:nvGrpSpPr>
          <p:cNvPr id="1442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44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22" name="B. came the light up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came the light up</a:t>
              </a:r>
            </a:p>
          </p:txBody>
        </p:sp>
      </p:grpSp>
      <p:grpSp>
        <p:nvGrpSpPr>
          <p:cNvPr id="1442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44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25" name="C. brought to li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brought to light</a:t>
              </a:r>
            </a:p>
          </p:txBody>
        </p:sp>
      </p:grpSp>
      <p:grpSp>
        <p:nvGrpSpPr>
          <p:cNvPr id="1442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442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28" name="5. We need to ___ a backup plan before launc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We need to ___ the underlying cause.</a:t>
              </a:r>
            </a:p>
          </p:txBody>
        </p:sp>
      </p:grpSp>
      <p:grpSp>
        <p:nvGrpSpPr>
          <p:cNvPr id="1443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44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31" name="A. get under the botto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get under the bottom</a:t>
              </a:r>
            </a:p>
          </p:txBody>
        </p:sp>
      </p:grpSp>
      <p:grpSp>
        <p:nvGrpSpPr>
          <p:cNvPr id="1443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44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34" name="B. work ou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get to the bottom of</a:t>
              </a:r>
            </a:p>
          </p:txBody>
        </p:sp>
      </p:grpSp>
      <p:grpSp>
        <p:nvGrpSpPr>
          <p:cNvPr id="1443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44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37" name="C. bring the plan dow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bring the cause down</a:t>
              </a:r>
            </a:p>
          </p:txBody>
        </p:sp>
      </p:grpSp>
      <p:sp>
        <p:nvSpPr>
          <p:cNvPr id="1443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44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444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41" name="C1 GRAMMAR  •  UNIT 3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33  •  REVEAL</a:t>
              </a:r>
            </a:p>
          </p:txBody>
        </p:sp>
      </p:grpSp>
      <p:grpSp>
        <p:nvGrpSpPr>
          <p:cNvPr id="1444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444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44" name="19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4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45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444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49" name="UNIT 3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33  •  REVEAL</a:t>
              </a:r>
            </a:p>
          </p:txBody>
        </p:sp>
      </p:grpSp>
      <p:grpSp>
        <p:nvGrpSpPr>
          <p:cNvPr id="1445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445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52" name="Advanced phrasal verb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Advanced phrasal verbs: choose the answer</a:t>
              </a:r>
            </a:p>
          </p:txBody>
        </p:sp>
      </p:grpSp>
      <p:grpSp>
        <p:nvGrpSpPr>
          <p:cNvPr id="1445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445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5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1445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46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445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59" name="1. The committee agreed to ___ the proposal until next mont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committee must ___ a workable alternative.</a:t>
              </a:r>
            </a:p>
          </p:txBody>
        </p:sp>
      </p:grpSp>
      <p:grpSp>
        <p:nvGrpSpPr>
          <p:cNvPr id="1446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44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62" name="A. put off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come up with</a:t>
              </a:r>
            </a:p>
          </p:txBody>
        </p:sp>
      </p:grpSp>
      <p:grpSp>
        <p:nvGrpSpPr>
          <p:cNvPr id="1446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44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65" name="B. put away wit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come across to</a:t>
              </a:r>
            </a:p>
          </p:txBody>
        </p:sp>
      </p:grpSp>
      <p:grpSp>
        <p:nvGrpSpPr>
          <p:cNvPr id="1446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44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68" name="C. take over b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put up by</a:t>
              </a:r>
            </a:p>
          </p:txBody>
        </p:sp>
      </p:grpSp>
      <p:grpSp>
        <p:nvGrpSpPr>
          <p:cNvPr id="1447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447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71" name="2. I can't ___ how quickly the market chang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 won't ___ that kind of behaviour.</a:t>
              </a:r>
            </a:p>
          </p:txBody>
        </p:sp>
      </p:grpSp>
      <p:grpSp>
        <p:nvGrpSpPr>
          <p:cNvPr id="1447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44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74" name="A. get over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get away to</a:t>
              </a:r>
            </a:p>
          </p:txBody>
        </p:sp>
      </p:grpSp>
      <p:grpSp>
        <p:nvGrpSpPr>
          <p:cNvPr id="1447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44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77" name="B. get ov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put up with</a:t>
              </a:r>
            </a:p>
          </p:txBody>
        </p:sp>
      </p:grpSp>
      <p:grpSp>
        <p:nvGrpSpPr>
          <p:cNvPr id="1448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44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80" name="C. look dow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look down</a:t>
              </a:r>
            </a:p>
          </p:txBody>
        </p:sp>
      </p:grpSp>
      <p:grpSp>
        <p:nvGrpSpPr>
          <p:cNvPr id="1448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448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83" name="3. Please ___ the key points before the meet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She promised to ___ the agreement.</a:t>
              </a:r>
            </a:p>
          </p:txBody>
        </p:sp>
      </p:grpSp>
      <p:grpSp>
        <p:nvGrpSpPr>
          <p:cNvPr id="1448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44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86" name="A. go ov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follow through on</a:t>
              </a:r>
            </a:p>
          </p:txBody>
        </p:sp>
      </p:grpSp>
      <p:grpSp>
        <p:nvGrpSpPr>
          <p:cNvPr id="1449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44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89" name="B. fall back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fall back to</a:t>
              </a:r>
            </a:p>
          </p:txBody>
        </p:sp>
      </p:grpSp>
      <p:grpSp>
        <p:nvGrpSpPr>
          <p:cNvPr id="1449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44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92" name="C. bring it over wit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bring it over with</a:t>
              </a:r>
            </a:p>
          </p:txBody>
        </p:sp>
      </p:grpSp>
      <p:grpSp>
        <p:nvGrpSpPr>
          <p:cNvPr id="1449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449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95" name="4. The new evidence ___ a serious weakness in the cas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investigation ___ several inconsistencies.</a:t>
              </a:r>
            </a:p>
          </p:txBody>
        </p:sp>
      </p:grpSp>
      <p:grpSp>
        <p:nvGrpSpPr>
          <p:cNvPr id="1449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44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98" name="A. put into li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put into light</a:t>
              </a:r>
            </a:p>
          </p:txBody>
        </p:sp>
      </p:grpSp>
      <p:grpSp>
        <p:nvGrpSpPr>
          <p:cNvPr id="1450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45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01" name="B. came the light up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came the light up</a:t>
              </a:r>
            </a:p>
          </p:txBody>
        </p:sp>
      </p:grpSp>
      <p:grpSp>
        <p:nvGrpSpPr>
          <p:cNvPr id="1450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45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04" name="C. brought to li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brought to light</a:t>
              </a:r>
            </a:p>
          </p:txBody>
        </p:sp>
      </p:grpSp>
      <p:grpSp>
        <p:nvGrpSpPr>
          <p:cNvPr id="1450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450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07" name="5. We need to ___ a backup plan before launc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We need to ___ the underlying cause.</a:t>
              </a:r>
            </a:p>
          </p:txBody>
        </p:sp>
      </p:grpSp>
      <p:grpSp>
        <p:nvGrpSpPr>
          <p:cNvPr id="1451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45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10" name="A. get under the botto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get under the bottom</a:t>
              </a:r>
            </a:p>
          </p:txBody>
        </p:sp>
      </p:grpSp>
      <p:grpSp>
        <p:nvGrpSpPr>
          <p:cNvPr id="1451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45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13" name="B. work ou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get to the bottom of</a:t>
              </a:r>
            </a:p>
          </p:txBody>
        </p:sp>
      </p:grpSp>
      <p:grpSp>
        <p:nvGrpSpPr>
          <p:cNvPr id="1451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45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16" name="C. bring the plan dow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bring the cause down</a:t>
              </a:r>
            </a:p>
          </p:txBody>
        </p:sp>
      </p:grpSp>
      <p:sp>
        <p:nvSpPr>
          <p:cNvPr id="1451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52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451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20" name="C1 GRAMMAR  •  UNIT 3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33  •  REVEAL</a:t>
              </a:r>
            </a:p>
          </p:txBody>
        </p:sp>
      </p:grpSp>
      <p:grpSp>
        <p:nvGrpSpPr>
          <p:cNvPr id="1452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452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23" name="19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2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52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452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28" name="UNIT 3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33  •  REVEAL</a:t>
              </a:r>
            </a:p>
          </p:txBody>
        </p:sp>
      </p:grpSp>
      <p:grpSp>
        <p:nvGrpSpPr>
          <p:cNvPr id="1453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453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31" name="Advanced phrasal verb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Advanced phrasal verbs: choose the answer</a:t>
              </a:r>
            </a:p>
          </p:txBody>
        </p:sp>
      </p:grpSp>
      <p:grpSp>
        <p:nvGrpSpPr>
          <p:cNvPr id="1453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453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3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1453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53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453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38" name="1. The committee agreed to ___ the proposal until next mont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committee must ___ a workable alternative.</a:t>
              </a:r>
            </a:p>
          </p:txBody>
        </p:sp>
      </p:grpSp>
      <p:grpSp>
        <p:nvGrpSpPr>
          <p:cNvPr id="1454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45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41" name="A. put off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come up with</a:t>
              </a:r>
            </a:p>
          </p:txBody>
        </p:sp>
      </p:grpSp>
      <p:grpSp>
        <p:nvGrpSpPr>
          <p:cNvPr id="1454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45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44" name="B. put away wit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come across to</a:t>
              </a:r>
            </a:p>
          </p:txBody>
        </p:sp>
      </p:grpSp>
      <p:grpSp>
        <p:nvGrpSpPr>
          <p:cNvPr id="1454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45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47" name="C. take over b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put up by</a:t>
              </a:r>
            </a:p>
          </p:txBody>
        </p:sp>
      </p:grpSp>
      <p:grpSp>
        <p:nvGrpSpPr>
          <p:cNvPr id="1455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454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50" name="2. I can't ___ how quickly the market chang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 won't ___ that kind of behaviour.</a:t>
              </a:r>
            </a:p>
          </p:txBody>
        </p:sp>
      </p:grpSp>
      <p:grpSp>
        <p:nvGrpSpPr>
          <p:cNvPr id="1455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45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53" name="A. get over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get away to</a:t>
              </a:r>
            </a:p>
          </p:txBody>
        </p:sp>
      </p:grpSp>
      <p:grpSp>
        <p:nvGrpSpPr>
          <p:cNvPr id="1455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45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56" name="B. get ov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put up with</a:t>
              </a:r>
            </a:p>
          </p:txBody>
        </p:sp>
      </p:grpSp>
      <p:grpSp>
        <p:nvGrpSpPr>
          <p:cNvPr id="1456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45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59" name="C. look dow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look down</a:t>
              </a:r>
            </a:p>
          </p:txBody>
        </p:sp>
      </p:grpSp>
      <p:grpSp>
        <p:nvGrpSpPr>
          <p:cNvPr id="1456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456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62" name="3. Please ___ the key points before the meet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She promised to ___ the agreement.</a:t>
              </a:r>
            </a:p>
          </p:txBody>
        </p:sp>
      </p:grpSp>
      <p:grpSp>
        <p:nvGrpSpPr>
          <p:cNvPr id="1456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45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65" name="A. go ov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follow through on</a:t>
              </a:r>
            </a:p>
          </p:txBody>
        </p:sp>
      </p:grpSp>
      <p:grpSp>
        <p:nvGrpSpPr>
          <p:cNvPr id="1456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45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68" name="B. fall back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fall back to</a:t>
              </a:r>
            </a:p>
          </p:txBody>
        </p:sp>
      </p:grpSp>
      <p:grpSp>
        <p:nvGrpSpPr>
          <p:cNvPr id="1457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45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71" name="C. bring it over wit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bring it over with</a:t>
              </a:r>
            </a:p>
          </p:txBody>
        </p:sp>
      </p:grpSp>
      <p:grpSp>
        <p:nvGrpSpPr>
          <p:cNvPr id="1457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457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74" name="4. The new evidence ___ a serious weakness in the cas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investigation ___ several inconsistencies.</a:t>
              </a:r>
            </a:p>
          </p:txBody>
        </p:sp>
      </p:grpSp>
      <p:grpSp>
        <p:nvGrpSpPr>
          <p:cNvPr id="1457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45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77" name="A. put into li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put into light</a:t>
              </a:r>
            </a:p>
          </p:txBody>
        </p:sp>
      </p:grpSp>
      <p:grpSp>
        <p:nvGrpSpPr>
          <p:cNvPr id="1458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45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80" name="B. came the light up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came the light up</a:t>
              </a:r>
            </a:p>
          </p:txBody>
        </p:sp>
      </p:grpSp>
      <p:grpSp>
        <p:nvGrpSpPr>
          <p:cNvPr id="1458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45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83" name="C. brought to ligh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brought to light</a:t>
              </a:r>
            </a:p>
          </p:txBody>
        </p:sp>
      </p:grpSp>
      <p:grpSp>
        <p:nvGrpSpPr>
          <p:cNvPr id="1458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458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86" name="5. We need to ___ a backup plan before launc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We need to ___ the underlying cause.</a:t>
              </a:r>
            </a:p>
          </p:txBody>
        </p:sp>
      </p:grpSp>
      <p:grpSp>
        <p:nvGrpSpPr>
          <p:cNvPr id="1459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45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89" name="A. get under the botto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get under the bottom</a:t>
              </a:r>
            </a:p>
          </p:txBody>
        </p:sp>
      </p:grpSp>
      <p:grpSp>
        <p:nvGrpSpPr>
          <p:cNvPr id="1459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45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92" name="B. work ou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get to the bottom of</a:t>
              </a:r>
            </a:p>
          </p:txBody>
        </p:sp>
      </p:grpSp>
      <p:grpSp>
        <p:nvGrpSpPr>
          <p:cNvPr id="1459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45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95" name="C. bring the plan dow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bring the cause down</a:t>
              </a:r>
            </a:p>
          </p:txBody>
        </p:sp>
      </p:grpSp>
      <p:sp>
        <p:nvSpPr>
          <p:cNvPr id="1459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60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459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99" name="C1 GRAMMAR  •  UNIT 3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33  •  REVEAL</a:t>
              </a:r>
            </a:p>
          </p:txBody>
        </p:sp>
      </p:grpSp>
      <p:grpSp>
        <p:nvGrpSpPr>
          <p:cNvPr id="1460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460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02" name="20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0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60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460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07" name="UNIT 3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33  •  REVEAL</a:t>
              </a:r>
            </a:p>
          </p:txBody>
        </p:sp>
      </p:grpSp>
      <p:grpSp>
        <p:nvGrpSpPr>
          <p:cNvPr id="1461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460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10" name="Advanced phrasal verb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Advanced phrasal verbs: choose the answer</a:t>
              </a:r>
            </a:p>
          </p:txBody>
        </p:sp>
      </p:grpSp>
      <p:grpSp>
        <p:nvGrpSpPr>
          <p:cNvPr id="1461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461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1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1461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61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461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17" name="1. The committee agreed to ___ the proposal until next mont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committee must ___ a workable alternative.</a:t>
              </a:r>
            </a:p>
          </p:txBody>
        </p:sp>
      </p:grpSp>
      <p:grpSp>
        <p:nvGrpSpPr>
          <p:cNvPr id="1462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46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20" name="A. put off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come up with</a:t>
              </a:r>
            </a:p>
          </p:txBody>
        </p:sp>
      </p:grpSp>
      <p:grpSp>
        <p:nvGrpSpPr>
          <p:cNvPr id="1462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46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23" name="B. put away wit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come across to</a:t>
              </a:r>
            </a:p>
          </p:txBody>
        </p:sp>
      </p:grpSp>
      <p:grpSp>
        <p:nvGrpSpPr>
          <p:cNvPr id="1462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46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26" name="C. take over b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put up by</a:t>
              </a:r>
            </a:p>
          </p:txBody>
        </p:sp>
      </p:grpSp>
      <p:grpSp>
        <p:nvGrpSpPr>
          <p:cNvPr id="1463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462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29" name="2. I can't ___ how quickly the market chang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 won't ___ that kind of behaviour.</a:t>
              </a:r>
            </a:p>
          </p:txBody>
        </p:sp>
      </p:grpSp>
      <p:grpSp>
        <p:nvGrpSpPr>
          <p:cNvPr id="1463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46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32" name="A. get over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get away to</a:t>
              </a:r>
            </a:p>
          </p:txBody>
        </p:sp>
      </p:grpSp>
      <p:grpSp>
        <p:nvGrpSpPr>
          <p:cNvPr id="1463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46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35" name="B. get ov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put up with</a:t>
              </a:r>
            </a:p>
          </p:txBody>
        </p:sp>
      </p:grpSp>
      <p:grpSp>
        <p:nvGrpSpPr>
          <p:cNvPr id="1463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46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38" name="C. look dow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look down</a:t>
              </a:r>
            </a:p>
          </p:txBody>
        </p:sp>
      </p:grpSp>
      <p:grpSp>
        <p:nvGrpSpPr>
          <p:cNvPr id="1464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464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41" name="3. Please ___ the key points before the meet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She promised to ___ the agreement.</a:t>
              </a:r>
            </a:p>
          </p:txBody>
        </p:sp>
      </p:grpSp>
      <p:grpSp>
        <p:nvGrpSpPr>
          <p:cNvPr id="1464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46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44" name="A. go ov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follow through on</a:t>
              </a:r>
            </a:p>
          </p:txBody>
        </p:sp>
      </p:grpSp>
      <p:grpSp>
        <p:nvGrpSpPr>
          <p:cNvPr id="1464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46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47" name="B. fall back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fall back to</a:t>
              </a:r>
            </a:p>
          </p:txBody>
        </p:sp>
      </p:grpSp>
      <p:grpSp>
        <p:nvGrpSpPr>
          <p:cNvPr id="1465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46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50" name="C. bring it over wit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bring it over with</a:t>
              </a:r>
            </a:p>
          </p:txBody>
        </p:sp>
      </p:grpSp>
      <p:grpSp>
        <p:nvGrpSpPr>
          <p:cNvPr id="1465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465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53" name="4. The new evidence ___ a serious weakness in the cas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investigation ___ several inconsistencies.</a:t>
              </a:r>
            </a:p>
          </p:txBody>
        </p:sp>
      </p:grpSp>
      <p:grpSp>
        <p:nvGrpSpPr>
          <p:cNvPr id="1465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46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56" name="A. put into li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put into light</a:t>
              </a:r>
            </a:p>
          </p:txBody>
        </p:sp>
      </p:grpSp>
      <p:grpSp>
        <p:nvGrpSpPr>
          <p:cNvPr id="1466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46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59" name="B. came the light up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came the light up</a:t>
              </a:r>
            </a:p>
          </p:txBody>
        </p:sp>
      </p:grpSp>
      <p:grpSp>
        <p:nvGrpSpPr>
          <p:cNvPr id="1466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46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62" name="C. brought to ligh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brought to light</a:t>
              </a:r>
            </a:p>
          </p:txBody>
        </p:sp>
      </p:grpSp>
      <p:grpSp>
        <p:nvGrpSpPr>
          <p:cNvPr id="1466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466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65" name="5. We need to ___ a backup plan before launc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We need to ___ the underlying cause.</a:t>
              </a:r>
            </a:p>
          </p:txBody>
        </p:sp>
      </p:grpSp>
      <p:grpSp>
        <p:nvGrpSpPr>
          <p:cNvPr id="1466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46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68" name="A. get under the botto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get under the bottom</a:t>
              </a:r>
            </a:p>
          </p:txBody>
        </p:sp>
      </p:grpSp>
      <p:grpSp>
        <p:nvGrpSpPr>
          <p:cNvPr id="1467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46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71" name="B. work ou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get to the bottom of</a:t>
              </a:r>
            </a:p>
          </p:txBody>
        </p:sp>
      </p:grpSp>
      <p:grpSp>
        <p:nvGrpSpPr>
          <p:cNvPr id="1467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46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74" name="C. bring the plan dow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bring the cause down</a:t>
              </a:r>
            </a:p>
          </p:txBody>
        </p:sp>
      </p:grpSp>
      <p:sp>
        <p:nvSpPr>
          <p:cNvPr id="1467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67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467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78" name="C1 GRAMMAR  •  UNIT 3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UNIT 33  •  REVEAL</a:t>
              </a:r>
            </a:p>
          </p:txBody>
        </p:sp>
      </p:grpSp>
      <p:grpSp>
        <p:nvGrpSpPr>
          <p:cNvPr id="1468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468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81" name="20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86" name="Group"/>
          <p:cNvGrpSpPr/>
          <p:nvPr/>
        </p:nvGrpSpPr>
        <p:grpSpPr>
          <a:xfrm>
            <a:off x="514350" y="495299"/>
            <a:ext cx="2857500" cy="228601"/>
            <a:chOff x="0" y="0"/>
            <a:chExt cx="2857500" cy="228600"/>
          </a:xfrm>
        </p:grpSpPr>
        <p:sp>
          <p:nvSpPr>
            <p:cNvPr id="14684" name="Rectangle"/>
            <p:cNvSpPr/>
            <p:nvPr/>
          </p:nvSpPr>
          <p:spPr>
            <a:xfrm>
              <a:off x="0" y="0"/>
              <a:ext cx="285750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0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85" name="COURSE COMPLETE"/>
            <p:cNvSpPr txBox="1"/>
            <p:nvPr/>
          </p:nvSpPr>
          <p:spPr>
            <a:xfrm>
              <a:off x="45719" y="0"/>
              <a:ext cx="2766062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0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COURSE COMPLETE</a:t>
              </a:r>
            </a:p>
          </p:txBody>
        </p:sp>
      </p:grpSp>
      <p:grpSp>
        <p:nvGrpSpPr>
          <p:cNvPr id="14689" name="Group"/>
          <p:cNvGrpSpPr/>
          <p:nvPr/>
        </p:nvGrpSpPr>
        <p:grpSpPr>
          <a:xfrm>
            <a:off x="514350" y="2285999"/>
            <a:ext cx="6191250" cy="666751"/>
            <a:chOff x="0" y="0"/>
            <a:chExt cx="6191250" cy="666750"/>
          </a:xfrm>
        </p:grpSpPr>
        <p:sp>
          <p:nvSpPr>
            <p:cNvPr id="14687" name="Rectangle"/>
            <p:cNvSpPr/>
            <p:nvPr/>
          </p:nvSpPr>
          <p:spPr>
            <a:xfrm>
              <a:off x="0" y="0"/>
              <a:ext cx="6191250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3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88" name="Keep practising."/>
            <p:cNvSpPr txBox="1"/>
            <p:nvPr/>
          </p:nvSpPr>
          <p:spPr>
            <a:xfrm>
              <a:off x="45719" y="0"/>
              <a:ext cx="6099811" cy="57261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3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Keep practising.</a:t>
              </a:r>
            </a:p>
          </p:txBody>
        </p:sp>
      </p:grpSp>
      <p:grpSp>
        <p:nvGrpSpPr>
          <p:cNvPr id="14692" name="Group"/>
          <p:cNvGrpSpPr/>
          <p:nvPr/>
        </p:nvGrpSpPr>
        <p:grpSpPr>
          <a:xfrm>
            <a:off x="514350" y="3333749"/>
            <a:ext cx="6667500" cy="762001"/>
            <a:chOff x="0" y="0"/>
            <a:chExt cx="6667500" cy="762000"/>
          </a:xfrm>
        </p:grpSpPr>
        <p:sp>
          <p:nvSpPr>
            <p:cNvPr id="14690" name="Rectangle"/>
            <p:cNvSpPr/>
            <p:nvPr/>
          </p:nvSpPr>
          <p:spPr>
            <a:xfrm>
              <a:off x="0" y="0"/>
              <a:ext cx="6667500" cy="7620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91" name="Review every unit you found difficult. Repeat the questions until the grammar feels natural."/>
            <p:cNvSpPr txBox="1"/>
            <p:nvPr/>
          </p:nvSpPr>
          <p:spPr>
            <a:xfrm>
              <a:off x="45719" y="0"/>
              <a:ext cx="6576061" cy="5170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Review every unit you found difficult. Repeat the questions until the grammar feels natural.</a:t>
              </a:r>
            </a:p>
          </p:txBody>
        </p:sp>
      </p:grpSp>
      <p:sp>
        <p:nvSpPr>
          <p:cNvPr id="14693" name="Rectangle"/>
          <p:cNvSpPr/>
          <p:nvPr/>
        </p:nvSpPr>
        <p:spPr>
          <a:xfrm>
            <a:off x="8876678" y="3917949"/>
            <a:ext cx="2381251" cy="1905001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696" name="Group"/>
          <p:cNvGrpSpPr/>
          <p:nvPr/>
        </p:nvGrpSpPr>
        <p:grpSpPr>
          <a:xfrm>
            <a:off x="9048749" y="4139822"/>
            <a:ext cx="1809751" cy="762001"/>
            <a:chOff x="0" y="0"/>
            <a:chExt cx="1809750" cy="762000"/>
          </a:xfrm>
        </p:grpSpPr>
        <p:sp>
          <p:nvSpPr>
            <p:cNvPr id="14694" name="Rectangle"/>
            <p:cNvSpPr/>
            <p:nvPr/>
          </p:nvSpPr>
          <p:spPr>
            <a:xfrm>
              <a:off x="0" y="0"/>
              <a:ext cx="1809750" cy="7620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ctr">
                <a:defRPr b="1" sz="40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95" name="C1"/>
            <p:cNvSpPr txBox="1"/>
            <p:nvPr/>
          </p:nvSpPr>
          <p:spPr>
            <a:xfrm>
              <a:off x="45719" y="0"/>
              <a:ext cx="1718312" cy="6463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40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</a:t>
              </a:r>
            </a:p>
          </p:txBody>
        </p:sp>
      </p:grpSp>
      <p:grpSp>
        <p:nvGrpSpPr>
          <p:cNvPr id="14699" name="Group"/>
          <p:cNvGrpSpPr/>
          <p:nvPr/>
        </p:nvGrpSpPr>
        <p:grpSpPr>
          <a:xfrm>
            <a:off x="9048750" y="5133181"/>
            <a:ext cx="1809750" cy="285751"/>
            <a:chOff x="0" y="0"/>
            <a:chExt cx="1809750" cy="285750"/>
          </a:xfrm>
        </p:grpSpPr>
        <p:sp>
          <p:nvSpPr>
            <p:cNvPr id="14697" name="Rectangle"/>
            <p:cNvSpPr/>
            <p:nvPr/>
          </p:nvSpPr>
          <p:spPr>
            <a:xfrm>
              <a:off x="0" y="0"/>
              <a:ext cx="1809750" cy="285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ctr">
                <a:defRPr b="1" sz="10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98" name="COMPLETED"/>
            <p:cNvSpPr txBox="1"/>
            <p:nvPr/>
          </p:nvSpPr>
          <p:spPr>
            <a:xfrm>
              <a:off x="45719" y="0"/>
              <a:ext cx="1718312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10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COMPLETED</a:t>
              </a:r>
            </a:p>
          </p:txBody>
        </p:sp>
      </p:grpSp>
      <p:sp>
        <p:nvSpPr>
          <p:cNvPr id="1470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70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470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702" name="C1 GRAMMAR  •  FINISH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C1 GRAMMAR  •  FINISH</a:t>
              </a:r>
            </a:p>
          </p:txBody>
        </p:sp>
      </p:grpSp>
      <p:grpSp>
        <p:nvGrpSpPr>
          <p:cNvPr id="1470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470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705" name="20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202</a:t>
              </a:r>
            </a:p>
          </p:txBody>
        </p:sp>
      </p:grpSp>
      <p:pic>
        <p:nvPicPr>
          <p:cNvPr id="14707" name="fb611d67.png" descr="fb611d6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107737" y="877720"/>
            <a:ext cx="1691776" cy="169177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ChatGPT">
  <a:themeElements>
    <a:clrScheme name="ChatGP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ChatGP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ChatGP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905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ChatGPT">
  <a:themeElements>
    <a:clrScheme name="ChatGP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ChatGP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ChatGP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905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