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  <p:sldId id="457" r:id="rId20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Relationship Id="rId208" Type="http://schemas.openxmlformats.org/officeDocument/2006/relationships/slide" Target="slides/slide201.xml"/><Relationship Id="rId209" Type="http://schemas.openxmlformats.org/officeDocument/2006/relationships/slide" Target="slides/slide20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 Neue"/>
      </a:defRPr>
    </a:lvl1pPr>
    <a:lvl2pPr indent="228600" latinLnBrk="0">
      <a:defRPr sz="1200">
        <a:latin typeface="+mn-lt"/>
        <a:ea typeface="+mn-ea"/>
        <a:cs typeface="+mn-cs"/>
        <a:sym typeface="Helvetica Neue"/>
      </a:defRPr>
    </a:lvl2pPr>
    <a:lvl3pPr indent="457200" latinLnBrk="0">
      <a:defRPr sz="1200">
        <a:latin typeface="+mn-lt"/>
        <a:ea typeface="+mn-ea"/>
        <a:cs typeface="+mn-cs"/>
        <a:sym typeface="Helvetica Neue"/>
      </a:defRPr>
    </a:lvl3pPr>
    <a:lvl4pPr indent="685800" latinLnBrk="0">
      <a:defRPr sz="1200">
        <a:latin typeface="+mn-lt"/>
        <a:ea typeface="+mn-ea"/>
        <a:cs typeface="+mn-cs"/>
        <a:sym typeface="Helvetica Neue"/>
      </a:defRPr>
    </a:lvl4pPr>
    <a:lvl5pPr indent="914400" latinLnBrk="0">
      <a:defRPr sz="1200">
        <a:latin typeface="+mn-lt"/>
        <a:ea typeface="+mn-ea"/>
        <a:cs typeface="+mn-cs"/>
        <a:sym typeface="Helvetica Neue"/>
      </a:defRPr>
    </a:lvl5pPr>
    <a:lvl6pPr indent="1143000" latinLnBrk="0">
      <a:defRPr sz="1200">
        <a:latin typeface="+mn-lt"/>
        <a:ea typeface="+mn-ea"/>
        <a:cs typeface="+mn-cs"/>
        <a:sym typeface="Helvetica Neue"/>
      </a:defRPr>
    </a:lvl6pPr>
    <a:lvl7pPr indent="1371600" latinLnBrk="0">
      <a:defRPr sz="1200">
        <a:latin typeface="+mn-lt"/>
        <a:ea typeface="+mn-ea"/>
        <a:cs typeface="+mn-cs"/>
        <a:sym typeface="Helvetica Neue"/>
      </a:defRPr>
    </a:lvl7pPr>
    <a:lvl8pPr indent="1600200" latinLnBrk="0">
      <a:defRPr sz="1200">
        <a:latin typeface="+mn-lt"/>
        <a:ea typeface="+mn-ea"/>
        <a:cs typeface="+mn-cs"/>
        <a:sym typeface="Helvetica Neue"/>
      </a:defRPr>
    </a:lvl8pPr>
    <a:lvl9pPr indent="1828800" latinLnBrk="0">
      <a:defRPr sz="1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14400" y="1844675"/>
            <a:ext cx="10363200" cy="204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"/>
          <p:cNvGrpSpPr/>
          <p:nvPr/>
        </p:nvGrpSpPr>
        <p:grpSpPr>
          <a:xfrm>
            <a:off x="514350" y="1762125"/>
            <a:ext cx="6858000" cy="1428750"/>
            <a:chOff x="0" y="0"/>
            <a:chExt cx="6858000" cy="1428750"/>
          </a:xfrm>
        </p:grpSpPr>
        <p:sp>
          <p:nvSpPr>
            <p:cNvPr id="20" name="Rectangle"/>
            <p:cNvSpPr/>
            <p:nvPr/>
          </p:nvSpPr>
          <p:spPr>
            <a:xfrm>
              <a:off x="0" y="0"/>
              <a:ext cx="6858000" cy="1428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" name="B2 English…"/>
            <p:cNvSpPr txBox="1"/>
            <p:nvPr/>
          </p:nvSpPr>
          <p:spPr>
            <a:xfrm>
              <a:off x="45719" y="0"/>
              <a:ext cx="6766561" cy="1143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B2 English</a:t>
              </a:r>
            </a:p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Grammar Course</a:t>
              </a:r>
            </a:p>
          </p:txBody>
        </p:sp>
      </p:grpSp>
      <p:grpSp>
        <p:nvGrpSpPr>
          <p:cNvPr id="25" name="Group"/>
          <p:cNvGrpSpPr/>
          <p:nvPr/>
        </p:nvGrpSpPr>
        <p:grpSpPr>
          <a:xfrm>
            <a:off x="514350" y="4286249"/>
            <a:ext cx="6477000" cy="476251"/>
            <a:chOff x="0" y="0"/>
            <a:chExt cx="6477000" cy="476250"/>
          </a:xfrm>
        </p:grpSpPr>
        <p:sp>
          <p:nvSpPr>
            <p:cNvPr id="23" name="Rectangle"/>
            <p:cNvSpPr/>
            <p:nvPr/>
          </p:nvSpPr>
          <p:spPr>
            <a:xfrm>
              <a:off x="0" y="0"/>
              <a:ext cx="647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" name="33 clear B2 lessons with explanations, examples and progressive answers"/>
            <p:cNvSpPr txBox="1"/>
            <p:nvPr/>
          </p:nvSpPr>
          <p:spPr>
            <a:xfrm>
              <a:off x="45719" y="0"/>
              <a:ext cx="638556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 clear B2 lessons with explanations, examples and progressive answers</a:t>
              </a:r>
            </a:p>
          </p:txBody>
        </p:sp>
      </p:grpSp>
      <p:sp>
        <p:nvSpPr>
          <p:cNvPr id="26" name="Rectangle"/>
          <p:cNvSpPr/>
          <p:nvPr/>
        </p:nvSpPr>
        <p:spPr>
          <a:xfrm>
            <a:off x="8096250" y="0"/>
            <a:ext cx="4095750" cy="685800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" name="Group"/>
          <p:cNvGrpSpPr/>
          <p:nvPr/>
        </p:nvGrpSpPr>
        <p:grpSpPr>
          <a:xfrm>
            <a:off x="8763000" y="2684029"/>
            <a:ext cx="2762250" cy="1047751"/>
            <a:chOff x="0" y="0"/>
            <a:chExt cx="2762250" cy="1047750"/>
          </a:xfrm>
        </p:grpSpPr>
        <p:sp>
          <p:nvSpPr>
            <p:cNvPr id="27" name="Rectangle"/>
            <p:cNvSpPr/>
            <p:nvPr/>
          </p:nvSpPr>
          <p:spPr>
            <a:xfrm>
              <a:off x="0" y="0"/>
              <a:ext cx="27622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4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" name="B2"/>
            <p:cNvSpPr txBox="1"/>
            <p:nvPr/>
          </p:nvSpPr>
          <p:spPr>
            <a:xfrm>
              <a:off x="45719" y="0"/>
              <a:ext cx="2670812" cy="769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</a:t>
              </a:r>
            </a:p>
          </p:txBody>
        </p:sp>
      </p:grpSp>
      <p:grpSp>
        <p:nvGrpSpPr>
          <p:cNvPr id="32" name="Group"/>
          <p:cNvGrpSpPr/>
          <p:nvPr/>
        </p:nvGrpSpPr>
        <p:grpSpPr>
          <a:xfrm>
            <a:off x="8858250" y="4453659"/>
            <a:ext cx="2571750" cy="857251"/>
            <a:chOff x="0" y="0"/>
            <a:chExt cx="2571750" cy="857250"/>
          </a:xfrm>
        </p:grpSpPr>
        <p:sp>
          <p:nvSpPr>
            <p:cNvPr id="30" name="Rectangle"/>
            <p:cNvSpPr/>
            <p:nvPr/>
          </p:nvSpPr>
          <p:spPr>
            <a:xfrm>
              <a:off x="0" y="0"/>
              <a:ext cx="2571750" cy="857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" name="LEARN…"/>
            <p:cNvSpPr txBox="1"/>
            <p:nvPr/>
          </p:nvSpPr>
          <p:spPr>
            <a:xfrm>
              <a:off x="45719" y="0"/>
              <a:ext cx="2480312" cy="541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LEARN</a:t>
              </a:r>
            </a:p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REVEAL</a:t>
              </a:r>
            </a:p>
          </p:txBody>
        </p:sp>
      </p:grpSp>
      <p:pic>
        <p:nvPicPr>
          <p:cNvPr id="33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98237" y="270374"/>
            <a:ext cx="1691776" cy="1691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3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" name="B2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COURSE</a:t>
              </a:r>
            </a:p>
          </p:txBody>
        </p:sp>
      </p:grpSp>
      <p:grpSp>
        <p:nvGrpSpPr>
          <p:cNvPr id="41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39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" name="CONTENTS — 1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1 OF 2</a:t>
              </a:r>
            </a:p>
          </p:txBody>
        </p:sp>
      </p:grpSp>
      <p:grpSp>
        <p:nvGrpSpPr>
          <p:cNvPr id="44" name="Group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4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" name="1. Present perfect simple and continuou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Present perfect simple and continuous</a:t>
              </a:r>
            </a:p>
          </p:txBody>
        </p:sp>
      </p:grpSp>
      <p:grpSp>
        <p:nvGrpSpPr>
          <p:cNvPr id="47" name="Group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4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" name="2. Past perfect simple and continuou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Past perfect simple and continuous</a:t>
              </a:r>
            </a:p>
          </p:txBody>
        </p:sp>
      </p:grpSp>
      <p:grpSp>
        <p:nvGrpSpPr>
          <p:cNvPr id="50" name="Group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4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" name="3. Future continuous and future perfec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Future continuous and future perfect</a:t>
              </a:r>
            </a:p>
          </p:txBody>
        </p:sp>
      </p:grpSp>
      <p:grpSp>
        <p:nvGrpSpPr>
          <p:cNvPr id="53" name="Group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5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" name="4. Narrative tens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Narrative tenses</a:t>
              </a:r>
            </a:p>
          </p:txBody>
        </p:sp>
      </p:grpSp>
      <p:grpSp>
        <p:nvGrpSpPr>
          <p:cNvPr id="56" name="Group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5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" name="5. Used to, would and be used to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Used to, would and be used to</a:t>
              </a:r>
            </a:p>
          </p:txBody>
        </p:sp>
      </p:grpSp>
      <p:grpSp>
        <p:nvGrpSpPr>
          <p:cNvPr id="59" name="Group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5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" name="6. Modal verbs of deduction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6. Modal verbs of deduction</a:t>
              </a:r>
            </a:p>
          </p:txBody>
        </p:sp>
      </p:grpSp>
      <p:grpSp>
        <p:nvGrpSpPr>
          <p:cNvPr id="62" name="Group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6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" name="7. Past modals of deduction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7. Past modals of deduction</a:t>
              </a:r>
            </a:p>
          </p:txBody>
        </p:sp>
      </p:grpSp>
      <p:grpSp>
        <p:nvGrpSpPr>
          <p:cNvPr id="65" name="Group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6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" name="8. Obligation, permission and prohibition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8. Obligation, permission and prohibition</a:t>
              </a:r>
            </a:p>
          </p:txBody>
        </p:sp>
      </p:grpSp>
      <p:grpSp>
        <p:nvGrpSpPr>
          <p:cNvPr id="68" name="Group"/>
          <p:cNvGrpSpPr/>
          <p:nvPr/>
        </p:nvGrpSpPr>
        <p:grpSpPr>
          <a:xfrm>
            <a:off x="781050" y="5238750"/>
            <a:ext cx="5095875" cy="371475"/>
            <a:chOff x="0" y="0"/>
            <a:chExt cx="5095875" cy="371475"/>
          </a:xfrm>
        </p:grpSpPr>
        <p:sp>
          <p:nvSpPr>
            <p:cNvPr id="6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" name="9. Advice, criticism and regre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9. Advice, criticism and regret</a:t>
              </a:r>
            </a:p>
          </p:txBody>
        </p:sp>
      </p:grpSp>
      <p:grpSp>
        <p:nvGrpSpPr>
          <p:cNvPr id="71" name="Group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6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" name="10. Ability and achievemen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10. Ability and achievement</a:t>
              </a:r>
            </a:p>
          </p:txBody>
        </p:sp>
      </p:grpSp>
      <p:grpSp>
        <p:nvGrpSpPr>
          <p:cNvPr id="74" name="Group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7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" name="11. Third conditional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11. Third conditional</a:t>
              </a:r>
            </a:p>
          </p:txBody>
        </p:sp>
      </p:grpSp>
      <p:grpSp>
        <p:nvGrpSpPr>
          <p:cNvPr id="77" name="Group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7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" name="12. Mixed conditional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12. Mixed conditionals</a:t>
              </a:r>
            </a:p>
          </p:txBody>
        </p:sp>
      </p:grpSp>
      <p:grpSp>
        <p:nvGrpSpPr>
          <p:cNvPr id="80" name="Group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7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" name="13. Wish and if only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13. Wish and if only</a:t>
              </a:r>
            </a:p>
          </p:txBody>
        </p:sp>
      </p:grpSp>
      <p:grpSp>
        <p:nvGrpSpPr>
          <p:cNvPr id="83" name="Group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8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" name="14. Unreal past and would rather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14. Unreal past and would rather</a:t>
              </a:r>
            </a:p>
          </p:txBody>
        </p:sp>
      </p:grpSp>
      <p:grpSp>
        <p:nvGrpSpPr>
          <p:cNvPr id="86" name="Group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8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" name="15. Passive voice: advanced form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15. Passive voice: advanced forms</a:t>
              </a:r>
            </a:p>
          </p:txBody>
        </p:sp>
      </p:grpSp>
      <p:grpSp>
        <p:nvGrpSpPr>
          <p:cNvPr id="89" name="Group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8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" name="16. Causative have and ge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16. Causative have and get</a:t>
              </a: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9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" name="17. Reporting passiv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17. Reporting passive</a:t>
              </a:r>
            </a:p>
          </p:txBody>
        </p:sp>
      </p:grpSp>
      <p:sp>
        <p:nvSpPr>
          <p:cNvPr id="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4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" name="B2 GRAMMAR  •  CONTENTS 1 OF 2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CONTENTS 1 OF 2</a:t>
              </a:r>
            </a:p>
          </p:txBody>
        </p:sp>
      </p:grpSp>
      <p:grpSp>
        <p:nvGrpSpPr>
          <p:cNvPr id="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" name="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1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" name="B2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COURSE</a:t>
              </a:r>
            </a:p>
          </p:txBody>
        </p:sp>
      </p:grpSp>
      <p:grpSp>
        <p:nvGrpSpPr>
          <p:cNvPr id="107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105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" name="CONTENTS — 2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2 OF 2</a:t>
              </a:r>
            </a:p>
          </p:txBody>
        </p:sp>
      </p:grpSp>
      <p:grpSp>
        <p:nvGrpSpPr>
          <p:cNvPr id="110" name="Group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10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" name="18. Reported speech and tense chang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18. Reported speech and tense changes</a:t>
              </a:r>
            </a:p>
          </p:txBody>
        </p:sp>
      </p:grpSp>
      <p:grpSp>
        <p:nvGrpSpPr>
          <p:cNvPr id="113" name="Group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11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" name="19. Reporting verbs and patter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19. Reporting verbs and patterns</a:t>
              </a:r>
            </a:p>
          </p:txBody>
        </p:sp>
      </p:grpSp>
      <p:grpSp>
        <p:nvGrpSpPr>
          <p:cNvPr id="116" name="Group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11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" name="20. Relative clauses: defining and non-defining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20. Relative clauses: defining and non-defining</a:t>
              </a:r>
            </a:p>
          </p:txBody>
        </p:sp>
      </p:grpSp>
      <p:grpSp>
        <p:nvGrpSpPr>
          <p:cNvPr id="119" name="Group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11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" name="21. Reduced relative claus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21. Reduced relative clauses</a:t>
              </a:r>
            </a:p>
          </p:txBody>
        </p:sp>
      </p:grpSp>
      <p:grpSp>
        <p:nvGrpSpPr>
          <p:cNvPr id="122" name="Group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12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" name="22. Participle claus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22. Participle clauses</a:t>
              </a:r>
            </a:p>
          </p:txBody>
        </p:sp>
      </p:grpSp>
      <p:grpSp>
        <p:nvGrpSpPr>
          <p:cNvPr id="125" name="Group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12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" name="23. Gerunds and infinitiv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23. Gerunds and infinitives</a:t>
              </a:r>
            </a:p>
          </p:txBody>
        </p:sp>
      </p:grpSp>
      <p:grpSp>
        <p:nvGrpSpPr>
          <p:cNvPr id="128" name="Group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12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" name="24. Determiners and articl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24. Determiners and articles</a:t>
              </a:r>
            </a:p>
          </p:txBody>
        </p:sp>
      </p:grpSp>
      <p:grpSp>
        <p:nvGrpSpPr>
          <p:cNvPr id="131" name="Group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12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" name="25. Quantifiers and agreemen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25. Quantifiers and agreement</a:t>
              </a:r>
            </a:p>
          </p:txBody>
        </p:sp>
      </p:grpSp>
      <p:grpSp>
        <p:nvGrpSpPr>
          <p:cNvPr id="134" name="Group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13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" name="26. Comparatives and modifier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26. Comparatives and modifiers</a:t>
              </a:r>
            </a:p>
          </p:txBody>
        </p:sp>
      </p:grpSp>
      <p:grpSp>
        <p:nvGrpSpPr>
          <p:cNvPr id="137" name="Group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13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" name="27. Inversion after negative adverbial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27. Inversion after negative adverbials</a:t>
              </a:r>
            </a:p>
          </p:txBody>
        </p:sp>
      </p:grpSp>
      <p:grpSp>
        <p:nvGrpSpPr>
          <p:cNvPr id="140" name="Group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13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" name="28. Emphasis with cleft sentenc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28. Emphasis with cleft sentences</a:t>
              </a:r>
            </a:p>
          </p:txBody>
        </p:sp>
      </p:grpSp>
      <p:grpSp>
        <p:nvGrpSpPr>
          <p:cNvPr id="143" name="Group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14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" name="29. Question forms and indirect questio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29. Question forms and indirect questions</a:t>
              </a:r>
            </a:p>
          </p:txBody>
        </p:sp>
      </p:grpSp>
      <p:grpSp>
        <p:nvGrpSpPr>
          <p:cNvPr id="146" name="Group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14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" name="30. Concession and contras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30. Concession and contrast</a:t>
              </a:r>
            </a:p>
          </p:txBody>
        </p:sp>
      </p:grpSp>
      <p:grpSp>
        <p:nvGrpSpPr>
          <p:cNvPr id="149" name="Group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14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" name="31. Reason, purpose and resul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31. Reason, purpose and result</a:t>
              </a:r>
            </a:p>
          </p:txBody>
        </p:sp>
      </p:grpSp>
      <p:grpSp>
        <p:nvGrpSpPr>
          <p:cNvPr id="152" name="Group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15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" name="32. Dependent prepositio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32. Dependent prepositions</a:t>
              </a:r>
            </a:p>
          </p:txBody>
        </p:sp>
      </p:grpSp>
      <p:grpSp>
        <p:nvGrpSpPr>
          <p:cNvPr id="155" name="Group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15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" name="33. Phrasal verbs and particl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33. Phrasal verbs and particles</a:t>
              </a:r>
            </a:p>
          </p:txBody>
        </p:sp>
      </p:grpSp>
      <p:sp>
        <p:nvSpPr>
          <p:cNvPr id="1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" name="B2 GRAMMAR  •  CONTENTS 2 OF 2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CONTENTS 2 OF 2</a:t>
              </a:r>
            </a:p>
          </p:txBody>
        </p:sp>
      </p:grpSp>
      <p:grpSp>
        <p:nvGrpSpPr>
          <p:cNvPr id="1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" name="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" name="UNIT 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EXPLANATION</a:t>
              </a:r>
            </a:p>
          </p:txBody>
        </p:sp>
      </p:grpSp>
      <p:grpSp>
        <p:nvGrpSpPr>
          <p:cNvPr id="1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" name="Present perfect simple and continuou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 and continuous</a:t>
              </a:r>
            </a:p>
          </p:txBody>
        </p:sp>
      </p:grpSp>
      <p:sp>
        <p:nvSpPr>
          <p:cNvPr id="1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" name="Use the simple form for completed results and the continuous form for duration or repeated activit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simple form for completed results and the continuous form for duration or repeated activity.</a:t>
              </a:r>
            </a:p>
          </p:txBody>
        </p:sp>
      </p:grpSp>
      <p:grpSp>
        <p:nvGrpSpPr>
          <p:cNvPr id="1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" name="Ask whether the focus is the result or the activity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Ask whether the focus is the result or the activity.</a:t>
              </a:r>
            </a:p>
          </p:txBody>
        </p:sp>
      </p:grpSp>
      <p:sp>
        <p:nvSpPr>
          <p:cNvPr id="1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" name="have/has + past participl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have/has + past participle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have/has been + verb-ing</a:t>
              </a:r>
            </a:p>
          </p:txBody>
        </p:sp>
      </p:grpSp>
      <p:grpSp>
        <p:nvGrpSpPr>
          <p:cNvPr id="1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" name="1.  I have finished three reports today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have finished three reports today.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has been studying all morning.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How long have you been waiting here?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have been developing this project since May.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has painted the kitchen, so it looks new.</a:t>
              </a:r>
            </a:p>
          </p:txBody>
        </p:sp>
      </p:grpSp>
      <p:sp>
        <p:nvSpPr>
          <p:cNvPr id="2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" name="B2 GRAMMAR  •  UNIT 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  •  EXPLANATION</a:t>
              </a:r>
            </a:p>
          </p:txBody>
        </p:sp>
      </p:grpSp>
      <p:grpSp>
        <p:nvGrpSpPr>
          <p:cNvPr id="2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" name="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" name="Presen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 and continuous: choose the answer</a:t>
              </a:r>
            </a:p>
          </p:txBody>
        </p:sp>
      </p:grpSp>
      <p:grpSp>
        <p:nvGrpSpPr>
          <p:cNvPr id="2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" name="1. We ___ four client emails to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four client emails today.</a:t>
              </a:r>
            </a:p>
          </p:txBody>
        </p:sp>
      </p:grpSp>
      <p:grpSp>
        <p:nvGrpSpPr>
          <p:cNvPr id="2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" name="A. have answ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answered</a:t>
              </a:r>
            </a:p>
          </p:txBody>
        </p:sp>
      </p:grpSp>
      <p:grpSp>
        <p:nvGrpSpPr>
          <p:cNvPr id="2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" name="B. have been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answering</a:t>
              </a:r>
            </a:p>
          </p:txBody>
        </p:sp>
      </p:grpSp>
      <p:grpSp>
        <p:nvGrpSpPr>
          <p:cNvPr id="2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" name="C. answ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answered</a:t>
              </a:r>
            </a:p>
          </p:txBody>
        </p:sp>
      </p:grpSp>
      <p:grpSp>
        <p:nvGrpSpPr>
          <p:cNvPr id="2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" name="2. Leo ___ for the exam since breakfa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Leo ___ for the exam since breakfast.</a:t>
              </a:r>
            </a:p>
          </p:txBody>
        </p:sp>
      </p:grpSp>
      <p:grpSp>
        <p:nvGrpSpPr>
          <p:cNvPr id="2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" name="A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revised</a:t>
              </a:r>
            </a:p>
          </p:txBody>
        </p:sp>
      </p:grpSp>
      <p:grpSp>
        <p:nvGrpSpPr>
          <p:cNvPr id="2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" name="B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revises</a:t>
              </a:r>
            </a:p>
          </p:txBody>
        </p:sp>
      </p:grpSp>
      <p:grpSp>
        <p:nvGrpSpPr>
          <p:cNvPr id="2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" name="C. has been revi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revising</a:t>
              </a:r>
            </a:p>
          </p:txBody>
        </p:sp>
      </p:grpSp>
      <p:grpSp>
        <p:nvGrpSpPr>
          <p:cNvPr id="2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" name="3. How long ___ on this desig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on this design?</a:t>
              </a:r>
            </a:p>
          </p:txBody>
        </p:sp>
      </p:grpSp>
      <p:grpSp>
        <p:nvGrpSpPr>
          <p:cNvPr id="2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work</a:t>
              </a:r>
            </a:p>
          </p:txBody>
        </p:sp>
      </p:grpSp>
      <p:grpSp>
        <p:nvGrpSpPr>
          <p:cNvPr id="2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" name="B. have you been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working</a:t>
              </a:r>
            </a:p>
          </p:txBody>
        </p:sp>
      </p:grpSp>
      <p:grpSp>
        <p:nvGrpSpPr>
          <p:cNvPr id="2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" name="C. do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you work</a:t>
              </a:r>
            </a:p>
          </p:txBody>
        </p:sp>
      </p:grpSp>
      <p:grpSp>
        <p:nvGrpSpPr>
          <p:cNvPr id="2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" name="4. They ___ the website since Janu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website since January.</a:t>
              </a:r>
            </a:p>
          </p:txBody>
        </p:sp>
      </p:grpSp>
      <p:grpSp>
        <p:nvGrpSpPr>
          <p:cNvPr id="2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" name="A. have been re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rebuilding</a:t>
              </a:r>
            </a:p>
          </p:txBody>
        </p:sp>
      </p:grpSp>
      <p:grpSp>
        <p:nvGrpSpPr>
          <p:cNvPr id="2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" name="B. re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rebuilt</a:t>
              </a:r>
            </a:p>
          </p:txBody>
        </p:sp>
      </p:grpSp>
      <p:grpSp>
        <p:nvGrpSpPr>
          <p:cNvPr id="2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" name="C. re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rebuild</a:t>
              </a:r>
            </a:p>
          </p:txBody>
        </p:sp>
      </p:grpSp>
      <p:grpSp>
        <p:nvGrpSpPr>
          <p:cNvPr id="2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" name="5. Sara ___ the report, so we can send it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Sara ___ the report, so we can send it now.</a:t>
              </a:r>
            </a:p>
          </p:txBody>
        </p:sp>
      </p:grpSp>
      <p:grpSp>
        <p:nvGrpSpPr>
          <p:cNvPr id="2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" name="A. has been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writing</a:t>
              </a:r>
            </a:p>
          </p:txBody>
        </p:sp>
      </p:grpSp>
      <p:grpSp>
        <p:nvGrpSpPr>
          <p:cNvPr id="2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" name="B. has comple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completed</a:t>
              </a:r>
            </a:p>
          </p:txBody>
        </p:sp>
      </p:grpSp>
      <p:grpSp>
        <p:nvGrpSpPr>
          <p:cNvPr id="2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completes</a:t>
              </a:r>
            </a:p>
          </p:txBody>
        </p:sp>
      </p:grpSp>
      <p:sp>
        <p:nvSpPr>
          <p:cNvPr id="2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" name="B2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  •  REVEAL</a:t>
              </a:r>
            </a:p>
          </p:txBody>
        </p:sp>
      </p:grpSp>
      <p:grpSp>
        <p:nvGrpSpPr>
          <p:cNvPr id="2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" name="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" name="Presen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 and continuous: choose the answer</a:t>
              </a:r>
            </a:p>
          </p:txBody>
        </p:sp>
      </p:grpSp>
      <p:grpSp>
        <p:nvGrpSpPr>
          <p:cNvPr id="2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" name="1. We ___ four client emails to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four client emails today.</a:t>
              </a:r>
            </a:p>
          </p:txBody>
        </p:sp>
      </p:grpSp>
      <p:grpSp>
        <p:nvGrpSpPr>
          <p:cNvPr id="3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" name="A. have answ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answered</a:t>
              </a:r>
            </a:p>
          </p:txBody>
        </p:sp>
      </p:grpSp>
      <p:grpSp>
        <p:nvGrpSpPr>
          <p:cNvPr id="3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" name="B. have been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answering</a:t>
              </a:r>
            </a:p>
          </p:txBody>
        </p:sp>
      </p:grpSp>
      <p:grpSp>
        <p:nvGrpSpPr>
          <p:cNvPr id="3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" name="C. answ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answered</a:t>
              </a:r>
            </a:p>
          </p:txBody>
        </p:sp>
      </p:grpSp>
      <p:grpSp>
        <p:nvGrpSpPr>
          <p:cNvPr id="3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" name="2. Leo ___ for the exam since breakfa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Leo ___ for the exam since breakfast.</a:t>
              </a:r>
            </a:p>
          </p:txBody>
        </p:sp>
      </p:grpSp>
      <p:grpSp>
        <p:nvGrpSpPr>
          <p:cNvPr id="3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" name="A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revised</a:t>
              </a:r>
            </a:p>
          </p:txBody>
        </p:sp>
      </p:grpSp>
      <p:grpSp>
        <p:nvGrpSpPr>
          <p:cNvPr id="3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" name="B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revises</a:t>
              </a:r>
            </a:p>
          </p:txBody>
        </p:sp>
      </p:grpSp>
      <p:grpSp>
        <p:nvGrpSpPr>
          <p:cNvPr id="3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revising</a:t>
              </a:r>
            </a:p>
          </p:txBody>
        </p:sp>
      </p:grpSp>
      <p:grpSp>
        <p:nvGrpSpPr>
          <p:cNvPr id="3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" name="3. How long ___ on this desig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on this design?</a:t>
              </a:r>
            </a:p>
          </p:txBody>
        </p:sp>
      </p:grpSp>
      <p:grpSp>
        <p:nvGrpSpPr>
          <p:cNvPr id="3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work</a:t>
              </a:r>
            </a:p>
          </p:txBody>
        </p:sp>
      </p:grpSp>
      <p:grpSp>
        <p:nvGrpSpPr>
          <p:cNvPr id="3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" name="B. have you been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working</a:t>
              </a:r>
            </a:p>
          </p:txBody>
        </p:sp>
      </p:grpSp>
      <p:grpSp>
        <p:nvGrpSpPr>
          <p:cNvPr id="3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" name="C. do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you work</a:t>
              </a:r>
            </a:p>
          </p:txBody>
        </p:sp>
      </p:grpSp>
      <p:grpSp>
        <p:nvGrpSpPr>
          <p:cNvPr id="3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" name="4. They ___ the website since Janu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website since January.</a:t>
              </a:r>
            </a:p>
          </p:txBody>
        </p:sp>
      </p:grpSp>
      <p:grpSp>
        <p:nvGrpSpPr>
          <p:cNvPr id="3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" name="A. have been re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rebuilding</a:t>
              </a:r>
            </a:p>
          </p:txBody>
        </p:sp>
      </p:grpSp>
      <p:grpSp>
        <p:nvGrpSpPr>
          <p:cNvPr id="3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" name="B. re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rebuilt</a:t>
              </a:r>
            </a:p>
          </p:txBody>
        </p:sp>
      </p:grpSp>
      <p:grpSp>
        <p:nvGrpSpPr>
          <p:cNvPr id="3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" name="C. re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rebuild</a:t>
              </a:r>
            </a:p>
          </p:txBody>
        </p:sp>
      </p:grpSp>
      <p:grpSp>
        <p:nvGrpSpPr>
          <p:cNvPr id="3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" name="5. Sara ___ the report, so we can send it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Sara ___ the report, so we can send it now.</a:t>
              </a:r>
            </a:p>
          </p:txBody>
        </p:sp>
      </p:grpSp>
      <p:grpSp>
        <p:nvGrpSpPr>
          <p:cNvPr id="3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" name="A. has been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writing</a:t>
              </a:r>
            </a:p>
          </p:txBody>
        </p:sp>
      </p:grpSp>
      <p:grpSp>
        <p:nvGrpSpPr>
          <p:cNvPr id="3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" name="B. has comple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completed</a:t>
              </a:r>
            </a:p>
          </p:txBody>
        </p:sp>
      </p:grpSp>
      <p:grpSp>
        <p:nvGrpSpPr>
          <p:cNvPr id="3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completes</a:t>
              </a:r>
            </a:p>
          </p:txBody>
        </p:sp>
      </p:grpSp>
      <p:sp>
        <p:nvSpPr>
          <p:cNvPr id="3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" name="B2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  •  REVEAL</a:t>
              </a:r>
            </a:p>
          </p:txBody>
        </p:sp>
      </p:grpSp>
      <p:grpSp>
        <p:nvGrpSpPr>
          <p:cNvPr id="3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3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" name="Presen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 and continuous: choose the answer</a:t>
              </a:r>
            </a:p>
          </p:txBody>
        </p:sp>
      </p:grpSp>
      <p:grpSp>
        <p:nvGrpSpPr>
          <p:cNvPr id="3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" name="1. We ___ four client emails to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four client emails today.</a:t>
              </a:r>
            </a:p>
          </p:txBody>
        </p:sp>
      </p:grpSp>
      <p:grpSp>
        <p:nvGrpSpPr>
          <p:cNvPr id="3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" name="A. have answ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answered</a:t>
              </a:r>
            </a:p>
          </p:txBody>
        </p:sp>
      </p:grpSp>
      <p:grpSp>
        <p:nvGrpSpPr>
          <p:cNvPr id="3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" name="B. have been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answering</a:t>
              </a:r>
            </a:p>
          </p:txBody>
        </p:sp>
      </p:grpSp>
      <p:grpSp>
        <p:nvGrpSpPr>
          <p:cNvPr id="3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" name="C. answ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answered</a:t>
              </a:r>
            </a:p>
          </p:txBody>
        </p:sp>
      </p:grpSp>
      <p:grpSp>
        <p:nvGrpSpPr>
          <p:cNvPr id="3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" name="2. Leo ___ for the exam since breakfa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Leo ___ for the exam since breakfast.</a:t>
              </a:r>
            </a:p>
          </p:txBody>
        </p:sp>
      </p:grpSp>
      <p:grpSp>
        <p:nvGrpSpPr>
          <p:cNvPr id="3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" name="A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revised</a:t>
              </a:r>
            </a:p>
          </p:txBody>
        </p:sp>
      </p:grpSp>
      <p:grpSp>
        <p:nvGrpSpPr>
          <p:cNvPr id="3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" name="B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revises</a:t>
              </a:r>
            </a:p>
          </p:txBody>
        </p:sp>
      </p:grpSp>
      <p:grpSp>
        <p:nvGrpSpPr>
          <p:cNvPr id="4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revising</a:t>
              </a:r>
            </a:p>
          </p:txBody>
        </p:sp>
      </p:grpSp>
      <p:grpSp>
        <p:nvGrpSpPr>
          <p:cNvPr id="4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" name="3. How long ___ on this desig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on this design?</a:t>
              </a:r>
            </a:p>
          </p:txBody>
        </p:sp>
      </p:grpSp>
      <p:grpSp>
        <p:nvGrpSpPr>
          <p:cNvPr id="4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work</a:t>
              </a:r>
            </a:p>
          </p:txBody>
        </p:sp>
      </p:grpSp>
      <p:grpSp>
        <p:nvGrpSpPr>
          <p:cNvPr id="4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" name="B. have you been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working</a:t>
              </a:r>
            </a:p>
          </p:txBody>
        </p:sp>
      </p:grpSp>
      <p:grpSp>
        <p:nvGrpSpPr>
          <p:cNvPr id="4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" name="C. do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you work</a:t>
              </a:r>
            </a:p>
          </p:txBody>
        </p:sp>
      </p:grpSp>
      <p:grpSp>
        <p:nvGrpSpPr>
          <p:cNvPr id="4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" name="4. They ___ the website since Janu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website since January.</a:t>
              </a:r>
            </a:p>
          </p:txBody>
        </p:sp>
      </p:grpSp>
      <p:grpSp>
        <p:nvGrpSpPr>
          <p:cNvPr id="4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" name="A. have been re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rebuilding</a:t>
              </a:r>
            </a:p>
          </p:txBody>
        </p:sp>
      </p:grpSp>
      <p:grpSp>
        <p:nvGrpSpPr>
          <p:cNvPr id="4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" name="B. re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rebuilt</a:t>
              </a:r>
            </a:p>
          </p:txBody>
        </p:sp>
      </p:grpSp>
      <p:grpSp>
        <p:nvGrpSpPr>
          <p:cNvPr id="4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" name="C. re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rebuild</a:t>
              </a:r>
            </a:p>
          </p:txBody>
        </p:sp>
      </p:grpSp>
      <p:grpSp>
        <p:nvGrpSpPr>
          <p:cNvPr id="4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" name="5. Sara ___ the report, so we can send it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Sara ___ the report, so we can send it now.</a:t>
              </a:r>
            </a:p>
          </p:txBody>
        </p:sp>
      </p:grpSp>
      <p:grpSp>
        <p:nvGrpSpPr>
          <p:cNvPr id="4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" name="A. has been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writing</a:t>
              </a:r>
            </a:p>
          </p:txBody>
        </p:sp>
      </p:grpSp>
      <p:grpSp>
        <p:nvGrpSpPr>
          <p:cNvPr id="4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" name="B. has comple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completed</a:t>
              </a:r>
            </a:p>
          </p:txBody>
        </p:sp>
      </p:grpSp>
      <p:grpSp>
        <p:nvGrpSpPr>
          <p:cNvPr id="4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completes</a:t>
              </a:r>
            </a:p>
          </p:txBody>
        </p:sp>
      </p:grpSp>
      <p:sp>
        <p:nvSpPr>
          <p:cNvPr id="4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" name="B2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  •  REVEAL</a:t>
              </a:r>
            </a:p>
          </p:txBody>
        </p:sp>
      </p:grpSp>
      <p:grpSp>
        <p:nvGrpSpPr>
          <p:cNvPr id="4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" name="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4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" name="Presen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 and continuous: choose the answer</a:t>
              </a:r>
            </a:p>
          </p:txBody>
        </p:sp>
      </p:grpSp>
      <p:grpSp>
        <p:nvGrpSpPr>
          <p:cNvPr id="4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" name="1. We ___ four client emails to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four client emails today.</a:t>
              </a:r>
            </a:p>
          </p:txBody>
        </p:sp>
      </p:grpSp>
      <p:grpSp>
        <p:nvGrpSpPr>
          <p:cNvPr id="4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" name="A. have answ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answered</a:t>
              </a:r>
            </a:p>
          </p:txBody>
        </p:sp>
      </p:grpSp>
      <p:grpSp>
        <p:nvGrpSpPr>
          <p:cNvPr id="4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" name="B. have been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answering</a:t>
              </a:r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" name="C. answ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answered</a:t>
              </a:r>
            </a:p>
          </p:txBody>
        </p:sp>
      </p:grpSp>
      <p:grpSp>
        <p:nvGrpSpPr>
          <p:cNvPr id="4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" name="2. Leo ___ for the exam since breakfa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Leo ___ for the exam since breakfast.</a:t>
              </a:r>
            </a:p>
          </p:txBody>
        </p:sp>
      </p:grpSp>
      <p:grpSp>
        <p:nvGrpSpPr>
          <p:cNvPr id="4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" name="A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revised</a:t>
              </a:r>
            </a:p>
          </p:txBody>
        </p:sp>
      </p:grpSp>
      <p:grpSp>
        <p:nvGrpSpPr>
          <p:cNvPr id="4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" name="B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revises</a:t>
              </a:r>
            </a:p>
          </p:txBody>
        </p:sp>
      </p:grpSp>
      <p:grpSp>
        <p:nvGrpSpPr>
          <p:cNvPr id="4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revising</a:t>
              </a:r>
            </a:p>
          </p:txBody>
        </p:sp>
      </p:grpSp>
      <p:grpSp>
        <p:nvGrpSpPr>
          <p:cNvPr id="4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" name="3. How long ___ on this desig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on this design?</a:t>
              </a:r>
            </a:p>
          </p:txBody>
        </p:sp>
      </p:grpSp>
      <p:grpSp>
        <p:nvGrpSpPr>
          <p:cNvPr id="4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work</a:t>
              </a:r>
            </a:p>
          </p:txBody>
        </p:sp>
      </p:grpSp>
      <p:grpSp>
        <p:nvGrpSpPr>
          <p:cNvPr id="4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" name="B. have you been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working</a:t>
              </a:r>
            </a:p>
          </p:txBody>
        </p:sp>
      </p:grpSp>
      <p:grpSp>
        <p:nvGrpSpPr>
          <p:cNvPr id="4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" name="C. do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you work</a:t>
              </a:r>
            </a:p>
          </p:txBody>
        </p:sp>
      </p:grpSp>
      <p:grpSp>
        <p:nvGrpSpPr>
          <p:cNvPr id="4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" name="4. They ___ the website since Janu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website since January.</a:t>
              </a:r>
            </a:p>
          </p:txBody>
        </p:sp>
      </p:grpSp>
      <p:grpSp>
        <p:nvGrpSpPr>
          <p:cNvPr id="4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" name="A. have been rebuil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rebuilding</a:t>
              </a:r>
            </a:p>
          </p:txBody>
        </p:sp>
      </p:grpSp>
      <p:grpSp>
        <p:nvGrpSpPr>
          <p:cNvPr id="5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" name="B. re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rebuilt</a:t>
              </a:r>
            </a:p>
          </p:txBody>
        </p:sp>
      </p:grpSp>
      <p:grpSp>
        <p:nvGrpSpPr>
          <p:cNvPr id="5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" name="C. re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rebuild</a:t>
              </a:r>
            </a:p>
          </p:txBody>
        </p:sp>
      </p:grpSp>
      <p:grpSp>
        <p:nvGrpSpPr>
          <p:cNvPr id="5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" name="5. Sara ___ the report, so we can send it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Sara ___ the report, so we can send it now.</a:t>
              </a:r>
            </a:p>
          </p:txBody>
        </p:sp>
      </p:grpSp>
      <p:grpSp>
        <p:nvGrpSpPr>
          <p:cNvPr id="5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" name="A. has been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writing</a:t>
              </a:r>
            </a:p>
          </p:txBody>
        </p:sp>
      </p:grpSp>
      <p:grpSp>
        <p:nvGrpSpPr>
          <p:cNvPr id="5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" name="B. has comple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completed</a:t>
              </a:r>
            </a:p>
          </p:txBody>
        </p:sp>
      </p:grpSp>
      <p:grpSp>
        <p:nvGrpSpPr>
          <p:cNvPr id="5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completes</a:t>
              </a:r>
            </a:p>
          </p:txBody>
        </p:sp>
      </p:grpSp>
      <p:sp>
        <p:nvSpPr>
          <p:cNvPr id="5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" name="B2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  •  REVEAL</a:t>
              </a:r>
            </a:p>
          </p:txBody>
        </p:sp>
      </p:grpSp>
      <p:grpSp>
        <p:nvGrpSpPr>
          <p:cNvPr id="5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" name="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5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" name="Presen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 and continuous: choose the answer</a:t>
              </a:r>
            </a:p>
          </p:txBody>
        </p:sp>
      </p:grpSp>
      <p:grpSp>
        <p:nvGrpSpPr>
          <p:cNvPr id="5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" name="1. We ___ four client emails to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four client emails today.</a:t>
              </a:r>
            </a:p>
          </p:txBody>
        </p:sp>
      </p:grpSp>
      <p:grpSp>
        <p:nvGrpSpPr>
          <p:cNvPr id="5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" name="A. have answ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answered</a:t>
              </a:r>
            </a:p>
          </p:txBody>
        </p:sp>
      </p:grpSp>
      <p:grpSp>
        <p:nvGrpSpPr>
          <p:cNvPr id="5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" name="B. have been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answering</a:t>
              </a:r>
            </a:p>
          </p:txBody>
        </p:sp>
      </p:grpSp>
      <p:grpSp>
        <p:nvGrpSpPr>
          <p:cNvPr id="5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" name="C. answ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answered</a:t>
              </a:r>
            </a:p>
          </p:txBody>
        </p:sp>
      </p:grpSp>
      <p:grpSp>
        <p:nvGrpSpPr>
          <p:cNvPr id="5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" name="2. Leo ___ for the exam since breakfa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Leo ___ for the exam since breakfast.</a:t>
              </a:r>
            </a:p>
          </p:txBody>
        </p:sp>
      </p:grpSp>
      <p:grpSp>
        <p:nvGrpSpPr>
          <p:cNvPr id="5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" name="A. rev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revised</a:t>
              </a:r>
            </a:p>
          </p:txBody>
        </p:sp>
      </p:grpSp>
      <p:grpSp>
        <p:nvGrpSpPr>
          <p:cNvPr id="5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" name="B. revi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revises</a:t>
              </a:r>
            </a:p>
          </p:txBody>
        </p:sp>
      </p:grpSp>
      <p:grpSp>
        <p:nvGrpSpPr>
          <p:cNvPr id="5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" name="C. has been revis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 revising</a:t>
              </a:r>
            </a:p>
          </p:txBody>
        </p:sp>
      </p:grpSp>
      <p:grpSp>
        <p:nvGrpSpPr>
          <p:cNvPr id="5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" name="3. How long ___ on this design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on this design?</a:t>
              </a:r>
            </a:p>
          </p:txBody>
        </p:sp>
      </p:grpSp>
      <p:grpSp>
        <p:nvGrpSpPr>
          <p:cNvPr id="5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" name="A. did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you work</a:t>
              </a:r>
            </a:p>
          </p:txBody>
        </p:sp>
      </p:grpSp>
      <p:grpSp>
        <p:nvGrpSpPr>
          <p:cNvPr id="5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" name="B. have you been wor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you been working</a:t>
              </a:r>
            </a:p>
          </p:txBody>
        </p:sp>
      </p:grpSp>
      <p:grpSp>
        <p:nvGrpSpPr>
          <p:cNvPr id="5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" name="C. do you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you work</a:t>
              </a:r>
            </a:p>
          </p:txBody>
        </p:sp>
      </p:grpSp>
      <p:grpSp>
        <p:nvGrpSpPr>
          <p:cNvPr id="5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" name="4. They ___ the website since Janu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website since January.</a:t>
              </a:r>
            </a:p>
          </p:txBody>
        </p:sp>
      </p:grpSp>
      <p:grpSp>
        <p:nvGrpSpPr>
          <p:cNvPr id="5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" name="A. have been rebuil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rebuilding</a:t>
              </a:r>
            </a:p>
          </p:txBody>
        </p:sp>
      </p:grpSp>
      <p:grpSp>
        <p:nvGrpSpPr>
          <p:cNvPr id="5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" name="B. re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rebuilt</a:t>
              </a:r>
            </a:p>
          </p:txBody>
        </p:sp>
      </p:grpSp>
      <p:grpSp>
        <p:nvGrpSpPr>
          <p:cNvPr id="5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" name="C. re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rebuild</a:t>
              </a:r>
            </a:p>
          </p:txBody>
        </p:sp>
      </p:grpSp>
      <p:grpSp>
        <p:nvGrpSpPr>
          <p:cNvPr id="5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" name="5. Sara ___ the report, so we can send it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Sara ___ the report, so we can send it now.</a:t>
              </a:r>
            </a:p>
          </p:txBody>
        </p:sp>
      </p:grpSp>
      <p:grpSp>
        <p:nvGrpSpPr>
          <p:cNvPr id="5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" name="A. has been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writing</a:t>
              </a:r>
            </a:p>
          </p:txBody>
        </p:sp>
      </p:grpSp>
      <p:grpSp>
        <p:nvGrpSpPr>
          <p:cNvPr id="5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" name="B. has comple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completed</a:t>
              </a:r>
            </a:p>
          </p:txBody>
        </p:sp>
      </p:grpSp>
      <p:grpSp>
        <p:nvGrpSpPr>
          <p:cNvPr id="5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" name="C. complet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completes</a:t>
              </a:r>
            </a:p>
          </p:txBody>
        </p:sp>
      </p:grpSp>
      <p:sp>
        <p:nvSpPr>
          <p:cNvPr id="5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" name="B2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  •  REVEAL</a:t>
              </a:r>
            </a:p>
          </p:txBody>
        </p:sp>
      </p:grpSp>
      <p:grpSp>
        <p:nvGrpSpPr>
          <p:cNvPr id="6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" name="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" name="UNIT 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EXPLANATION</a:t>
              </a:r>
            </a:p>
          </p:txBody>
        </p:sp>
      </p:grpSp>
      <p:grpSp>
        <p:nvGrpSpPr>
          <p:cNvPr id="6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" name="Past perfect simple and continuou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 simple and continuous</a:t>
              </a:r>
            </a:p>
          </p:txBody>
        </p:sp>
      </p:grpSp>
      <p:sp>
        <p:nvSpPr>
          <p:cNvPr id="6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6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" name="Use the past perfect for an earlier completed event and the continuous form for an earlier activity in progres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past perfect for an earlier completed event and the continuous form for an earlier activity in progress.</a:t>
              </a:r>
            </a:p>
          </p:txBody>
        </p:sp>
      </p:grpSp>
      <p:grpSp>
        <p:nvGrpSpPr>
          <p:cNvPr id="6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" name="Use a later past event as the reference point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 later past event as the reference point.</a:t>
              </a:r>
            </a:p>
          </p:txBody>
        </p:sp>
      </p:grpSp>
      <p:sp>
        <p:nvSpPr>
          <p:cNvPr id="6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" name="had + past participle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had + past participle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had been + verb-ing</a:t>
              </a:r>
            </a:p>
          </p:txBody>
        </p:sp>
      </p:grpSp>
      <p:grpSp>
        <p:nvGrpSpPr>
          <p:cNvPr id="6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" name="1.  She was tired because she had been working all night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was tired because she had been working all 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By noon, they had completed the task.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 realised I had forgotten my keys.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road was wet because it had been raining.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had lived there for years before moving.</a:t>
              </a:r>
            </a:p>
          </p:txBody>
        </p:sp>
      </p:grpSp>
      <p:sp>
        <p:nvSpPr>
          <p:cNvPr id="6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" name="B2 GRAMMAR  •  UNIT 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  •  EXPLANATION</a:t>
              </a:r>
            </a:p>
          </p:txBody>
        </p:sp>
      </p:grpSp>
      <p:grpSp>
        <p:nvGrpSpPr>
          <p:cNvPr id="6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" name="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6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" name="Pas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 simple and continuous: choose the answer</a:t>
              </a:r>
            </a:p>
          </p:txBody>
        </p:sp>
      </p:grpSp>
      <p:grpSp>
        <p:nvGrpSpPr>
          <p:cNvPr id="6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" name="1. Mark was exhausted because he ___ all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Mark was exhausted because he ___ all night.</a:t>
              </a:r>
            </a:p>
          </p:txBody>
        </p:sp>
      </p:grpSp>
      <p:grpSp>
        <p:nvGrpSpPr>
          <p:cNvPr id="6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" name="A.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</a:t>
              </a:r>
            </a:p>
          </p:txBody>
        </p:sp>
      </p:grpSp>
      <p:grpSp>
        <p:nvGrpSpPr>
          <p:cNvPr id="6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" name="B. was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travelling</a:t>
              </a:r>
            </a:p>
          </p:txBody>
        </p:sp>
      </p:grpSp>
      <p:grpSp>
        <p:nvGrpSpPr>
          <p:cNvPr id="6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" name="C. had been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travelling</a:t>
              </a:r>
            </a:p>
          </p:txBody>
        </p:sp>
      </p:grpSp>
      <p:grpSp>
        <p:nvGrpSpPr>
          <p:cNvPr id="6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" name="2. By nine o'clock, the team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nine o'clock, the team ___ everything.</a:t>
              </a:r>
            </a:p>
          </p:txBody>
        </p:sp>
      </p:grpSp>
      <p:grpSp>
        <p:nvGrpSpPr>
          <p:cNvPr id="6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preparing</a:t>
              </a:r>
            </a:p>
          </p:txBody>
        </p:sp>
      </p:grpSp>
      <p:grpSp>
        <p:nvGrpSpPr>
          <p:cNvPr id="6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prepare</a:t>
              </a:r>
            </a:p>
          </p:txBody>
        </p:sp>
      </p:grpSp>
      <p:grpSp>
        <p:nvGrpSpPr>
          <p:cNvPr id="6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" name="C. had prepa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prepared</a:t>
              </a:r>
            </a:p>
          </p:txBody>
        </p:sp>
      </p:grpSp>
      <p:grpSp>
        <p:nvGrpSpPr>
          <p:cNvPr id="6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" name="3. I noticed that I ___ my wallet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noticed that I ___ my wallet at home.</a:t>
              </a:r>
            </a:p>
          </p:txBody>
        </p:sp>
      </p:grpSp>
      <p:grpSp>
        <p:nvGrpSpPr>
          <p:cNvPr id="6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" name="A. had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6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6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left</a:t>
              </a:r>
            </a:p>
          </p:txBody>
        </p:sp>
      </p:grpSp>
      <p:grpSp>
        <p:nvGrpSpPr>
          <p:cNvPr id="6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" name="4. The garden was white because it ___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garden was white because it ___ for hours.</a:t>
              </a:r>
            </a:p>
          </p:txBody>
        </p:sp>
      </p:grpSp>
      <p:grpSp>
        <p:nvGrpSpPr>
          <p:cNvPr id="7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" name="A.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snowed</a:t>
              </a:r>
            </a:p>
          </p:txBody>
        </p:sp>
      </p:grpSp>
      <p:grpSp>
        <p:nvGrpSpPr>
          <p:cNvPr id="7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" name="B. had been s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snowing</a:t>
              </a:r>
            </a:p>
          </p:txBody>
        </p:sp>
      </p:grpSp>
      <p:grpSp>
        <p:nvGrpSpPr>
          <p:cNvPr id="7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" name="C. has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snowed</a:t>
              </a:r>
            </a:p>
          </p:txBody>
        </p:sp>
      </p:grpSp>
      <p:grpSp>
        <p:nvGrpSpPr>
          <p:cNvPr id="7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" name="5. They ___ each other for years before working togeth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each other for years before working together.</a:t>
              </a:r>
            </a:p>
          </p:txBody>
        </p:sp>
      </p:grpSp>
      <p:grpSp>
        <p:nvGrpSpPr>
          <p:cNvPr id="7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" name="A. had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known</a:t>
              </a:r>
            </a:p>
          </p:txBody>
        </p:sp>
      </p:grpSp>
      <p:grpSp>
        <p:nvGrpSpPr>
          <p:cNvPr id="7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7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" name="C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</a:t>
              </a:r>
            </a:p>
          </p:txBody>
        </p:sp>
      </p:grpSp>
      <p:sp>
        <p:nvSpPr>
          <p:cNvPr id="7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" name="B2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  •  REVEAL</a:t>
              </a:r>
            </a:p>
          </p:txBody>
        </p:sp>
      </p:grpSp>
      <p:grpSp>
        <p:nvGrpSpPr>
          <p:cNvPr id="7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" name="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7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" name="Pas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 simple and continuous: choose the answer</a:t>
              </a:r>
            </a:p>
          </p:txBody>
        </p:sp>
      </p:grpSp>
      <p:grpSp>
        <p:nvGrpSpPr>
          <p:cNvPr id="7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" name="1. Mark was exhausted because he ___ all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Mark was exhausted because he ___ all night.</a:t>
              </a:r>
            </a:p>
          </p:txBody>
        </p:sp>
      </p:grpSp>
      <p:grpSp>
        <p:nvGrpSpPr>
          <p:cNvPr id="7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" name="A.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</a:t>
              </a:r>
            </a:p>
          </p:txBody>
        </p:sp>
      </p:grpSp>
      <p:grpSp>
        <p:nvGrpSpPr>
          <p:cNvPr id="7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" name="B. was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travelling</a:t>
              </a:r>
            </a:p>
          </p:txBody>
        </p:sp>
      </p:grpSp>
      <p:grpSp>
        <p:nvGrpSpPr>
          <p:cNvPr id="7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" name="C. had been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travelling</a:t>
              </a:r>
            </a:p>
          </p:txBody>
        </p:sp>
      </p:grpSp>
      <p:grpSp>
        <p:nvGrpSpPr>
          <p:cNvPr id="7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" name="2. By nine o'clock, the team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nine o'clock, the team ___ everything.</a:t>
              </a:r>
            </a:p>
          </p:txBody>
        </p:sp>
      </p:grpSp>
      <p:grpSp>
        <p:nvGrpSpPr>
          <p:cNvPr id="7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preparing</a:t>
              </a:r>
            </a:p>
          </p:txBody>
        </p:sp>
      </p:grpSp>
      <p:grpSp>
        <p:nvGrpSpPr>
          <p:cNvPr id="7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prepare</a:t>
              </a:r>
            </a:p>
          </p:txBody>
        </p:sp>
      </p:grpSp>
      <p:grpSp>
        <p:nvGrpSpPr>
          <p:cNvPr id="7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prepared</a:t>
              </a:r>
            </a:p>
          </p:txBody>
        </p:sp>
      </p:grpSp>
      <p:grpSp>
        <p:nvGrpSpPr>
          <p:cNvPr id="7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" name="3. I noticed that I ___ my wallet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noticed that I ___ my wallet at home.</a:t>
              </a:r>
            </a:p>
          </p:txBody>
        </p:sp>
      </p:grpSp>
      <p:grpSp>
        <p:nvGrpSpPr>
          <p:cNvPr id="7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" name="A. had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7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7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left</a:t>
              </a:r>
            </a:p>
          </p:txBody>
        </p:sp>
      </p:grpSp>
      <p:grpSp>
        <p:nvGrpSpPr>
          <p:cNvPr id="7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" name="4. The garden was white because it ___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garden was white because it ___ for hours.</a:t>
              </a:r>
            </a:p>
          </p:txBody>
        </p:sp>
      </p:grpSp>
      <p:grpSp>
        <p:nvGrpSpPr>
          <p:cNvPr id="7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" name="A.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snowed</a:t>
              </a:r>
            </a:p>
          </p:txBody>
        </p:sp>
      </p:grpSp>
      <p:grpSp>
        <p:nvGrpSpPr>
          <p:cNvPr id="7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" name="B. had been s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snowing</a:t>
              </a:r>
            </a:p>
          </p:txBody>
        </p:sp>
      </p:grpSp>
      <p:grpSp>
        <p:nvGrpSpPr>
          <p:cNvPr id="7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" name="C. has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snowed</a:t>
              </a:r>
            </a:p>
          </p:txBody>
        </p:sp>
      </p:grpSp>
      <p:grpSp>
        <p:nvGrpSpPr>
          <p:cNvPr id="7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" name="5. They ___ each other for years before working togeth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each other for years before working together.</a:t>
              </a:r>
            </a:p>
          </p:txBody>
        </p:sp>
      </p:grpSp>
      <p:grpSp>
        <p:nvGrpSpPr>
          <p:cNvPr id="7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" name="A. had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known</a:t>
              </a:r>
            </a:p>
          </p:txBody>
        </p:sp>
      </p:grpSp>
      <p:grpSp>
        <p:nvGrpSpPr>
          <p:cNvPr id="7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7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" name="C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</a:t>
              </a:r>
            </a:p>
          </p:txBody>
        </p:sp>
      </p:grpSp>
      <p:sp>
        <p:nvSpPr>
          <p:cNvPr id="7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" name="B2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  •  REVEAL</a:t>
              </a:r>
            </a:p>
          </p:txBody>
        </p:sp>
      </p:grpSp>
      <p:grpSp>
        <p:nvGrpSpPr>
          <p:cNvPr id="8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" name="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" name="Pas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 simple and continuous: choose the answer</a:t>
              </a:r>
            </a:p>
          </p:txBody>
        </p:sp>
      </p:grpSp>
      <p:grpSp>
        <p:nvGrpSpPr>
          <p:cNvPr id="8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" name="1. Mark was exhausted because he ___ all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Mark was exhausted because he ___ all night.</a:t>
              </a:r>
            </a:p>
          </p:txBody>
        </p:sp>
      </p:grpSp>
      <p:grpSp>
        <p:nvGrpSpPr>
          <p:cNvPr id="8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" name="A.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</a:t>
              </a:r>
            </a:p>
          </p:txBody>
        </p:sp>
      </p:grpSp>
      <p:grpSp>
        <p:nvGrpSpPr>
          <p:cNvPr id="8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" name="B. was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travelling</a:t>
              </a:r>
            </a:p>
          </p:txBody>
        </p:sp>
      </p:grpSp>
      <p:grpSp>
        <p:nvGrpSpPr>
          <p:cNvPr id="8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" name="C. had been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travelling</a:t>
              </a:r>
            </a:p>
          </p:txBody>
        </p:sp>
      </p:grpSp>
      <p:grpSp>
        <p:nvGrpSpPr>
          <p:cNvPr id="8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" name="2. By nine o'clock, the team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nine o'clock, the team ___ everything.</a:t>
              </a:r>
            </a:p>
          </p:txBody>
        </p:sp>
      </p:grpSp>
      <p:grpSp>
        <p:nvGrpSpPr>
          <p:cNvPr id="8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preparing</a:t>
              </a:r>
            </a:p>
          </p:txBody>
        </p:sp>
      </p:grpSp>
      <p:grpSp>
        <p:nvGrpSpPr>
          <p:cNvPr id="8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prepare</a:t>
              </a:r>
            </a:p>
          </p:txBody>
        </p:sp>
      </p:grpSp>
      <p:grpSp>
        <p:nvGrpSpPr>
          <p:cNvPr id="8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prepared</a:t>
              </a:r>
            </a:p>
          </p:txBody>
        </p:sp>
      </p:grpSp>
      <p:grpSp>
        <p:nvGrpSpPr>
          <p:cNvPr id="8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" name="3. I noticed that I ___ my wallet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noticed that I ___ my wallet at home.</a:t>
              </a:r>
            </a:p>
          </p:txBody>
        </p:sp>
      </p:grpSp>
      <p:grpSp>
        <p:nvGrpSpPr>
          <p:cNvPr id="8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" name="A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8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8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left</a:t>
              </a:r>
            </a:p>
          </p:txBody>
        </p:sp>
      </p:grpSp>
      <p:grpSp>
        <p:nvGrpSpPr>
          <p:cNvPr id="8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" name="4. The garden was white because it ___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garden was white because it ___ for hours.</a:t>
              </a:r>
            </a:p>
          </p:txBody>
        </p:sp>
      </p:grpSp>
      <p:grpSp>
        <p:nvGrpSpPr>
          <p:cNvPr id="8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" name="A.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snowed</a:t>
              </a:r>
            </a:p>
          </p:txBody>
        </p:sp>
      </p:grpSp>
      <p:grpSp>
        <p:nvGrpSpPr>
          <p:cNvPr id="8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" name="B. had been s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snowing</a:t>
              </a:r>
            </a:p>
          </p:txBody>
        </p:sp>
      </p:grpSp>
      <p:grpSp>
        <p:nvGrpSpPr>
          <p:cNvPr id="8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" name="C. has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snowed</a:t>
              </a:r>
            </a:p>
          </p:txBody>
        </p:sp>
      </p:grpSp>
      <p:grpSp>
        <p:nvGrpSpPr>
          <p:cNvPr id="8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" name="5. They ___ each other for years before working togeth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each other for years before working together.</a:t>
              </a:r>
            </a:p>
          </p:txBody>
        </p:sp>
      </p:grpSp>
      <p:grpSp>
        <p:nvGrpSpPr>
          <p:cNvPr id="8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" name="A. had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known</a:t>
              </a:r>
            </a:p>
          </p:txBody>
        </p:sp>
      </p:grpSp>
      <p:grpSp>
        <p:nvGrpSpPr>
          <p:cNvPr id="8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8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" name="C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</a:t>
              </a:r>
            </a:p>
          </p:txBody>
        </p:sp>
      </p:grpSp>
      <p:sp>
        <p:nvSpPr>
          <p:cNvPr id="8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" name="B2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  •  REVEAL</a:t>
              </a:r>
            </a:p>
          </p:txBody>
        </p:sp>
      </p:grpSp>
      <p:grpSp>
        <p:nvGrpSpPr>
          <p:cNvPr id="8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" name="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" name="Pas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 simple and continuous: choose the answer</a:t>
              </a:r>
            </a:p>
          </p:txBody>
        </p:sp>
      </p:grpSp>
      <p:grpSp>
        <p:nvGrpSpPr>
          <p:cNvPr id="8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" name="1. Mark was exhausted because he ___ all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Mark was exhausted because he ___ all night.</a:t>
              </a:r>
            </a:p>
          </p:txBody>
        </p:sp>
      </p:grpSp>
      <p:grpSp>
        <p:nvGrpSpPr>
          <p:cNvPr id="9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" name="A.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</a:t>
              </a:r>
            </a:p>
          </p:txBody>
        </p:sp>
      </p:grpSp>
      <p:grpSp>
        <p:nvGrpSpPr>
          <p:cNvPr id="9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" name="B. was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travelling</a:t>
              </a:r>
            </a:p>
          </p:txBody>
        </p:sp>
      </p:grpSp>
      <p:grpSp>
        <p:nvGrpSpPr>
          <p:cNvPr id="9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" name="C. had been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travelling</a:t>
              </a:r>
            </a:p>
          </p:txBody>
        </p:sp>
      </p:grpSp>
      <p:grpSp>
        <p:nvGrpSpPr>
          <p:cNvPr id="9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" name="2. By nine o'clock, the team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nine o'clock, the team ___ everything.</a:t>
              </a:r>
            </a:p>
          </p:txBody>
        </p:sp>
      </p:grpSp>
      <p:grpSp>
        <p:nvGrpSpPr>
          <p:cNvPr id="9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preparing</a:t>
              </a:r>
            </a:p>
          </p:txBody>
        </p:sp>
      </p:grpSp>
      <p:grpSp>
        <p:nvGrpSpPr>
          <p:cNvPr id="9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prepare</a:t>
              </a:r>
            </a:p>
          </p:txBody>
        </p:sp>
      </p:grpSp>
      <p:grpSp>
        <p:nvGrpSpPr>
          <p:cNvPr id="9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prepared</a:t>
              </a:r>
            </a:p>
          </p:txBody>
        </p:sp>
      </p:grpSp>
      <p:grpSp>
        <p:nvGrpSpPr>
          <p:cNvPr id="9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" name="3. I noticed that I ___ my wallet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noticed that I ___ my wallet at home.</a:t>
              </a:r>
            </a:p>
          </p:txBody>
        </p:sp>
      </p:grpSp>
      <p:grpSp>
        <p:nvGrpSpPr>
          <p:cNvPr id="9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" name="A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9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9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left</a:t>
              </a:r>
            </a:p>
          </p:txBody>
        </p:sp>
      </p:grpSp>
      <p:grpSp>
        <p:nvGrpSpPr>
          <p:cNvPr id="9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" name="4. The garden was white because it ___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garden was white because it ___ for hours.</a:t>
              </a:r>
            </a:p>
          </p:txBody>
        </p:sp>
      </p:grpSp>
      <p:grpSp>
        <p:nvGrpSpPr>
          <p:cNvPr id="9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" name="A.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snowed</a:t>
              </a:r>
            </a:p>
          </p:txBody>
        </p:sp>
      </p:grpSp>
      <p:grpSp>
        <p:nvGrpSpPr>
          <p:cNvPr id="9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" name="B. had been snow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snowing</a:t>
              </a:r>
            </a:p>
          </p:txBody>
        </p:sp>
      </p:grpSp>
      <p:grpSp>
        <p:nvGrpSpPr>
          <p:cNvPr id="9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" name="C. has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snowed</a:t>
              </a:r>
            </a:p>
          </p:txBody>
        </p:sp>
      </p:grpSp>
      <p:grpSp>
        <p:nvGrpSpPr>
          <p:cNvPr id="9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" name="5. They ___ each other for years before working togeth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each other for years before working together.</a:t>
              </a:r>
            </a:p>
          </p:txBody>
        </p:sp>
      </p:grpSp>
      <p:grpSp>
        <p:nvGrpSpPr>
          <p:cNvPr id="9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" name="A. had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known</a:t>
              </a:r>
            </a:p>
          </p:txBody>
        </p:sp>
      </p:grpSp>
      <p:grpSp>
        <p:nvGrpSpPr>
          <p:cNvPr id="9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9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" name="C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</a:t>
              </a:r>
            </a:p>
          </p:txBody>
        </p:sp>
      </p:grpSp>
      <p:sp>
        <p:nvSpPr>
          <p:cNvPr id="9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" name="B2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  •  REVEAL</a:t>
              </a:r>
            </a:p>
          </p:txBody>
        </p:sp>
      </p:grpSp>
      <p:grpSp>
        <p:nvGrpSpPr>
          <p:cNvPr id="9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" name="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9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" name="Past perfect simple and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 simple and continuous: choose the answer</a:t>
              </a:r>
            </a:p>
          </p:txBody>
        </p:sp>
      </p:grpSp>
      <p:grpSp>
        <p:nvGrpSpPr>
          <p:cNvPr id="9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" name="1. Mark was exhausted because he ___ all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Mark was exhausted because he ___ all night.</a:t>
              </a:r>
            </a:p>
          </p:txBody>
        </p:sp>
      </p:grpSp>
      <p:grpSp>
        <p:nvGrpSpPr>
          <p:cNvPr id="9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" name="A.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</a:t>
              </a:r>
            </a:p>
          </p:txBody>
        </p:sp>
      </p:grpSp>
      <p:grpSp>
        <p:nvGrpSpPr>
          <p:cNvPr id="9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" name="B. was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travelling</a:t>
              </a:r>
            </a:p>
          </p:txBody>
        </p:sp>
      </p:grpSp>
      <p:grpSp>
        <p:nvGrpSpPr>
          <p:cNvPr id="9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" name="C. had been travel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been travelling</a:t>
              </a:r>
            </a:p>
          </p:txBody>
        </p:sp>
      </p:grpSp>
      <p:grpSp>
        <p:nvGrpSpPr>
          <p:cNvPr id="9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" name="2. By nine o'clock, the team ___ everyth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nine o'clock, the team ___ everything.</a:t>
              </a:r>
            </a:p>
          </p:txBody>
        </p:sp>
      </p:grpSp>
      <p:grpSp>
        <p:nvGrpSpPr>
          <p:cNvPr id="9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" name="A. were prep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 preparing</a:t>
              </a:r>
            </a:p>
          </p:txBody>
        </p:sp>
      </p:grpSp>
      <p:grpSp>
        <p:nvGrpSpPr>
          <p:cNvPr id="9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" name="B. prep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prepare</a:t>
              </a:r>
            </a:p>
          </p:txBody>
        </p:sp>
      </p:grpSp>
      <p:grpSp>
        <p:nvGrpSpPr>
          <p:cNvPr id="9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" name="C. had prepa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prepared</a:t>
              </a:r>
            </a:p>
          </p:txBody>
        </p:sp>
      </p:grpSp>
      <p:grpSp>
        <p:nvGrpSpPr>
          <p:cNvPr id="10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" name="3. I noticed that I ___ my wallet at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noticed that I ___ my wallet at home.</a:t>
              </a:r>
            </a:p>
          </p:txBody>
        </p:sp>
      </p:grpSp>
      <p:grpSp>
        <p:nvGrpSpPr>
          <p:cNvPr id="10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" name="A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left</a:t>
              </a:r>
            </a:p>
          </p:txBody>
        </p:sp>
      </p:grpSp>
      <p:grpSp>
        <p:nvGrpSpPr>
          <p:cNvPr id="10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" name="B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left</a:t>
              </a:r>
            </a:p>
          </p:txBody>
        </p:sp>
      </p:grpSp>
      <p:grpSp>
        <p:nvGrpSpPr>
          <p:cNvPr id="10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" name="C. have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left</a:t>
              </a:r>
            </a:p>
          </p:txBody>
        </p:sp>
      </p:grpSp>
      <p:grpSp>
        <p:nvGrpSpPr>
          <p:cNvPr id="10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" name="4. The garden was white because it ___ for hou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garden was white because it ___ for hours.</a:t>
              </a:r>
            </a:p>
          </p:txBody>
        </p:sp>
      </p:grpSp>
      <p:grpSp>
        <p:nvGrpSpPr>
          <p:cNvPr id="10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" name="A.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snowed</a:t>
              </a:r>
            </a:p>
          </p:txBody>
        </p:sp>
      </p:grpSp>
      <p:grpSp>
        <p:nvGrpSpPr>
          <p:cNvPr id="10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" name="B. had been snow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been snowing</a:t>
              </a:r>
            </a:p>
          </p:txBody>
        </p:sp>
      </p:grpSp>
      <p:grpSp>
        <p:nvGrpSpPr>
          <p:cNvPr id="10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" name="C. has snow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snowed</a:t>
              </a:r>
            </a:p>
          </p:txBody>
        </p:sp>
      </p:grpSp>
      <p:grpSp>
        <p:nvGrpSpPr>
          <p:cNvPr id="10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" name="5. They ___ each other for years before working togeth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each other for years before working together.</a:t>
              </a:r>
            </a:p>
          </p:txBody>
        </p:sp>
      </p:grpSp>
      <p:grpSp>
        <p:nvGrpSpPr>
          <p:cNvPr id="10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" name="A. had kn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known</a:t>
              </a:r>
            </a:p>
          </p:txBody>
        </p:sp>
      </p:grpSp>
      <p:grpSp>
        <p:nvGrpSpPr>
          <p:cNvPr id="10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10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" name="C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know</a:t>
              </a:r>
            </a:p>
          </p:txBody>
        </p:sp>
      </p:grpSp>
      <p:sp>
        <p:nvSpPr>
          <p:cNvPr id="10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" name="B2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  •  REVEAL</a:t>
              </a:r>
            </a:p>
          </p:txBody>
        </p:sp>
      </p:grpSp>
      <p:grpSp>
        <p:nvGrpSpPr>
          <p:cNvPr id="10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" name="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" name="UNIT 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EXPLANATION</a:t>
              </a:r>
            </a:p>
          </p:txBody>
        </p:sp>
      </p:grpSp>
      <p:grpSp>
        <p:nvGrpSpPr>
          <p:cNvPr id="10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" name="Future continuous and future perfec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 and future perfect</a:t>
              </a:r>
            </a:p>
          </p:txBody>
        </p:sp>
      </p:grpSp>
      <p:sp>
        <p:nvSpPr>
          <p:cNvPr id="10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" name="Use future continuous for an action in progress at a future time and future perfect for completion before a deadlin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future continuous for an action in progress at a future time and future perfect for completion before a deadline.</a:t>
              </a:r>
            </a:p>
          </p:txBody>
        </p:sp>
      </p:grpSp>
      <p:grpSp>
        <p:nvGrpSpPr>
          <p:cNvPr id="10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" name="Look for at this time or by a future point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Look for at this time or by a future point.</a:t>
              </a:r>
            </a:p>
          </p:txBody>
        </p:sp>
      </p:grpSp>
      <p:sp>
        <p:nvSpPr>
          <p:cNvPr id="10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" name="will be + verb-ing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will be + verb-ing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will have + past participle</a:t>
              </a:r>
            </a:p>
          </p:txBody>
        </p:sp>
      </p:grpSp>
      <p:grpSp>
        <p:nvGrpSpPr>
          <p:cNvPr id="10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" name="1.  This time tomorrow, I will be flying to Rome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time tomorrow, I will be flying to Rome.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By Friday, we will have finished the project.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At eight, she will be cooking dinner.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will have left by the time we arrive.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In June, he will have worked here for ten years.</a:t>
              </a:r>
            </a:p>
          </p:txBody>
        </p:sp>
      </p:grpSp>
      <p:sp>
        <p:nvSpPr>
          <p:cNvPr id="10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" name="B2 GRAMMAR  •  UNIT 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  •  EXPLANATION</a:t>
              </a:r>
            </a:p>
          </p:txBody>
        </p:sp>
      </p:grpSp>
      <p:grpSp>
        <p:nvGrpSpPr>
          <p:cNvPr id="10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" name="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0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" name="Future continuous and future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 and future perfect: choose the answer</a:t>
              </a:r>
            </a:p>
          </p:txBody>
        </p:sp>
      </p:grpSp>
      <p:grpSp>
        <p:nvGrpSpPr>
          <p:cNvPr id="10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" name="1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next week, we ___ by the sea.</a:t>
              </a:r>
            </a:p>
          </p:txBody>
        </p:sp>
      </p:grpSp>
      <p:grpSp>
        <p:nvGrpSpPr>
          <p:cNvPr id="11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" name="A. will have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stayed</a:t>
              </a:r>
            </a:p>
          </p:txBody>
        </p:sp>
      </p:grpSp>
      <p:grpSp>
        <p:nvGrpSpPr>
          <p:cNvPr id="11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" name="B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</a:t>
              </a:r>
            </a:p>
          </p:txBody>
        </p:sp>
      </p:grpSp>
      <p:grpSp>
        <p:nvGrpSpPr>
          <p:cNvPr id="11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" name="C. will be sta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staying</a:t>
              </a:r>
            </a:p>
          </p:txBody>
        </p:sp>
      </p:grpSp>
      <p:grpSp>
        <p:nvGrpSpPr>
          <p:cNvPr id="11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" name="2. By noon, I ___ the first dra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I ___ the first draft.</a:t>
              </a:r>
            </a:p>
          </p:txBody>
        </p:sp>
      </p:grpSp>
      <p:grpSp>
        <p:nvGrpSpPr>
          <p:cNvPr id="11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" name="A. will be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writing</a:t>
              </a:r>
            </a:p>
          </p:txBody>
        </p:sp>
      </p:grpSp>
      <p:grpSp>
        <p:nvGrpSpPr>
          <p:cNvPr id="11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" name="B. will have writ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written</a:t>
              </a:r>
            </a:p>
          </p:txBody>
        </p:sp>
      </p:grpSp>
      <p:grpSp>
        <p:nvGrpSpPr>
          <p:cNvPr id="11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" name="C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</a:t>
              </a:r>
            </a:p>
          </p:txBody>
        </p:sp>
      </p:grpSp>
      <p:grpSp>
        <p:nvGrpSpPr>
          <p:cNvPr id="11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" name="3. At nine tomorrow, Maya ___ the new propos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nine tomorrow, Maya ___ the new proposal.</a:t>
              </a:r>
            </a:p>
          </p:txBody>
        </p:sp>
      </p:grpSp>
      <p:grpSp>
        <p:nvGrpSpPr>
          <p:cNvPr id="11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" name="A. will be presen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presenting</a:t>
              </a:r>
            </a:p>
          </p:txBody>
        </p:sp>
      </p:grpSp>
      <p:grpSp>
        <p:nvGrpSpPr>
          <p:cNvPr id="11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" name="B. will have prese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presented</a:t>
              </a:r>
            </a:p>
          </p:txBody>
        </p:sp>
      </p:grpSp>
      <p:grpSp>
        <p:nvGrpSpPr>
          <p:cNvPr id="11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" name="C. presen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presents</a:t>
              </a:r>
            </a:p>
          </p:txBody>
        </p:sp>
      </p:grpSp>
      <p:grpSp>
        <p:nvGrpSpPr>
          <p:cNvPr id="11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" name="4. By the time you call, they ___ at the hot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By the time you call, they ___ at the hotel.</a:t>
              </a:r>
            </a:p>
          </p:txBody>
        </p:sp>
      </p:grpSp>
      <p:grpSp>
        <p:nvGrpSpPr>
          <p:cNvPr id="11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" name="A. will be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travelling</a:t>
              </a:r>
            </a:p>
          </p:txBody>
        </p:sp>
      </p:grpSp>
      <p:grpSp>
        <p:nvGrpSpPr>
          <p:cNvPr id="11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" name="B. will have arr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arrived</a:t>
              </a:r>
            </a:p>
          </p:txBody>
        </p:sp>
      </p:grpSp>
      <p:grpSp>
        <p:nvGrpSpPr>
          <p:cNvPr id="11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" name="C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</a:t>
              </a:r>
            </a:p>
          </p:txBody>
        </p:sp>
      </p:grpSp>
      <p:grpSp>
        <p:nvGrpSpPr>
          <p:cNvPr id="11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" name="5. In 2030, he ___ here for twenty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2030, he ___ here for twenty years.</a:t>
              </a:r>
            </a:p>
          </p:txBody>
        </p:sp>
      </p:grpSp>
      <p:grpSp>
        <p:nvGrpSpPr>
          <p:cNvPr id="11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1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1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1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" name="B2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  •  REVEAL</a:t>
              </a:r>
            </a:p>
          </p:txBody>
        </p:sp>
      </p:grpSp>
      <p:grpSp>
        <p:nvGrpSpPr>
          <p:cNvPr id="11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" name="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1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" name="Future continuous and future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 and future perfect: choose the answer</a:t>
              </a:r>
            </a:p>
          </p:txBody>
        </p:sp>
      </p:grpSp>
      <p:grpSp>
        <p:nvGrpSpPr>
          <p:cNvPr id="11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" name="1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next week, we ___ by the sea.</a:t>
              </a:r>
            </a:p>
          </p:txBody>
        </p:sp>
      </p:grpSp>
      <p:grpSp>
        <p:nvGrpSpPr>
          <p:cNvPr id="11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" name="A. will have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stayed</a:t>
              </a:r>
            </a:p>
          </p:txBody>
        </p:sp>
      </p:grpSp>
      <p:grpSp>
        <p:nvGrpSpPr>
          <p:cNvPr id="11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" name="B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</a:t>
              </a:r>
            </a:p>
          </p:txBody>
        </p:sp>
      </p:grpSp>
      <p:grpSp>
        <p:nvGrpSpPr>
          <p:cNvPr id="11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" name="C. will be sta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staying</a:t>
              </a:r>
            </a:p>
          </p:txBody>
        </p:sp>
      </p:grpSp>
      <p:grpSp>
        <p:nvGrpSpPr>
          <p:cNvPr id="11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" name="2. By noon, I ___ the first dra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I ___ the first draft.</a:t>
              </a:r>
            </a:p>
          </p:txBody>
        </p:sp>
      </p:grpSp>
      <p:grpSp>
        <p:nvGrpSpPr>
          <p:cNvPr id="11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" name="A. will be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writing</a:t>
              </a:r>
            </a:p>
          </p:txBody>
        </p:sp>
      </p:grpSp>
      <p:grpSp>
        <p:nvGrpSpPr>
          <p:cNvPr id="11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" name="B. will have wri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written</a:t>
              </a:r>
            </a:p>
          </p:txBody>
        </p:sp>
      </p:grpSp>
      <p:grpSp>
        <p:nvGrpSpPr>
          <p:cNvPr id="12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" name="C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</a:t>
              </a:r>
            </a:p>
          </p:txBody>
        </p:sp>
      </p:grpSp>
      <p:grpSp>
        <p:nvGrpSpPr>
          <p:cNvPr id="12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" name="3. At nine tomorrow, Maya ___ the new propos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nine tomorrow, Maya ___ the new proposal.</a:t>
              </a:r>
            </a:p>
          </p:txBody>
        </p:sp>
      </p:grpSp>
      <p:grpSp>
        <p:nvGrpSpPr>
          <p:cNvPr id="12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" name="A. will be presen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presenting</a:t>
              </a:r>
            </a:p>
          </p:txBody>
        </p:sp>
      </p:grpSp>
      <p:grpSp>
        <p:nvGrpSpPr>
          <p:cNvPr id="12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" name="B. will have prese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presented</a:t>
              </a:r>
            </a:p>
          </p:txBody>
        </p:sp>
      </p:grpSp>
      <p:grpSp>
        <p:nvGrpSpPr>
          <p:cNvPr id="12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" name="C. presen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presents</a:t>
              </a:r>
            </a:p>
          </p:txBody>
        </p:sp>
      </p:grpSp>
      <p:grpSp>
        <p:nvGrpSpPr>
          <p:cNvPr id="12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" name="4. By the time you call, they ___ at the hot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By the time you call, they ___ at the hotel.</a:t>
              </a:r>
            </a:p>
          </p:txBody>
        </p:sp>
      </p:grpSp>
      <p:grpSp>
        <p:nvGrpSpPr>
          <p:cNvPr id="12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" name="A. will be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travelling</a:t>
              </a:r>
            </a:p>
          </p:txBody>
        </p:sp>
      </p:grpSp>
      <p:grpSp>
        <p:nvGrpSpPr>
          <p:cNvPr id="12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" name="B. will have arr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arrived</a:t>
              </a:r>
            </a:p>
          </p:txBody>
        </p:sp>
      </p:grpSp>
      <p:grpSp>
        <p:nvGrpSpPr>
          <p:cNvPr id="12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" name="C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</a:t>
              </a:r>
            </a:p>
          </p:txBody>
        </p:sp>
      </p:grpSp>
      <p:grpSp>
        <p:nvGrpSpPr>
          <p:cNvPr id="12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" name="5. In 2030, he ___ here for twenty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2030, he ___ here for twenty years.</a:t>
              </a:r>
            </a:p>
          </p:txBody>
        </p:sp>
      </p:grpSp>
      <p:grpSp>
        <p:nvGrpSpPr>
          <p:cNvPr id="12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2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2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2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" name="B2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  •  REVEAL</a:t>
              </a:r>
            </a:p>
          </p:txBody>
        </p:sp>
      </p:grpSp>
      <p:grpSp>
        <p:nvGrpSpPr>
          <p:cNvPr id="12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" name="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2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" name="Future continuous and future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 and future perfect: choose the answer</a:t>
              </a:r>
            </a:p>
          </p:txBody>
        </p:sp>
      </p:grpSp>
      <p:grpSp>
        <p:nvGrpSpPr>
          <p:cNvPr id="12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" name="1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next week, we ___ by the sea.</a:t>
              </a:r>
            </a:p>
          </p:txBody>
        </p:sp>
      </p:grpSp>
      <p:grpSp>
        <p:nvGrpSpPr>
          <p:cNvPr id="12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" name="A. will have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stayed</a:t>
              </a:r>
            </a:p>
          </p:txBody>
        </p:sp>
      </p:grpSp>
      <p:grpSp>
        <p:nvGrpSpPr>
          <p:cNvPr id="12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" name="B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</a:t>
              </a:r>
            </a:p>
          </p:txBody>
        </p:sp>
      </p:grpSp>
      <p:grpSp>
        <p:nvGrpSpPr>
          <p:cNvPr id="12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" name="C. will be sta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staying</a:t>
              </a:r>
            </a:p>
          </p:txBody>
        </p:sp>
      </p:grpSp>
      <p:grpSp>
        <p:nvGrpSpPr>
          <p:cNvPr id="12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" name="2. By noon, I ___ the first dra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I ___ the first draft.</a:t>
              </a:r>
            </a:p>
          </p:txBody>
        </p:sp>
      </p:grpSp>
      <p:grpSp>
        <p:nvGrpSpPr>
          <p:cNvPr id="12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" name="A. will be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writing</a:t>
              </a:r>
            </a:p>
          </p:txBody>
        </p:sp>
      </p:grpSp>
      <p:grpSp>
        <p:nvGrpSpPr>
          <p:cNvPr id="12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" name="B. will have wri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written</a:t>
              </a:r>
            </a:p>
          </p:txBody>
        </p:sp>
      </p:grpSp>
      <p:grpSp>
        <p:nvGrpSpPr>
          <p:cNvPr id="12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" name="C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</a:t>
              </a:r>
            </a:p>
          </p:txBody>
        </p:sp>
      </p:grpSp>
      <p:grpSp>
        <p:nvGrpSpPr>
          <p:cNvPr id="12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" name="3. At nine tomorrow, Maya ___ the new propos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nine tomorrow, Maya ___ the new proposal.</a:t>
              </a:r>
            </a:p>
          </p:txBody>
        </p:sp>
      </p:grpSp>
      <p:grpSp>
        <p:nvGrpSpPr>
          <p:cNvPr id="12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" name="A. will be presen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presenting</a:t>
              </a:r>
            </a:p>
          </p:txBody>
        </p:sp>
      </p:grpSp>
      <p:grpSp>
        <p:nvGrpSpPr>
          <p:cNvPr id="12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" name="B. will have prese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presented</a:t>
              </a:r>
            </a:p>
          </p:txBody>
        </p:sp>
      </p:grpSp>
      <p:grpSp>
        <p:nvGrpSpPr>
          <p:cNvPr id="12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" name="C. presen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presents</a:t>
              </a:r>
            </a:p>
          </p:txBody>
        </p:sp>
      </p:grpSp>
      <p:grpSp>
        <p:nvGrpSpPr>
          <p:cNvPr id="12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" name="4. By the time you call, they ___ at the hot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By the time you call, they ___ at the hotel.</a:t>
              </a:r>
            </a:p>
          </p:txBody>
        </p:sp>
      </p:grpSp>
      <p:grpSp>
        <p:nvGrpSpPr>
          <p:cNvPr id="12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" name="A. will be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travelling</a:t>
              </a:r>
            </a:p>
          </p:txBody>
        </p:sp>
      </p:grpSp>
      <p:grpSp>
        <p:nvGrpSpPr>
          <p:cNvPr id="13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" name="B. will have arr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arrived</a:t>
              </a:r>
            </a:p>
          </p:txBody>
        </p:sp>
      </p:grpSp>
      <p:grpSp>
        <p:nvGrpSpPr>
          <p:cNvPr id="13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" name="C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</a:t>
              </a:r>
            </a:p>
          </p:txBody>
        </p:sp>
      </p:grpSp>
      <p:grpSp>
        <p:nvGrpSpPr>
          <p:cNvPr id="13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" name="5. In 2030, he ___ here for twenty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2030, he ___ here for twenty years.</a:t>
              </a:r>
            </a:p>
          </p:txBody>
        </p:sp>
      </p:grpSp>
      <p:grpSp>
        <p:nvGrpSpPr>
          <p:cNvPr id="13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3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3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3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" name="B2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  •  REVEAL</a:t>
              </a:r>
            </a:p>
          </p:txBody>
        </p:sp>
      </p:grpSp>
      <p:grpSp>
        <p:nvGrpSpPr>
          <p:cNvPr id="13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" name="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3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" name="Future continuous and future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 and future perfect: choose the answer</a:t>
              </a:r>
            </a:p>
          </p:txBody>
        </p:sp>
      </p:grpSp>
      <p:grpSp>
        <p:nvGrpSpPr>
          <p:cNvPr id="13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" name="1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next week, we ___ by the sea.</a:t>
              </a:r>
            </a:p>
          </p:txBody>
        </p:sp>
      </p:grpSp>
      <p:grpSp>
        <p:nvGrpSpPr>
          <p:cNvPr id="13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" name="A. will have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stayed</a:t>
              </a:r>
            </a:p>
          </p:txBody>
        </p:sp>
      </p:grpSp>
      <p:grpSp>
        <p:nvGrpSpPr>
          <p:cNvPr id="13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" name="B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</a:t>
              </a:r>
            </a:p>
          </p:txBody>
        </p:sp>
      </p:grpSp>
      <p:grpSp>
        <p:nvGrpSpPr>
          <p:cNvPr id="13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" name="C. will be sta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staying</a:t>
              </a:r>
            </a:p>
          </p:txBody>
        </p:sp>
      </p:grpSp>
      <p:grpSp>
        <p:nvGrpSpPr>
          <p:cNvPr id="13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" name="2. By noon, I ___ the first dra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I ___ the first draft.</a:t>
              </a:r>
            </a:p>
          </p:txBody>
        </p:sp>
      </p:grpSp>
      <p:grpSp>
        <p:nvGrpSpPr>
          <p:cNvPr id="13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" name="A. will be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writing</a:t>
              </a:r>
            </a:p>
          </p:txBody>
        </p:sp>
      </p:grpSp>
      <p:grpSp>
        <p:nvGrpSpPr>
          <p:cNvPr id="13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" name="B. will have wri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written</a:t>
              </a:r>
            </a:p>
          </p:txBody>
        </p:sp>
      </p:grpSp>
      <p:grpSp>
        <p:nvGrpSpPr>
          <p:cNvPr id="13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" name="C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</a:t>
              </a:r>
            </a:p>
          </p:txBody>
        </p:sp>
      </p:grpSp>
      <p:grpSp>
        <p:nvGrpSpPr>
          <p:cNvPr id="13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" name="3. At nine tomorrow, Maya ___ the new propos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nine tomorrow, Maya ___ the new proposal.</a:t>
              </a:r>
            </a:p>
          </p:txBody>
        </p:sp>
      </p:grpSp>
      <p:grpSp>
        <p:nvGrpSpPr>
          <p:cNvPr id="13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" name="A. will be presen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presenting</a:t>
              </a:r>
            </a:p>
          </p:txBody>
        </p:sp>
      </p:grpSp>
      <p:grpSp>
        <p:nvGrpSpPr>
          <p:cNvPr id="13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" name="B. will have prese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presented</a:t>
              </a:r>
            </a:p>
          </p:txBody>
        </p:sp>
      </p:grpSp>
      <p:grpSp>
        <p:nvGrpSpPr>
          <p:cNvPr id="13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" name="C. presen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presents</a:t>
              </a:r>
            </a:p>
          </p:txBody>
        </p:sp>
      </p:grpSp>
      <p:grpSp>
        <p:nvGrpSpPr>
          <p:cNvPr id="13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" name="4. By the time you call, they ___ at the hot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By the time you call, they ___ at the hotel.</a:t>
              </a:r>
            </a:p>
          </p:txBody>
        </p:sp>
      </p:grpSp>
      <p:grpSp>
        <p:nvGrpSpPr>
          <p:cNvPr id="13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" name="A. will be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travelling</a:t>
              </a:r>
            </a:p>
          </p:txBody>
        </p:sp>
      </p:grpSp>
      <p:grpSp>
        <p:nvGrpSpPr>
          <p:cNvPr id="13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" name="B. will have arr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arrived</a:t>
              </a:r>
            </a:p>
          </p:txBody>
        </p:sp>
      </p:grpSp>
      <p:grpSp>
        <p:nvGrpSpPr>
          <p:cNvPr id="13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" name="C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</a:t>
              </a:r>
            </a:p>
          </p:txBody>
        </p:sp>
      </p:grpSp>
      <p:grpSp>
        <p:nvGrpSpPr>
          <p:cNvPr id="13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" name="5. In 2030, he ___ here for twenty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2030, he ___ here for twenty years.</a:t>
              </a:r>
            </a:p>
          </p:txBody>
        </p:sp>
      </p:grpSp>
      <p:grpSp>
        <p:nvGrpSpPr>
          <p:cNvPr id="13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3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3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" name="C. will have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3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" name="B2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  •  REVEAL</a:t>
              </a:r>
            </a:p>
          </p:txBody>
        </p:sp>
      </p:grpSp>
      <p:grpSp>
        <p:nvGrpSpPr>
          <p:cNvPr id="14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" name="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4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" name="Future continuous and future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 and future perfect: choose the answer</a:t>
              </a:r>
            </a:p>
          </p:txBody>
        </p:sp>
      </p:grpSp>
      <p:grpSp>
        <p:nvGrpSpPr>
          <p:cNvPr id="14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" name="1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time next week, we ___ by the sea.</a:t>
              </a:r>
            </a:p>
          </p:txBody>
        </p:sp>
      </p:grpSp>
      <p:grpSp>
        <p:nvGrpSpPr>
          <p:cNvPr id="14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" name="A. will have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stayed</a:t>
              </a:r>
            </a:p>
          </p:txBody>
        </p:sp>
      </p:grpSp>
      <p:grpSp>
        <p:nvGrpSpPr>
          <p:cNvPr id="14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" name="B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</a:t>
              </a:r>
            </a:p>
          </p:txBody>
        </p:sp>
      </p:grpSp>
      <p:grpSp>
        <p:nvGrpSpPr>
          <p:cNvPr id="14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" name="C. will be sta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 staying</a:t>
              </a:r>
            </a:p>
          </p:txBody>
        </p:sp>
      </p:grpSp>
      <p:grpSp>
        <p:nvGrpSpPr>
          <p:cNvPr id="14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" name="2. By noon, I ___ the first dra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By noon, I ___ the first draft.</a:t>
              </a:r>
            </a:p>
          </p:txBody>
        </p:sp>
      </p:grpSp>
      <p:grpSp>
        <p:nvGrpSpPr>
          <p:cNvPr id="14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" name="A. will be wri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writing</a:t>
              </a:r>
            </a:p>
          </p:txBody>
        </p:sp>
      </p:grpSp>
      <p:grpSp>
        <p:nvGrpSpPr>
          <p:cNvPr id="14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" name="B. will have wri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written</a:t>
              </a:r>
            </a:p>
          </p:txBody>
        </p:sp>
      </p:grpSp>
      <p:grpSp>
        <p:nvGrpSpPr>
          <p:cNvPr id="14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" name="C. wr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write</a:t>
              </a:r>
            </a:p>
          </p:txBody>
        </p:sp>
      </p:grpSp>
      <p:grpSp>
        <p:nvGrpSpPr>
          <p:cNvPr id="14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" name="3. At nine tomorrow, Maya ___ the new propos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At nine tomorrow, Maya ___ the new proposal.</a:t>
              </a:r>
            </a:p>
          </p:txBody>
        </p:sp>
      </p:grpSp>
      <p:grpSp>
        <p:nvGrpSpPr>
          <p:cNvPr id="14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" name="A. will be presen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presenting</a:t>
              </a:r>
            </a:p>
          </p:txBody>
        </p:sp>
      </p:grpSp>
      <p:grpSp>
        <p:nvGrpSpPr>
          <p:cNvPr id="14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" name="B. will have prese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presented</a:t>
              </a:r>
            </a:p>
          </p:txBody>
        </p:sp>
      </p:grpSp>
      <p:grpSp>
        <p:nvGrpSpPr>
          <p:cNvPr id="14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" name="C. presen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presents</a:t>
              </a:r>
            </a:p>
          </p:txBody>
        </p:sp>
      </p:grpSp>
      <p:grpSp>
        <p:nvGrpSpPr>
          <p:cNvPr id="14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" name="4. By the time you call, they ___ at the hote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By the time you call, they ___ at the hotel.</a:t>
              </a:r>
            </a:p>
          </p:txBody>
        </p:sp>
      </p:grpSp>
      <p:grpSp>
        <p:nvGrpSpPr>
          <p:cNvPr id="14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" name="A. will be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travelling</a:t>
              </a:r>
            </a:p>
          </p:txBody>
        </p:sp>
      </p:grpSp>
      <p:grpSp>
        <p:nvGrpSpPr>
          <p:cNvPr id="14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" name="B. will have arr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arrived</a:t>
              </a:r>
            </a:p>
          </p:txBody>
        </p:sp>
      </p:grpSp>
      <p:grpSp>
        <p:nvGrpSpPr>
          <p:cNvPr id="14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" name="C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</a:t>
              </a:r>
            </a:p>
          </p:txBody>
        </p:sp>
      </p:grpSp>
      <p:grpSp>
        <p:nvGrpSpPr>
          <p:cNvPr id="14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" name="5. In 2030, he ___ here for twenty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In 2030, he ___ here for twenty years.</a:t>
              </a:r>
            </a:p>
          </p:txBody>
        </p:sp>
      </p:grpSp>
      <p:grpSp>
        <p:nvGrpSpPr>
          <p:cNvPr id="14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" name="A. will be wor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working</a:t>
              </a:r>
            </a:p>
          </p:txBody>
        </p:sp>
      </p:grpSp>
      <p:grpSp>
        <p:nvGrpSpPr>
          <p:cNvPr id="14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1" name="B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works</a:t>
              </a:r>
            </a:p>
          </p:txBody>
        </p:sp>
      </p:grpSp>
      <p:grpSp>
        <p:nvGrpSpPr>
          <p:cNvPr id="14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4" name="C. will have wor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have worked</a:t>
              </a:r>
            </a:p>
          </p:txBody>
        </p:sp>
      </p:grpSp>
      <p:sp>
        <p:nvSpPr>
          <p:cNvPr id="14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8" name="B2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  •  REVEAL</a:t>
              </a:r>
            </a:p>
          </p:txBody>
        </p:sp>
      </p:grpSp>
      <p:grpSp>
        <p:nvGrpSpPr>
          <p:cNvPr id="14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1" name="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6" name="UNIT 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EXPLANATION</a:t>
              </a:r>
            </a:p>
          </p:txBody>
        </p:sp>
      </p:grpSp>
      <p:grpSp>
        <p:nvGrpSpPr>
          <p:cNvPr id="14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9" name="Narrative tens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tenses</a:t>
              </a:r>
            </a:p>
          </p:txBody>
        </p:sp>
      </p:grpSp>
      <p:sp>
        <p:nvSpPr>
          <p:cNvPr id="14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4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6" name="Combine past simple, past continuous and past perfect to show the sequence and background of a stor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Combine past simple, past continuous and past perfect to show the sequence and background of a story.</a:t>
              </a:r>
            </a:p>
          </p:txBody>
        </p:sp>
      </p:grpSp>
      <p:grpSp>
        <p:nvGrpSpPr>
          <p:cNvPr id="15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5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5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2" name="Set the scene, show what happened first, then advance the story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Set the scene, show what happened first, then advance the story.</a:t>
              </a:r>
            </a:p>
          </p:txBody>
        </p:sp>
      </p:grpSp>
      <p:sp>
        <p:nvSpPr>
          <p:cNvPr id="15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5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5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5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9" name="background: was/were + -ing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background: was/were + 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earlier: had + pp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main events: past simple</a:t>
              </a:r>
            </a:p>
          </p:txBody>
        </p:sp>
      </p:grpSp>
      <p:grpSp>
        <p:nvGrpSpPr>
          <p:cNvPr id="15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5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5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5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5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5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9" name="1.  I was driving home when I saw the accident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was driving home when I saw the accident.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opened the box that he had sent.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While we were talking, the lights went out.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After he had packed, he called a taxi.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Suddenly, someone knocked on the door.</a:t>
              </a:r>
            </a:p>
          </p:txBody>
        </p:sp>
      </p:grpSp>
      <p:sp>
        <p:nvSpPr>
          <p:cNvPr id="15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5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3" name="B2 GRAMMAR  •  UNIT 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4  •  EXPLANATION</a:t>
              </a:r>
            </a:p>
          </p:txBody>
        </p:sp>
      </p:grpSp>
      <p:grpSp>
        <p:nvGrpSpPr>
          <p:cNvPr id="15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5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6" name="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5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1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5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5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4" name="Narrative ten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tenses: choose the answer</a:t>
              </a:r>
            </a:p>
          </p:txBody>
        </p:sp>
      </p:grpSp>
      <p:grpSp>
        <p:nvGrpSpPr>
          <p:cNvPr id="15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5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5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1" name="1. I ___ through the park when I heard a shou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through the park when I heard a shout.</a:t>
              </a:r>
            </a:p>
          </p:txBody>
        </p:sp>
      </p:grpSp>
      <p:grpSp>
        <p:nvGrpSpPr>
          <p:cNvPr id="15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4" name="A.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cycled</a:t>
              </a:r>
            </a:p>
          </p:txBody>
        </p:sp>
      </p:grpSp>
      <p:grpSp>
        <p:nvGrpSpPr>
          <p:cNvPr id="15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7" name="B. had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cycled</a:t>
              </a:r>
            </a:p>
          </p:txBody>
        </p:sp>
      </p:grpSp>
      <p:grpSp>
        <p:nvGrpSpPr>
          <p:cNvPr id="15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0" name="C. was cyc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cycling</a:t>
              </a:r>
            </a:p>
          </p:txBody>
        </p:sp>
      </p:grpSp>
      <p:grpSp>
        <p:nvGrpSpPr>
          <p:cNvPr id="15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3" name="2. She found the letter that her sister ___ in the dra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found the letter that her sister ___ in the drawer.</a:t>
              </a:r>
            </a:p>
          </p:txBody>
        </p:sp>
      </p:grpSp>
      <p:grpSp>
        <p:nvGrpSpPr>
          <p:cNvPr id="15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6" name="A. had hidd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hidden</a:t>
              </a:r>
            </a:p>
          </p:txBody>
        </p:sp>
      </p:grpSp>
      <p:grpSp>
        <p:nvGrpSpPr>
          <p:cNvPr id="15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9" name="B. h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hid</a:t>
              </a:r>
            </a:p>
          </p:txBody>
        </p:sp>
      </p:grpSp>
      <p:grpSp>
        <p:nvGrpSpPr>
          <p:cNvPr id="15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2" name="C. was h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hiding</a:t>
              </a:r>
            </a:p>
          </p:txBody>
        </p:sp>
      </p:grpSp>
      <p:grpSp>
        <p:nvGrpSpPr>
          <p:cNvPr id="15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5" name="3. While we ___ dinner, the fire alarm went off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 dinner, the fire alarm went off.</a:t>
              </a:r>
            </a:p>
          </p:txBody>
        </p:sp>
      </p:grpSp>
      <p:grpSp>
        <p:nvGrpSpPr>
          <p:cNvPr id="15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8" name="A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15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1" name="B. were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having</a:t>
              </a:r>
            </a:p>
          </p:txBody>
        </p:sp>
      </p:grpSp>
      <p:grpSp>
        <p:nvGrpSpPr>
          <p:cNvPr id="15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4" name="C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had</a:t>
              </a:r>
            </a:p>
          </p:txBody>
        </p:sp>
      </p:grpSp>
      <p:grpSp>
        <p:nvGrpSpPr>
          <p:cNvPr id="15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7" name="4. After he ___ the address, he ordered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 the address, he ordered a taxi.</a:t>
              </a:r>
            </a:p>
          </p:txBody>
        </p:sp>
      </p:grpSp>
      <p:grpSp>
        <p:nvGrpSpPr>
          <p:cNvPr id="15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0" name="A. had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checked</a:t>
              </a:r>
            </a:p>
          </p:txBody>
        </p:sp>
      </p:grpSp>
      <p:grpSp>
        <p:nvGrpSpPr>
          <p:cNvPr id="15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3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checked</a:t>
              </a:r>
            </a:p>
          </p:txBody>
        </p:sp>
      </p:grpSp>
      <p:grpSp>
        <p:nvGrpSpPr>
          <p:cNvPr id="15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6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checking</a:t>
              </a:r>
            </a:p>
          </p:txBody>
        </p:sp>
      </p:grpSp>
      <p:grpSp>
        <p:nvGrpSpPr>
          <p:cNvPr id="15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9" name="5. Suddenly, a glass ___ onto the fl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a glass ___ onto the floor.</a:t>
              </a:r>
            </a:p>
          </p:txBody>
        </p:sp>
      </p:grpSp>
      <p:grpSp>
        <p:nvGrpSpPr>
          <p:cNvPr id="15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2" name="A. was fa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falling</a:t>
              </a:r>
            </a:p>
          </p:txBody>
        </p:sp>
      </p:grpSp>
      <p:grpSp>
        <p:nvGrpSpPr>
          <p:cNvPr id="15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5" name="B. had fall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fallen</a:t>
              </a:r>
            </a:p>
          </p:txBody>
        </p:sp>
      </p:grpSp>
      <p:grpSp>
        <p:nvGrpSpPr>
          <p:cNvPr id="15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8" name="C. f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</a:t>
              </a:r>
            </a:p>
          </p:txBody>
        </p:sp>
      </p:grpSp>
      <p:sp>
        <p:nvSpPr>
          <p:cNvPr id="16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6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2" name="B2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4  •  REVEAL</a:t>
              </a:r>
            </a:p>
          </p:txBody>
        </p:sp>
      </p:grpSp>
      <p:grpSp>
        <p:nvGrpSpPr>
          <p:cNvPr id="16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5" name="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0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3" name="Narrative ten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tenses: choose the answer</a:t>
              </a:r>
            </a:p>
          </p:txBody>
        </p:sp>
      </p:grpSp>
      <p:grpSp>
        <p:nvGrpSpPr>
          <p:cNvPr id="16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6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0" name="1. I ___ through the park when I heard a shou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through the park when I heard a shout.</a:t>
              </a:r>
            </a:p>
          </p:txBody>
        </p:sp>
      </p:grpSp>
      <p:grpSp>
        <p:nvGrpSpPr>
          <p:cNvPr id="16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3" name="A.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cycled</a:t>
              </a:r>
            </a:p>
          </p:txBody>
        </p:sp>
      </p:grpSp>
      <p:grpSp>
        <p:nvGrpSpPr>
          <p:cNvPr id="16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6" name="B. had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cycled</a:t>
              </a:r>
            </a:p>
          </p:txBody>
        </p:sp>
      </p:grpSp>
      <p:grpSp>
        <p:nvGrpSpPr>
          <p:cNvPr id="16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9" name="C. was cyc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cycling</a:t>
              </a:r>
            </a:p>
          </p:txBody>
        </p:sp>
      </p:grpSp>
      <p:grpSp>
        <p:nvGrpSpPr>
          <p:cNvPr id="16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6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2" name="2. She found the letter that her sister ___ in the dra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found the letter that her sister ___ in the drawer.</a:t>
              </a:r>
            </a:p>
          </p:txBody>
        </p:sp>
      </p:grpSp>
      <p:grpSp>
        <p:nvGrpSpPr>
          <p:cNvPr id="16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5" name="A. had h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hidden</a:t>
              </a:r>
            </a:p>
          </p:txBody>
        </p:sp>
      </p:grpSp>
      <p:grpSp>
        <p:nvGrpSpPr>
          <p:cNvPr id="16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8" name="B. h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hid</a:t>
              </a:r>
            </a:p>
          </p:txBody>
        </p:sp>
      </p:grpSp>
      <p:grpSp>
        <p:nvGrpSpPr>
          <p:cNvPr id="16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6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1" name="C. was h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hiding</a:t>
              </a:r>
            </a:p>
          </p:txBody>
        </p:sp>
      </p:grpSp>
      <p:grpSp>
        <p:nvGrpSpPr>
          <p:cNvPr id="16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6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4" name="3. While we ___ dinner, the fire alarm went off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 dinner, the fire alarm went off.</a:t>
              </a:r>
            </a:p>
          </p:txBody>
        </p:sp>
      </p:grpSp>
      <p:grpSp>
        <p:nvGrpSpPr>
          <p:cNvPr id="16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7" name="A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16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0" name="B. were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having</a:t>
              </a:r>
            </a:p>
          </p:txBody>
        </p:sp>
      </p:grpSp>
      <p:grpSp>
        <p:nvGrpSpPr>
          <p:cNvPr id="16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3" name="C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had</a:t>
              </a:r>
            </a:p>
          </p:txBody>
        </p:sp>
      </p:grpSp>
      <p:grpSp>
        <p:nvGrpSpPr>
          <p:cNvPr id="16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6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6" name="4. After he ___ the address, he ordered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 the address, he ordered a taxi.</a:t>
              </a:r>
            </a:p>
          </p:txBody>
        </p:sp>
      </p:grpSp>
      <p:grpSp>
        <p:nvGrpSpPr>
          <p:cNvPr id="16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9" name="A. had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checked</a:t>
              </a:r>
            </a:p>
          </p:txBody>
        </p:sp>
      </p:grpSp>
      <p:grpSp>
        <p:nvGrpSpPr>
          <p:cNvPr id="16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2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checked</a:t>
              </a:r>
            </a:p>
          </p:txBody>
        </p:sp>
      </p:grpSp>
      <p:grpSp>
        <p:nvGrpSpPr>
          <p:cNvPr id="16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5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checking</a:t>
              </a:r>
            </a:p>
          </p:txBody>
        </p:sp>
      </p:grpSp>
      <p:grpSp>
        <p:nvGrpSpPr>
          <p:cNvPr id="16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6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8" name="5. Suddenly, a glass ___ onto the fl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a glass ___ onto the floor.</a:t>
              </a:r>
            </a:p>
          </p:txBody>
        </p:sp>
      </p:grpSp>
      <p:grpSp>
        <p:nvGrpSpPr>
          <p:cNvPr id="16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1" name="A. was fa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falling</a:t>
              </a:r>
            </a:p>
          </p:txBody>
        </p:sp>
      </p:grpSp>
      <p:grpSp>
        <p:nvGrpSpPr>
          <p:cNvPr id="16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4" name="B. had fall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fallen</a:t>
              </a:r>
            </a:p>
          </p:txBody>
        </p:sp>
      </p:grpSp>
      <p:grpSp>
        <p:nvGrpSpPr>
          <p:cNvPr id="16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7" name="C. f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</a:t>
              </a:r>
            </a:p>
          </p:txBody>
        </p:sp>
      </p:grpSp>
      <p:sp>
        <p:nvSpPr>
          <p:cNvPr id="16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6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1" name="B2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4  •  REVEAL</a:t>
              </a:r>
            </a:p>
          </p:txBody>
        </p:sp>
      </p:grpSp>
      <p:grpSp>
        <p:nvGrpSpPr>
          <p:cNvPr id="16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4" name="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9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2" name="Narrative ten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tenses: choose the answer</a:t>
              </a:r>
            </a:p>
          </p:txBody>
        </p:sp>
      </p:grpSp>
      <p:grpSp>
        <p:nvGrpSpPr>
          <p:cNvPr id="16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6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9" name="1. I ___ through the park when I heard a shou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through the park when I heard a shout.</a:t>
              </a:r>
            </a:p>
          </p:txBody>
        </p:sp>
      </p:grpSp>
      <p:grpSp>
        <p:nvGrpSpPr>
          <p:cNvPr id="17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2" name="A.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cycled</a:t>
              </a:r>
            </a:p>
          </p:txBody>
        </p:sp>
      </p:grpSp>
      <p:grpSp>
        <p:nvGrpSpPr>
          <p:cNvPr id="17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5" name="B. had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cycled</a:t>
              </a:r>
            </a:p>
          </p:txBody>
        </p:sp>
      </p:grpSp>
      <p:grpSp>
        <p:nvGrpSpPr>
          <p:cNvPr id="17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8" name="C. was cyc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cycling</a:t>
              </a:r>
            </a:p>
          </p:txBody>
        </p:sp>
      </p:grpSp>
      <p:grpSp>
        <p:nvGrpSpPr>
          <p:cNvPr id="17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1" name="2. She found the letter that her sister ___ in the dra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found the letter that her sister ___ in the drawer.</a:t>
              </a:r>
            </a:p>
          </p:txBody>
        </p:sp>
      </p:grpSp>
      <p:grpSp>
        <p:nvGrpSpPr>
          <p:cNvPr id="17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4" name="A. had h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hidden</a:t>
              </a:r>
            </a:p>
          </p:txBody>
        </p:sp>
      </p:grpSp>
      <p:grpSp>
        <p:nvGrpSpPr>
          <p:cNvPr id="17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7" name="B. h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hid</a:t>
              </a:r>
            </a:p>
          </p:txBody>
        </p:sp>
      </p:grpSp>
      <p:grpSp>
        <p:nvGrpSpPr>
          <p:cNvPr id="17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0" name="C. was h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hiding</a:t>
              </a:r>
            </a:p>
          </p:txBody>
        </p:sp>
      </p:grpSp>
      <p:grpSp>
        <p:nvGrpSpPr>
          <p:cNvPr id="17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7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3" name="3. While we ___ dinner, the fire alarm went off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 dinner, the fire alarm went off.</a:t>
              </a:r>
            </a:p>
          </p:txBody>
        </p:sp>
      </p:grpSp>
      <p:grpSp>
        <p:nvGrpSpPr>
          <p:cNvPr id="17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7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6" name="A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17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7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9" name="B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having</a:t>
              </a:r>
            </a:p>
          </p:txBody>
        </p:sp>
      </p:grpSp>
      <p:grpSp>
        <p:nvGrpSpPr>
          <p:cNvPr id="17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2" name="C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had</a:t>
              </a:r>
            </a:p>
          </p:txBody>
        </p:sp>
      </p:grpSp>
      <p:grpSp>
        <p:nvGrpSpPr>
          <p:cNvPr id="17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7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5" name="4. After he ___ the address, he ordered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 the address, he ordered a taxi.</a:t>
              </a:r>
            </a:p>
          </p:txBody>
        </p:sp>
      </p:grpSp>
      <p:grpSp>
        <p:nvGrpSpPr>
          <p:cNvPr id="17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8" name="A. had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checked</a:t>
              </a:r>
            </a:p>
          </p:txBody>
        </p:sp>
      </p:grpSp>
      <p:grpSp>
        <p:nvGrpSpPr>
          <p:cNvPr id="17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1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checked</a:t>
              </a:r>
            </a:p>
          </p:txBody>
        </p:sp>
      </p:grpSp>
      <p:grpSp>
        <p:nvGrpSpPr>
          <p:cNvPr id="17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4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checking</a:t>
              </a:r>
            </a:p>
          </p:txBody>
        </p:sp>
      </p:grpSp>
      <p:grpSp>
        <p:nvGrpSpPr>
          <p:cNvPr id="17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7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7" name="5. Suddenly, a glass ___ onto the fl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a glass ___ onto the floor.</a:t>
              </a:r>
            </a:p>
          </p:txBody>
        </p:sp>
      </p:grpSp>
      <p:grpSp>
        <p:nvGrpSpPr>
          <p:cNvPr id="17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0" name="A. was fa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falling</a:t>
              </a:r>
            </a:p>
          </p:txBody>
        </p:sp>
      </p:grpSp>
      <p:grpSp>
        <p:nvGrpSpPr>
          <p:cNvPr id="17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3" name="B. had fall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fallen</a:t>
              </a:r>
            </a:p>
          </p:txBody>
        </p:sp>
      </p:grpSp>
      <p:grpSp>
        <p:nvGrpSpPr>
          <p:cNvPr id="17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6" name="C. f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</a:t>
              </a:r>
            </a:p>
          </p:txBody>
        </p:sp>
      </p:grpSp>
      <p:sp>
        <p:nvSpPr>
          <p:cNvPr id="17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7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0" name="B2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4  •  REVEAL</a:t>
              </a:r>
            </a:p>
          </p:txBody>
        </p:sp>
      </p:grpSp>
      <p:grpSp>
        <p:nvGrpSpPr>
          <p:cNvPr id="17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7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3" name="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7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8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7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7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1" name="Narrative ten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tenses: choose the answer</a:t>
              </a:r>
            </a:p>
          </p:txBody>
        </p:sp>
      </p:grpSp>
      <p:grpSp>
        <p:nvGrpSpPr>
          <p:cNvPr id="17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7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7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7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8" name="1. I ___ through the park when I heard a shou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through the park when I heard a shout.</a:t>
              </a:r>
            </a:p>
          </p:txBody>
        </p:sp>
      </p:grpSp>
      <p:grpSp>
        <p:nvGrpSpPr>
          <p:cNvPr id="17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1" name="A.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cycled</a:t>
              </a:r>
            </a:p>
          </p:txBody>
        </p:sp>
      </p:grpSp>
      <p:grpSp>
        <p:nvGrpSpPr>
          <p:cNvPr id="17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4" name="B. had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cycled</a:t>
              </a:r>
            </a:p>
          </p:txBody>
        </p:sp>
      </p:grpSp>
      <p:grpSp>
        <p:nvGrpSpPr>
          <p:cNvPr id="17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7" name="C. was cyc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cycling</a:t>
              </a:r>
            </a:p>
          </p:txBody>
        </p:sp>
      </p:grpSp>
      <p:grpSp>
        <p:nvGrpSpPr>
          <p:cNvPr id="17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0" name="2. She found the letter that her sister ___ in the dra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found the letter that her sister ___ in the drawer.</a:t>
              </a:r>
            </a:p>
          </p:txBody>
        </p:sp>
      </p:grpSp>
      <p:grpSp>
        <p:nvGrpSpPr>
          <p:cNvPr id="17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3" name="A. had h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hidden</a:t>
              </a:r>
            </a:p>
          </p:txBody>
        </p:sp>
      </p:grpSp>
      <p:grpSp>
        <p:nvGrpSpPr>
          <p:cNvPr id="17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6" name="B. h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hid</a:t>
              </a:r>
            </a:p>
          </p:txBody>
        </p:sp>
      </p:grpSp>
      <p:grpSp>
        <p:nvGrpSpPr>
          <p:cNvPr id="18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9" name="C. was h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hiding</a:t>
              </a:r>
            </a:p>
          </p:txBody>
        </p:sp>
      </p:grpSp>
      <p:grpSp>
        <p:nvGrpSpPr>
          <p:cNvPr id="18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8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2" name="3. While we ___ dinner, the fire alarm went off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 dinner, the fire alarm went off.</a:t>
              </a:r>
            </a:p>
          </p:txBody>
        </p:sp>
      </p:grpSp>
      <p:grpSp>
        <p:nvGrpSpPr>
          <p:cNvPr id="18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8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5" name="A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18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8" name="B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having</a:t>
              </a:r>
            </a:p>
          </p:txBody>
        </p:sp>
      </p:grpSp>
      <p:grpSp>
        <p:nvGrpSpPr>
          <p:cNvPr id="18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1" name="C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had</a:t>
              </a:r>
            </a:p>
          </p:txBody>
        </p:sp>
      </p:grpSp>
      <p:grpSp>
        <p:nvGrpSpPr>
          <p:cNvPr id="18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4" name="4. After he ___ the address, he ordered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 the address, he ordered a taxi.</a:t>
              </a:r>
            </a:p>
          </p:txBody>
        </p:sp>
      </p:grpSp>
      <p:grpSp>
        <p:nvGrpSpPr>
          <p:cNvPr id="18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7" name="A. had che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checked</a:t>
              </a:r>
            </a:p>
          </p:txBody>
        </p:sp>
      </p:grpSp>
      <p:grpSp>
        <p:nvGrpSpPr>
          <p:cNvPr id="18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0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checked</a:t>
              </a:r>
            </a:p>
          </p:txBody>
        </p:sp>
      </p:grpSp>
      <p:grpSp>
        <p:nvGrpSpPr>
          <p:cNvPr id="18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3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checking</a:t>
              </a:r>
            </a:p>
          </p:txBody>
        </p:sp>
      </p:grpSp>
      <p:grpSp>
        <p:nvGrpSpPr>
          <p:cNvPr id="18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8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6" name="5. Suddenly, a glass ___ onto the fl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a glass ___ onto the floor.</a:t>
              </a:r>
            </a:p>
          </p:txBody>
        </p:sp>
      </p:grpSp>
      <p:grpSp>
        <p:nvGrpSpPr>
          <p:cNvPr id="18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9" name="A. was fa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falling</a:t>
              </a:r>
            </a:p>
          </p:txBody>
        </p:sp>
      </p:grpSp>
      <p:grpSp>
        <p:nvGrpSpPr>
          <p:cNvPr id="18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2" name="B. had fall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fallen</a:t>
              </a:r>
            </a:p>
          </p:txBody>
        </p:sp>
      </p:grpSp>
      <p:grpSp>
        <p:nvGrpSpPr>
          <p:cNvPr id="18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5" name="C. f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</a:t>
              </a:r>
            </a:p>
          </p:txBody>
        </p:sp>
      </p:grpSp>
      <p:sp>
        <p:nvSpPr>
          <p:cNvPr id="18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8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9" name="B2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4  •  REVEAL</a:t>
              </a:r>
            </a:p>
          </p:txBody>
        </p:sp>
      </p:grpSp>
      <p:grpSp>
        <p:nvGrpSpPr>
          <p:cNvPr id="18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8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2" name="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8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7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8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8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0" name="Narrative ten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Narrative tenses: choose the answer</a:t>
              </a:r>
            </a:p>
          </p:txBody>
        </p:sp>
      </p:grpSp>
      <p:grpSp>
        <p:nvGrpSpPr>
          <p:cNvPr id="18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8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8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7" name="1. I ___ through the park when I heard a shou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through the park when I heard a shout.</a:t>
              </a:r>
            </a:p>
          </p:txBody>
        </p:sp>
      </p:grpSp>
      <p:grpSp>
        <p:nvGrpSpPr>
          <p:cNvPr id="18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0" name="A.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cycled</a:t>
              </a:r>
            </a:p>
          </p:txBody>
        </p:sp>
      </p:grpSp>
      <p:grpSp>
        <p:nvGrpSpPr>
          <p:cNvPr id="18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3" name="B. had cyc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cycled</a:t>
              </a:r>
            </a:p>
          </p:txBody>
        </p:sp>
      </p:grpSp>
      <p:grpSp>
        <p:nvGrpSpPr>
          <p:cNvPr id="18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6" name="C. was cycl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cycling</a:t>
              </a:r>
            </a:p>
          </p:txBody>
        </p:sp>
      </p:grpSp>
      <p:grpSp>
        <p:nvGrpSpPr>
          <p:cNvPr id="18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9" name="2. She found the letter that her sister ___ in the dra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found the letter that her sister ___ in the drawer.</a:t>
              </a:r>
            </a:p>
          </p:txBody>
        </p:sp>
      </p:grpSp>
      <p:grpSp>
        <p:nvGrpSpPr>
          <p:cNvPr id="18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2" name="A. had h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hidden</a:t>
              </a:r>
            </a:p>
          </p:txBody>
        </p:sp>
      </p:grpSp>
      <p:grpSp>
        <p:nvGrpSpPr>
          <p:cNvPr id="18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5" name="B. h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hid</a:t>
              </a:r>
            </a:p>
          </p:txBody>
        </p:sp>
      </p:grpSp>
      <p:grpSp>
        <p:nvGrpSpPr>
          <p:cNvPr id="18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8" name="C. was h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hiding</a:t>
              </a:r>
            </a:p>
          </p:txBody>
        </p:sp>
      </p:grpSp>
      <p:grpSp>
        <p:nvGrpSpPr>
          <p:cNvPr id="18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8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1" name="3. While we ___ dinner, the fire alarm went off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While we ___ dinner, the fire alarm went off.</a:t>
              </a:r>
            </a:p>
          </p:txBody>
        </p:sp>
      </p:grpSp>
      <p:grpSp>
        <p:nvGrpSpPr>
          <p:cNvPr id="18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8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4" name="A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</a:t>
              </a:r>
            </a:p>
          </p:txBody>
        </p:sp>
      </p:grpSp>
      <p:grpSp>
        <p:nvGrpSpPr>
          <p:cNvPr id="18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7" name="B. were ha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having</a:t>
              </a:r>
            </a:p>
          </p:txBody>
        </p:sp>
      </p:grpSp>
      <p:grpSp>
        <p:nvGrpSpPr>
          <p:cNvPr id="18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0" name="C. had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had</a:t>
              </a:r>
            </a:p>
          </p:txBody>
        </p:sp>
      </p:grpSp>
      <p:grpSp>
        <p:nvGrpSpPr>
          <p:cNvPr id="18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3" name="4. After he ___ the address, he ordered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After he ___ the address, he ordered a taxi.</a:t>
              </a:r>
            </a:p>
          </p:txBody>
        </p:sp>
      </p:grpSp>
      <p:grpSp>
        <p:nvGrpSpPr>
          <p:cNvPr id="18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6" name="A. had che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checked</a:t>
              </a:r>
            </a:p>
          </p:txBody>
        </p:sp>
      </p:grpSp>
      <p:grpSp>
        <p:nvGrpSpPr>
          <p:cNvPr id="19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9" name="B.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checked</a:t>
              </a:r>
            </a:p>
          </p:txBody>
        </p:sp>
      </p:grpSp>
      <p:grpSp>
        <p:nvGrpSpPr>
          <p:cNvPr id="19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2" name="C. was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checking</a:t>
              </a:r>
            </a:p>
          </p:txBody>
        </p:sp>
      </p:grpSp>
      <p:grpSp>
        <p:nvGrpSpPr>
          <p:cNvPr id="19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9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5" name="5. Suddenly, a glass ___ onto the fl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Suddenly, a glass ___ onto the floor.</a:t>
              </a:r>
            </a:p>
          </p:txBody>
        </p:sp>
      </p:grpSp>
      <p:grpSp>
        <p:nvGrpSpPr>
          <p:cNvPr id="19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8" name="A. was fa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falling</a:t>
              </a:r>
            </a:p>
          </p:txBody>
        </p:sp>
      </p:grpSp>
      <p:grpSp>
        <p:nvGrpSpPr>
          <p:cNvPr id="19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1" name="B. had fall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fallen</a:t>
              </a:r>
            </a:p>
          </p:txBody>
        </p:sp>
      </p:grpSp>
      <p:grpSp>
        <p:nvGrpSpPr>
          <p:cNvPr id="19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4" name="C. fe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</a:t>
              </a:r>
            </a:p>
          </p:txBody>
        </p:sp>
      </p:grpSp>
      <p:sp>
        <p:nvSpPr>
          <p:cNvPr id="19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9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8" name="B2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4  •  REVEAL</a:t>
              </a:r>
            </a:p>
          </p:txBody>
        </p:sp>
      </p:grpSp>
      <p:grpSp>
        <p:nvGrpSpPr>
          <p:cNvPr id="19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1" name="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9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6" name="UNIT 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EXPLANATION</a:t>
              </a:r>
            </a:p>
          </p:txBody>
        </p:sp>
      </p:grpSp>
      <p:grpSp>
        <p:nvGrpSpPr>
          <p:cNvPr id="19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9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9" name="Used to, would and be used to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to, would and be used to</a:t>
              </a:r>
            </a:p>
          </p:txBody>
        </p:sp>
      </p:grpSp>
      <p:sp>
        <p:nvSpPr>
          <p:cNvPr id="19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9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9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9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6" name="Use used to for past states or habits, would for repeated past actions, and be used to for familiarit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used to for past states or habits, would for repeated past actions, and be used to for familiarity.</a:t>
              </a:r>
            </a:p>
          </p:txBody>
        </p:sp>
      </p:grpSp>
      <p:grpSp>
        <p:nvGrpSpPr>
          <p:cNvPr id="19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9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9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9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2" name="Would cannot normally describe past states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Would cannot normally describe past states.</a:t>
              </a:r>
            </a:p>
          </p:txBody>
        </p:sp>
      </p:grpSp>
      <p:sp>
        <p:nvSpPr>
          <p:cNvPr id="19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9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9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9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9" name="used to +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used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would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 used to + noun/-ing</a:t>
              </a:r>
            </a:p>
          </p:txBody>
        </p:sp>
      </p:grpSp>
      <p:grpSp>
        <p:nvGrpSpPr>
          <p:cNvPr id="19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9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9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9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9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9" name="1.  I used to live near the sea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used to live near the sea.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Every summer, we would swim in the lake.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is used to working at 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used to have long hair.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soon got used to the noise.</a:t>
              </a:r>
            </a:p>
          </p:txBody>
        </p:sp>
      </p:grpSp>
      <p:sp>
        <p:nvSpPr>
          <p:cNvPr id="19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9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3" name="B2 GRAMMAR  •  UNIT 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5  •  EXPLANATION</a:t>
              </a:r>
            </a:p>
          </p:txBody>
        </p:sp>
      </p:grpSp>
      <p:grpSp>
        <p:nvGrpSpPr>
          <p:cNvPr id="19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6" name="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9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1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19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9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4" name="Used to, would and be 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to, would and be used to: choose the answer</a:t>
              </a:r>
            </a:p>
          </p:txBody>
        </p:sp>
      </p:grpSp>
      <p:grpSp>
        <p:nvGrpSpPr>
          <p:cNvPr id="19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9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9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1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grandparents ___ own a small bakery.</a:t>
              </a:r>
            </a:p>
          </p:txBody>
        </p:sp>
      </p:grpSp>
      <p:grpSp>
        <p:nvGrpSpPr>
          <p:cNvPr id="19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4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19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7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19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0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19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3" name="2. On winter evenings, we ___ play card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 winter evenings, we ___ play cards by the fire.</a:t>
              </a:r>
            </a:p>
          </p:txBody>
        </p:sp>
      </p:grpSp>
      <p:grpSp>
        <p:nvGrpSpPr>
          <p:cNvPr id="19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6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0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9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0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2" name="C. were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0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5" name="3. She is ___ speaking in front of large group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speaking in front of large groups.</a:t>
              </a:r>
            </a:p>
          </p:txBody>
        </p:sp>
      </p:grpSp>
      <p:grpSp>
        <p:nvGrpSpPr>
          <p:cNvPr id="20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8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0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1" name="B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0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4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0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7" name="4. He ___ dislike spicy food when 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dislike spicy food when he was younger.</a:t>
              </a:r>
            </a:p>
          </p:txBody>
        </p:sp>
      </p:grpSp>
      <p:grpSp>
        <p:nvGrpSpPr>
          <p:cNvPr id="20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0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0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3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0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6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0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9" name="5. I quickly got ___ the early morning trai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quickly got ___ the early morning trains.</a:t>
              </a:r>
            </a:p>
          </p:txBody>
        </p:sp>
      </p:grpSp>
      <p:grpSp>
        <p:nvGrpSpPr>
          <p:cNvPr id="20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2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0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5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0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8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0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0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2" name="B2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5  •  REVEAL</a:t>
              </a:r>
            </a:p>
          </p:txBody>
        </p:sp>
      </p:grpSp>
      <p:grpSp>
        <p:nvGrpSpPr>
          <p:cNvPr id="20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0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5" name="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0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0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0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0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3" name="Used to, would and be 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to, would and be used to: choose the answer</a:t>
              </a:r>
            </a:p>
          </p:txBody>
        </p:sp>
      </p:grpSp>
      <p:grpSp>
        <p:nvGrpSpPr>
          <p:cNvPr id="20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0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0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0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0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grandparents ___ own a small bakery.</a:t>
              </a:r>
            </a:p>
          </p:txBody>
        </p:sp>
      </p:grpSp>
      <p:grpSp>
        <p:nvGrpSpPr>
          <p:cNvPr id="20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3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0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6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0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9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20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0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2" name="2. On winter evenings, we ___ play card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 winter evenings, we ___ play cards by the fire.</a:t>
              </a:r>
            </a:p>
          </p:txBody>
        </p:sp>
      </p:grpSp>
      <p:grpSp>
        <p:nvGrpSpPr>
          <p:cNvPr id="20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5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0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8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0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0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1" name="C. were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0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0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4" name="3. She is ___ speaking in front of large group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speaking in front of large groups.</a:t>
              </a:r>
            </a:p>
          </p:txBody>
        </p:sp>
      </p:grpSp>
      <p:grpSp>
        <p:nvGrpSpPr>
          <p:cNvPr id="20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7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0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0" name="B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0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3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0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6" name="4. He ___ dislike spicy food when 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dislike spicy food when he was younger.</a:t>
              </a:r>
            </a:p>
          </p:txBody>
        </p:sp>
      </p:grpSp>
      <p:grpSp>
        <p:nvGrpSpPr>
          <p:cNvPr id="21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9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1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2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1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5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1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1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8" name="5. I quickly got ___ the early morning trai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quickly got ___ the early morning trains.</a:t>
              </a:r>
            </a:p>
          </p:txBody>
        </p:sp>
      </p:grpSp>
      <p:grpSp>
        <p:nvGrpSpPr>
          <p:cNvPr id="21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1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1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4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1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7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1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1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1" name="B2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5  •  REVEAL</a:t>
              </a:r>
            </a:p>
          </p:txBody>
        </p:sp>
      </p:grpSp>
      <p:grpSp>
        <p:nvGrpSpPr>
          <p:cNvPr id="21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1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4" name="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9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1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1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2" name="Used to, would and be 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to, would and be used to: choose the answer</a:t>
              </a:r>
            </a:p>
          </p:txBody>
        </p:sp>
      </p:grpSp>
      <p:grpSp>
        <p:nvGrpSpPr>
          <p:cNvPr id="21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1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1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1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9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grandparents ___ own a small bakery.</a:t>
              </a:r>
            </a:p>
          </p:txBody>
        </p:sp>
      </p:grpSp>
      <p:grpSp>
        <p:nvGrpSpPr>
          <p:cNvPr id="21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2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1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5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1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8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21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1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1" name="2. On winter evenings, we ___ play card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 winter evenings, we ___ play cards by the fire.</a:t>
              </a:r>
            </a:p>
          </p:txBody>
        </p:sp>
      </p:grpSp>
      <p:grpSp>
        <p:nvGrpSpPr>
          <p:cNvPr id="21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4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1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7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1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0" name="C. were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1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1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3" name="3. She is ___ speaking in front of large group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speaking in front of large groups.</a:t>
              </a:r>
            </a:p>
          </p:txBody>
        </p:sp>
      </p:grpSp>
      <p:grpSp>
        <p:nvGrpSpPr>
          <p:cNvPr id="21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1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6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1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1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9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1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2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1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1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5" name="4. He ___ dislike spicy food when 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dislike spicy food when he was younger.</a:t>
              </a:r>
            </a:p>
          </p:txBody>
        </p:sp>
      </p:grpSp>
      <p:grpSp>
        <p:nvGrpSpPr>
          <p:cNvPr id="21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8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1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1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1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4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1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1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7" name="5. I quickly got ___ the early morning trai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quickly got ___ the early morning trains.</a:t>
              </a:r>
            </a:p>
          </p:txBody>
        </p:sp>
      </p:grpSp>
      <p:grpSp>
        <p:nvGrpSpPr>
          <p:cNvPr id="21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0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1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3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1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6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1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1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0" name="B2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5  •  REVEAL</a:t>
              </a:r>
            </a:p>
          </p:txBody>
        </p:sp>
      </p:grpSp>
      <p:grpSp>
        <p:nvGrpSpPr>
          <p:cNvPr id="22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2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3" name="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2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8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1" name="Used to, would and be 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to, would and be used to: choose the answer</a:t>
              </a:r>
            </a:p>
          </p:txBody>
        </p:sp>
      </p:grpSp>
      <p:grpSp>
        <p:nvGrpSpPr>
          <p:cNvPr id="22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2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8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grandparents ___ own a small bakery.</a:t>
              </a:r>
            </a:p>
          </p:txBody>
        </p:sp>
      </p:grpSp>
      <p:grpSp>
        <p:nvGrpSpPr>
          <p:cNvPr id="22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1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2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4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2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7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22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2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0" name="2. On winter evenings, we ___ play card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 winter evenings, we ___ play cards by the fire.</a:t>
              </a:r>
            </a:p>
          </p:txBody>
        </p:sp>
      </p:grpSp>
      <p:grpSp>
        <p:nvGrpSpPr>
          <p:cNvPr id="22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3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2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6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2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9" name="C. were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2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2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2" name="3. She is ___ speaking in front of large group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speaking in front of large groups.</a:t>
              </a:r>
            </a:p>
          </p:txBody>
        </p:sp>
      </p:grpSp>
      <p:grpSp>
        <p:nvGrpSpPr>
          <p:cNvPr id="22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2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5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2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8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2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1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2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2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4" name="4. He ___ dislike spicy food when 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dislike spicy food when he was younger.</a:t>
              </a:r>
            </a:p>
          </p:txBody>
        </p:sp>
      </p:grpSp>
      <p:grpSp>
        <p:nvGrpSpPr>
          <p:cNvPr id="22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7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2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0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2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3" name="C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2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2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6" name="5. I quickly got ___ the early morning trai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quickly got ___ the early morning trains.</a:t>
              </a:r>
            </a:p>
          </p:txBody>
        </p:sp>
      </p:grpSp>
      <p:grpSp>
        <p:nvGrpSpPr>
          <p:cNvPr id="22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9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2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2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2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5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2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2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9" name="B2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5  •  REVEAL</a:t>
              </a:r>
            </a:p>
          </p:txBody>
        </p:sp>
      </p:grpSp>
      <p:grpSp>
        <p:nvGrpSpPr>
          <p:cNvPr id="22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2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2" name="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2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7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0" name="Used to, would and be 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to, would and be used to: choose the answer</a:t>
              </a:r>
            </a:p>
          </p:txBody>
        </p:sp>
      </p:grpSp>
      <p:grpSp>
        <p:nvGrpSpPr>
          <p:cNvPr id="22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2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7" name="1. My grandparents ___ own a small bake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grandparents ___ own a small bakery.</a:t>
              </a:r>
            </a:p>
          </p:txBody>
        </p:sp>
      </p:grpSp>
      <p:grpSp>
        <p:nvGrpSpPr>
          <p:cNvPr id="23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0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23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3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3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6" name="C. are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23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9" name="2. On winter evenings, we ___ play cards by the fi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On winter evenings, we ___ play cards by the fire.</a:t>
              </a:r>
            </a:p>
          </p:txBody>
        </p:sp>
      </p:grpSp>
      <p:grpSp>
        <p:nvGrpSpPr>
          <p:cNvPr id="23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2" name="A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3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5" name="B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</a:t>
              </a:r>
            </a:p>
          </p:txBody>
        </p:sp>
      </p:grpSp>
      <p:grpSp>
        <p:nvGrpSpPr>
          <p:cNvPr id="23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8" name="C. were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 used</a:t>
              </a:r>
            </a:p>
          </p:txBody>
        </p:sp>
      </p:grpSp>
      <p:grpSp>
        <p:nvGrpSpPr>
          <p:cNvPr id="23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3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1" name="3. She is ___ speaking in front of large group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is ___ speaking in front of large groups.</a:t>
              </a:r>
            </a:p>
          </p:txBody>
        </p:sp>
      </p:grpSp>
      <p:grpSp>
        <p:nvGrpSpPr>
          <p:cNvPr id="23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3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4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3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7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23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0" name="C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</a:t>
              </a:r>
            </a:p>
          </p:txBody>
        </p:sp>
      </p:grpSp>
      <p:grpSp>
        <p:nvGrpSpPr>
          <p:cNvPr id="23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3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3" name="4. He ___ dislike spicy food when he was youn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dislike spicy food when he was younger.</a:t>
              </a:r>
            </a:p>
          </p:txBody>
        </p:sp>
      </p:grpSp>
      <p:grpSp>
        <p:nvGrpSpPr>
          <p:cNvPr id="23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6" name="A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</a:t>
              </a:r>
            </a:p>
          </p:txBody>
        </p:sp>
      </p:grpSp>
      <p:grpSp>
        <p:nvGrpSpPr>
          <p:cNvPr id="23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9" name="B. was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used to</a:t>
              </a:r>
            </a:p>
          </p:txBody>
        </p:sp>
      </p:grpSp>
      <p:grpSp>
        <p:nvGrpSpPr>
          <p:cNvPr id="23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2" name="C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23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3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5" name="5. I quickly got ___ the early morning train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quickly got ___ the early morning trains.</a:t>
              </a:r>
            </a:p>
          </p:txBody>
        </p:sp>
      </p:grpSp>
      <p:grpSp>
        <p:nvGrpSpPr>
          <p:cNvPr id="23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8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23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1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23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4" name="C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sp>
        <p:nvSpPr>
          <p:cNvPr id="23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3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8" name="B2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5  •  REVEAL</a:t>
              </a:r>
            </a:p>
          </p:txBody>
        </p:sp>
      </p:grpSp>
      <p:grpSp>
        <p:nvGrpSpPr>
          <p:cNvPr id="23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3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1" name="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3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6" name="UNIT 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EXPLANATION</a:t>
              </a:r>
            </a:p>
          </p:txBody>
        </p:sp>
      </p:grpSp>
      <p:grpSp>
        <p:nvGrpSpPr>
          <p:cNvPr id="23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3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9" name="Modal verbs of deduction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verbs of deduction</a:t>
              </a:r>
            </a:p>
          </p:txBody>
        </p:sp>
      </p:grpSp>
      <p:sp>
        <p:nvSpPr>
          <p:cNvPr id="23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3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3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23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6" name="Use must for strong positive deduction, may/might/could for possibility, and can't for strong negative deduction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must for strong positive deduction, may/might/could for possibility, and can't for strong negative deduction.</a:t>
              </a:r>
            </a:p>
          </p:txBody>
        </p:sp>
      </p:grpSp>
      <p:grpSp>
        <p:nvGrpSpPr>
          <p:cNvPr id="23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3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3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3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2" name="These forms express conclusions, not obligation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These forms express conclusions, not obligation.</a:t>
              </a:r>
            </a:p>
          </p:txBody>
        </p:sp>
      </p:grpSp>
      <p:sp>
        <p:nvSpPr>
          <p:cNvPr id="23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3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3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23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9" name="must/may/might/could/can't + base verb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must/may/might/could/can't + base verb</a:t>
              </a:r>
            </a:p>
          </p:txBody>
        </p:sp>
      </p:grpSp>
      <p:grpSp>
        <p:nvGrpSpPr>
          <p:cNvPr id="23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23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23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3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4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3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9" name="1.  The lights are on; they must be home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lights are on; they must be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might be in a meeting, but I'm not sure.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That can't be Leo; he's abroad.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This key could open the back door.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You got every answer right; you must know the topic well.</a:t>
              </a:r>
            </a:p>
          </p:txBody>
        </p:sp>
      </p:grpSp>
      <p:sp>
        <p:nvSpPr>
          <p:cNvPr id="24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4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3" name="B2 GRAMMAR  •  UNIT 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6  •  EXPLANATION</a:t>
              </a:r>
            </a:p>
          </p:txBody>
        </p:sp>
      </p:grpSp>
      <p:grpSp>
        <p:nvGrpSpPr>
          <p:cNvPr id="24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4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6" name="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1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4" name="Modal verb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verbs of deduction: choose the answer</a:t>
              </a:r>
            </a:p>
          </p:txBody>
        </p:sp>
      </p:grpSp>
      <p:grpSp>
        <p:nvGrpSpPr>
          <p:cNvPr id="24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4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1" name="1. The office is dark; everyone ___ be at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office is dark; everyone ___ be at lunch.</a:t>
              </a:r>
            </a:p>
          </p:txBody>
        </p:sp>
      </p:grpSp>
      <p:grpSp>
        <p:nvGrpSpPr>
          <p:cNvPr id="24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4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4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7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4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0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4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3" name="2. Nina ___ be on the train, but I'm not cert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Nina ___ be on the train, but I'm not certain.</a:t>
              </a:r>
            </a:p>
          </p:txBody>
        </p:sp>
      </p:grpSp>
      <p:grpSp>
        <p:nvGrpSpPr>
          <p:cNvPr id="24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6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4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9" name="B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4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2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4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5" name="3. That ___ be our bus; it goes in the opposite direc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our bus; it goes in the opposite direction.</a:t>
              </a:r>
            </a:p>
          </p:txBody>
        </p:sp>
      </p:grpSp>
      <p:grpSp>
        <p:nvGrpSpPr>
          <p:cNvPr id="24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8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4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1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4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4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4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7" name="4. This password ___ work on the older syst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password ___ work on the older system.</a:t>
              </a:r>
            </a:p>
          </p:txBody>
        </p:sp>
      </p:grpSp>
      <p:grpSp>
        <p:nvGrpSpPr>
          <p:cNvPr id="24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0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4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3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4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6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4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9" name="5. He answered instantly; he ___ know the subject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answered instantly; he ___ know the subject very well.</a:t>
              </a:r>
            </a:p>
          </p:txBody>
        </p:sp>
      </p:grpSp>
      <p:grpSp>
        <p:nvGrpSpPr>
          <p:cNvPr id="24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2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4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5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4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8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4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4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2" name="B2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6  •  REVEAL</a:t>
              </a:r>
            </a:p>
          </p:txBody>
        </p:sp>
      </p:grpSp>
      <p:grpSp>
        <p:nvGrpSpPr>
          <p:cNvPr id="24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4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5" name="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0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3" name="Modal verb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verbs of deduction: choose the answer</a:t>
              </a:r>
            </a:p>
          </p:txBody>
        </p:sp>
      </p:grpSp>
      <p:grpSp>
        <p:nvGrpSpPr>
          <p:cNvPr id="24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4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0" name="1. The office is dark; everyone ___ be at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office is dark; everyone ___ be at lunch.</a:t>
              </a:r>
            </a:p>
          </p:txBody>
        </p:sp>
      </p:grpSp>
      <p:grpSp>
        <p:nvGrpSpPr>
          <p:cNvPr id="25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3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6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5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9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5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2" name="2. Nina ___ be on the train, but I'm not cert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Nina ___ be on the train, but I'm not certain.</a:t>
              </a:r>
            </a:p>
          </p:txBody>
        </p:sp>
      </p:grpSp>
      <p:grpSp>
        <p:nvGrpSpPr>
          <p:cNvPr id="25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5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8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5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1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5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5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4" name="3. That ___ be our bus; it goes in the opposite direc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our bus; it goes in the opposite direction.</a:t>
              </a:r>
            </a:p>
          </p:txBody>
        </p:sp>
      </p:grpSp>
      <p:grpSp>
        <p:nvGrpSpPr>
          <p:cNvPr id="25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7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5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0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5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3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5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5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6" name="4. This password ___ work on the older syst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password ___ work on the older system.</a:t>
              </a:r>
            </a:p>
          </p:txBody>
        </p:sp>
      </p:grpSp>
      <p:grpSp>
        <p:nvGrpSpPr>
          <p:cNvPr id="25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9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5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2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5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5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5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5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8" name="5. He answered instantly; he ___ know the subject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answered instantly; he ___ know the subject very well.</a:t>
              </a:r>
            </a:p>
          </p:txBody>
        </p:sp>
      </p:grpSp>
      <p:grpSp>
        <p:nvGrpSpPr>
          <p:cNvPr id="25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1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5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4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5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7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5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5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1" name="B2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6  •  REVEAL</a:t>
              </a:r>
            </a:p>
          </p:txBody>
        </p:sp>
      </p:grpSp>
      <p:grpSp>
        <p:nvGrpSpPr>
          <p:cNvPr id="25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5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4" name="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5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9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5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5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2" name="Modal verb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verbs of deduction: choose the answer</a:t>
              </a:r>
            </a:p>
          </p:txBody>
        </p:sp>
      </p:grpSp>
      <p:grpSp>
        <p:nvGrpSpPr>
          <p:cNvPr id="25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5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5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5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9" name="1. The office is dark; everyone ___ be at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office is dark; everyone ___ be at lunch.</a:t>
              </a:r>
            </a:p>
          </p:txBody>
        </p:sp>
      </p:grpSp>
      <p:grpSp>
        <p:nvGrpSpPr>
          <p:cNvPr id="25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2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5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5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8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5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1" name="2. Nina ___ be on the train, but I'm not cert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Nina ___ be on the train, but I'm not certain.</a:t>
              </a:r>
            </a:p>
          </p:txBody>
        </p:sp>
      </p:grpSp>
      <p:grpSp>
        <p:nvGrpSpPr>
          <p:cNvPr id="25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4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5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7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6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0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6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6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3" name="3. That ___ be our bus; it goes in the opposite direc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our bus; it goes in the opposite direction.</a:t>
              </a:r>
            </a:p>
          </p:txBody>
        </p:sp>
      </p:grpSp>
      <p:grpSp>
        <p:nvGrpSpPr>
          <p:cNvPr id="26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6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6" name="A. ca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6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9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6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2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6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5" name="4. This password ___ work on the older syst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password ___ work on the older system.</a:t>
              </a:r>
            </a:p>
          </p:txBody>
        </p:sp>
      </p:grpSp>
      <p:grpSp>
        <p:nvGrpSpPr>
          <p:cNvPr id="26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8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6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1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6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4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6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7" name="5. He answered instantly; he ___ know the subject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answered instantly; he ___ know the subject very well.</a:t>
              </a:r>
            </a:p>
          </p:txBody>
        </p:sp>
      </p:grpSp>
      <p:grpSp>
        <p:nvGrpSpPr>
          <p:cNvPr id="26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0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6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3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6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6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6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6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0" name="B2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6  •  REVEAL</a:t>
              </a:r>
            </a:p>
          </p:txBody>
        </p:sp>
      </p:grpSp>
      <p:grpSp>
        <p:nvGrpSpPr>
          <p:cNvPr id="26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6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3" name="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6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8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6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6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1" name="Modal verb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verbs of deduction: choose the answer</a:t>
              </a:r>
            </a:p>
          </p:txBody>
        </p:sp>
      </p:grpSp>
      <p:grpSp>
        <p:nvGrpSpPr>
          <p:cNvPr id="26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6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6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6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8" name="1. The office is dark; everyone ___ be at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office is dark; everyone ___ be at lunch.</a:t>
              </a:r>
            </a:p>
          </p:txBody>
        </p:sp>
      </p:grpSp>
      <p:grpSp>
        <p:nvGrpSpPr>
          <p:cNvPr id="26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1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6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4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6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7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6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6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0" name="2. Nina ___ be on the train, but I'm not cert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Nina ___ be on the train, but I'm not certain.</a:t>
              </a:r>
            </a:p>
          </p:txBody>
        </p:sp>
      </p:grpSp>
      <p:grpSp>
        <p:nvGrpSpPr>
          <p:cNvPr id="26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3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6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6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6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9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6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6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2" name="3. That ___ be our bus; it goes in the opposite direc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our bus; it goes in the opposite direction.</a:t>
              </a:r>
            </a:p>
          </p:txBody>
        </p:sp>
      </p:grpSp>
      <p:grpSp>
        <p:nvGrpSpPr>
          <p:cNvPr id="26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6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5" name="A. ca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6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8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6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1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6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4" name="4. This password ___ work on the older syst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password ___ work on the older system.</a:t>
              </a:r>
            </a:p>
          </p:txBody>
        </p:sp>
      </p:grpSp>
      <p:grpSp>
        <p:nvGrpSpPr>
          <p:cNvPr id="26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7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7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0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7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3" name="C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7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7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6" name="5. He answered instantly; he ___ know the subject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answered instantly; he ___ know the subject very well.</a:t>
              </a:r>
            </a:p>
          </p:txBody>
        </p:sp>
      </p:grpSp>
      <p:grpSp>
        <p:nvGrpSpPr>
          <p:cNvPr id="27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9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7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2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7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5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7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7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9" name="B2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6  •  REVEAL</a:t>
              </a:r>
            </a:p>
          </p:txBody>
        </p:sp>
      </p:grpSp>
      <p:grpSp>
        <p:nvGrpSpPr>
          <p:cNvPr id="27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7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2" name="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7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7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7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7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0" name="Modal verb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 verbs of deduction: choose the answer</a:t>
              </a:r>
            </a:p>
          </p:txBody>
        </p:sp>
      </p:grpSp>
      <p:grpSp>
        <p:nvGrpSpPr>
          <p:cNvPr id="27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7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7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7" name="1. The office is dark; everyone ___ be at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office is dark; everyone ___ be at lunch.</a:t>
              </a:r>
            </a:p>
          </p:txBody>
        </p:sp>
      </p:grpSp>
      <p:grpSp>
        <p:nvGrpSpPr>
          <p:cNvPr id="27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0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7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3" name="B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</a:t>
              </a:r>
            </a:p>
          </p:txBody>
        </p:sp>
      </p:grpSp>
      <p:grpSp>
        <p:nvGrpSpPr>
          <p:cNvPr id="27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6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grpSp>
        <p:nvGrpSpPr>
          <p:cNvPr id="27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9" name="2. Nina ___ be on the train, but I'm not cert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Nina ___ be on the train, but I'm not certain.</a:t>
              </a:r>
            </a:p>
          </p:txBody>
        </p:sp>
      </p:grpSp>
      <p:grpSp>
        <p:nvGrpSpPr>
          <p:cNvPr id="27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2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27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5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27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8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27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7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1" name="3. That ___ be our bus; it goes in the opposite direc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 ___ be our bus; it goes in the opposite direction.</a:t>
              </a:r>
            </a:p>
          </p:txBody>
        </p:sp>
      </p:grpSp>
      <p:grpSp>
        <p:nvGrpSpPr>
          <p:cNvPr id="27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7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4" name="A. ca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27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7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7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0" name="C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</a:t>
              </a:r>
            </a:p>
          </p:txBody>
        </p:sp>
      </p:grpSp>
      <p:grpSp>
        <p:nvGrpSpPr>
          <p:cNvPr id="27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7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3" name="4. This password ___ work on the older syst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This password ___ work on the older system.</a:t>
              </a:r>
            </a:p>
          </p:txBody>
        </p:sp>
      </p:grpSp>
      <p:grpSp>
        <p:nvGrpSpPr>
          <p:cNvPr id="27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6" name="A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mustn't</a:t>
              </a:r>
            </a:p>
          </p:txBody>
        </p:sp>
      </p:grpSp>
      <p:grpSp>
        <p:nvGrpSpPr>
          <p:cNvPr id="27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9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27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2" name="C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27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7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5" name="5. He answered instantly; he ___ know the subject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answered instantly; he ___ know the subject very well.</a:t>
              </a:r>
            </a:p>
          </p:txBody>
        </p:sp>
      </p:grpSp>
      <p:grpSp>
        <p:nvGrpSpPr>
          <p:cNvPr id="27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8" name="A. might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not</a:t>
              </a:r>
            </a:p>
          </p:txBody>
        </p:sp>
      </p:grpSp>
      <p:grpSp>
        <p:nvGrpSpPr>
          <p:cNvPr id="27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1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27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4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sp>
        <p:nvSpPr>
          <p:cNvPr id="27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7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8" name="B2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6  •  REVEAL</a:t>
              </a:r>
            </a:p>
          </p:txBody>
        </p:sp>
      </p:grpSp>
      <p:grpSp>
        <p:nvGrpSpPr>
          <p:cNvPr id="28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1" name="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8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6" name="UNIT 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EXPLANATION</a:t>
              </a:r>
            </a:p>
          </p:txBody>
        </p:sp>
      </p:grpSp>
      <p:grpSp>
        <p:nvGrpSpPr>
          <p:cNvPr id="28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8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9" name="Past modals of deduction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modals of deduction</a:t>
              </a:r>
            </a:p>
          </p:txBody>
        </p:sp>
      </p:grpSp>
      <p:sp>
        <p:nvSpPr>
          <p:cNvPr id="28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8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8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28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6" name="Use modal + have + past participle to make deductions about completed past event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modal + have + past participle to make deductions about completed past events.</a:t>
              </a:r>
            </a:p>
          </p:txBody>
        </p:sp>
      </p:grpSp>
      <p:grpSp>
        <p:nvGrpSpPr>
          <p:cNvPr id="28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8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8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8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2" name="The modal shows certainty; have + participle places it in the pas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modal shows certainty; have + participle places it in the past.</a:t>
              </a:r>
            </a:p>
          </p:txBody>
        </p:sp>
      </p:grpSp>
      <p:sp>
        <p:nvSpPr>
          <p:cNvPr id="28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8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8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28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9" name="must/might/could/can't have + past participle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must/might/could/can't have + past participle</a:t>
              </a:r>
            </a:p>
          </p:txBody>
        </p:sp>
      </p:grpSp>
      <p:grpSp>
        <p:nvGrpSpPr>
          <p:cNvPr id="28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28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28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8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8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8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9" name="1.  She isn't here; she might have missed the bus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isn't here; she might have missed the bus.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knew the answer; he must have studied before.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can't have called us because they had no signal.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can't find it; I may have left it at work.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That noise could have been the wind.</a:t>
              </a:r>
            </a:p>
          </p:txBody>
        </p:sp>
      </p:grpSp>
      <p:sp>
        <p:nvSpPr>
          <p:cNvPr id="28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8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3" name="B2 GRAMMAR  •  UNIT 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7  •  EXPLANATION</a:t>
              </a:r>
            </a:p>
          </p:txBody>
        </p:sp>
      </p:grpSp>
      <p:grpSp>
        <p:nvGrpSpPr>
          <p:cNvPr id="28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6" name="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1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8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8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4" name="Past 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modals of deduction: choose the answer</a:t>
              </a:r>
            </a:p>
          </p:txBody>
        </p:sp>
      </p:grpSp>
      <p:grpSp>
        <p:nvGrpSpPr>
          <p:cNvPr id="28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8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8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1" name="1. She is late; she ___ the appoin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 late; she ___ the appointment.</a:t>
              </a:r>
            </a:p>
          </p:txBody>
        </p:sp>
      </p:grpSp>
      <p:grpSp>
        <p:nvGrpSpPr>
          <p:cNvPr id="28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4" name="A. might have forgo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forgotten</a:t>
              </a:r>
            </a:p>
          </p:txBody>
        </p:sp>
      </p:grpSp>
      <p:grpSp>
        <p:nvGrpSpPr>
          <p:cNvPr id="28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7" name="B. mus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forget</a:t>
              </a:r>
            </a:p>
          </p:txBody>
        </p:sp>
      </p:grpSp>
      <p:grpSp>
        <p:nvGrpSpPr>
          <p:cNvPr id="28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0" name="C. can'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forget</a:t>
              </a:r>
            </a:p>
          </p:txBody>
        </p:sp>
      </p:grpSp>
      <p:grpSp>
        <p:nvGrpSpPr>
          <p:cNvPr id="28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3" name="2. He played perfectly; he ___ for week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played perfectly; he ___ for weeks.</a:t>
              </a:r>
            </a:p>
          </p:txBody>
        </p:sp>
      </p:grpSp>
      <p:grpSp>
        <p:nvGrpSpPr>
          <p:cNvPr id="28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6" name="A. might pract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practise</a:t>
              </a:r>
            </a:p>
          </p:txBody>
        </p:sp>
      </p:grpSp>
      <p:grpSp>
        <p:nvGrpSpPr>
          <p:cNvPr id="28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9" name="B. must have pract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practised</a:t>
              </a:r>
            </a:p>
          </p:txBody>
        </p:sp>
      </p:grpSp>
      <p:grpSp>
        <p:nvGrpSpPr>
          <p:cNvPr id="28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2" name="C. can't have pract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practised</a:t>
              </a:r>
            </a:p>
          </p:txBody>
        </p:sp>
      </p:grpSp>
      <p:grpSp>
        <p:nvGrpSpPr>
          <p:cNvPr id="28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5" name="3. They ___ the sign because it was hidden behind a tre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sign because it was hidden behind a tree.</a:t>
              </a:r>
            </a:p>
          </p:txBody>
        </p:sp>
      </p:grpSp>
      <p:grpSp>
        <p:nvGrpSpPr>
          <p:cNvPr id="28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8" name="A. must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see</a:t>
              </a:r>
            </a:p>
          </p:txBody>
        </p:sp>
      </p:grpSp>
      <p:grpSp>
        <p:nvGrpSpPr>
          <p:cNvPr id="28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1" name="B. sh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see</a:t>
              </a:r>
            </a:p>
          </p:txBody>
        </p:sp>
      </p:grpSp>
      <p:grpSp>
        <p:nvGrpSpPr>
          <p:cNvPr id="28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4" name="C. can't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seen</a:t>
              </a:r>
            </a:p>
          </p:txBody>
        </p:sp>
      </p:grpSp>
      <p:grpSp>
        <p:nvGrpSpPr>
          <p:cNvPr id="28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7" name="4. My keys aren't here; I ___ them to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keys aren't here; I ___ them to work.</a:t>
              </a:r>
            </a:p>
          </p:txBody>
        </p:sp>
      </p:grpSp>
      <p:grpSp>
        <p:nvGrpSpPr>
          <p:cNvPr id="29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0" name="A. mus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take</a:t>
              </a:r>
            </a:p>
          </p:txBody>
        </p:sp>
      </p:grpSp>
      <p:grpSp>
        <p:nvGrpSpPr>
          <p:cNvPr id="29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3" name="B. can'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take</a:t>
              </a:r>
            </a:p>
          </p:txBody>
        </p:sp>
      </p:grpSp>
      <p:grpSp>
        <p:nvGrpSpPr>
          <p:cNvPr id="29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6" name="C. may have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taken</a:t>
              </a:r>
            </a:p>
          </p:txBody>
        </p:sp>
      </p:grpSp>
      <p:grpSp>
        <p:nvGrpSpPr>
          <p:cNvPr id="29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9" name="5. The sound ___ thunder in the dist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sound ___ thunder in the distance.</a:t>
              </a:r>
            </a:p>
          </p:txBody>
        </p:sp>
      </p:grpSp>
      <p:grpSp>
        <p:nvGrpSpPr>
          <p:cNvPr id="29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2" name="A. could have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29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5" name="B. mus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29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8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29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9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2" name="B2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7  •  REVEAL</a:t>
              </a:r>
            </a:p>
          </p:txBody>
        </p:sp>
      </p:grpSp>
      <p:grpSp>
        <p:nvGrpSpPr>
          <p:cNvPr id="29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9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5" name="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9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0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9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9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3" name="Past 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modals of deduction: choose the answer</a:t>
              </a:r>
            </a:p>
          </p:txBody>
        </p:sp>
      </p:grpSp>
      <p:grpSp>
        <p:nvGrpSpPr>
          <p:cNvPr id="29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9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0" name="1. She is late; she ___ the appoin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 late; she ___ the appointment.</a:t>
              </a:r>
            </a:p>
          </p:txBody>
        </p:sp>
      </p:grpSp>
      <p:grpSp>
        <p:nvGrpSpPr>
          <p:cNvPr id="29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3" name="A. might have forgo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forgotten</a:t>
              </a:r>
            </a:p>
          </p:txBody>
        </p:sp>
      </p:grpSp>
      <p:grpSp>
        <p:nvGrpSpPr>
          <p:cNvPr id="29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6" name="B. mus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forget</a:t>
              </a:r>
            </a:p>
          </p:txBody>
        </p:sp>
      </p:grpSp>
      <p:grpSp>
        <p:nvGrpSpPr>
          <p:cNvPr id="29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9" name="C. can'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forget</a:t>
              </a:r>
            </a:p>
          </p:txBody>
        </p:sp>
      </p:grpSp>
      <p:grpSp>
        <p:nvGrpSpPr>
          <p:cNvPr id="29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9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2" name="2. He played perfectly; he ___ for week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played perfectly; he ___ for weeks.</a:t>
              </a:r>
            </a:p>
          </p:txBody>
        </p:sp>
      </p:grpSp>
      <p:grpSp>
        <p:nvGrpSpPr>
          <p:cNvPr id="29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5" name="A. might pract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practise</a:t>
              </a:r>
            </a:p>
          </p:txBody>
        </p:sp>
      </p:grpSp>
      <p:grpSp>
        <p:nvGrpSpPr>
          <p:cNvPr id="29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8" name="B. must have practi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practised</a:t>
              </a:r>
            </a:p>
          </p:txBody>
        </p:sp>
      </p:grpSp>
      <p:grpSp>
        <p:nvGrpSpPr>
          <p:cNvPr id="29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9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1" name="C. can't have pract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practised</a:t>
              </a:r>
            </a:p>
          </p:txBody>
        </p:sp>
      </p:grpSp>
      <p:grpSp>
        <p:nvGrpSpPr>
          <p:cNvPr id="29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9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4" name="3. They ___ the sign because it was hidden behind a tre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sign because it was hidden behind a tree.</a:t>
              </a:r>
            </a:p>
          </p:txBody>
        </p:sp>
      </p:grpSp>
      <p:grpSp>
        <p:nvGrpSpPr>
          <p:cNvPr id="29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7" name="A. must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see</a:t>
              </a:r>
            </a:p>
          </p:txBody>
        </p:sp>
      </p:grpSp>
      <p:grpSp>
        <p:nvGrpSpPr>
          <p:cNvPr id="29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0" name="B. sh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see</a:t>
              </a:r>
            </a:p>
          </p:txBody>
        </p:sp>
      </p:grpSp>
      <p:grpSp>
        <p:nvGrpSpPr>
          <p:cNvPr id="29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3" name="C. can't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seen</a:t>
              </a:r>
            </a:p>
          </p:txBody>
        </p:sp>
      </p:grpSp>
      <p:grpSp>
        <p:nvGrpSpPr>
          <p:cNvPr id="29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9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6" name="4. My keys aren't here; I ___ them to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keys aren't here; I ___ them to work.</a:t>
              </a:r>
            </a:p>
          </p:txBody>
        </p:sp>
      </p:grpSp>
      <p:grpSp>
        <p:nvGrpSpPr>
          <p:cNvPr id="29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9" name="A. mus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take</a:t>
              </a:r>
            </a:p>
          </p:txBody>
        </p:sp>
      </p:grpSp>
      <p:grpSp>
        <p:nvGrpSpPr>
          <p:cNvPr id="29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2" name="B. can'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take</a:t>
              </a:r>
            </a:p>
          </p:txBody>
        </p:sp>
      </p:grpSp>
      <p:grpSp>
        <p:nvGrpSpPr>
          <p:cNvPr id="29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5" name="C. may have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taken</a:t>
              </a:r>
            </a:p>
          </p:txBody>
        </p:sp>
      </p:grpSp>
      <p:grpSp>
        <p:nvGrpSpPr>
          <p:cNvPr id="29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8" name="5. The sound ___ thunder in the dist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sound ___ thunder in the distance.</a:t>
              </a:r>
            </a:p>
          </p:txBody>
        </p:sp>
      </p:grpSp>
      <p:grpSp>
        <p:nvGrpSpPr>
          <p:cNvPr id="29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1" name="A. could have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29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4" name="B. mus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29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7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29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0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1" name="B2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7  •  REVEAL</a:t>
              </a:r>
            </a:p>
          </p:txBody>
        </p:sp>
      </p:grpSp>
      <p:grpSp>
        <p:nvGrpSpPr>
          <p:cNvPr id="30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0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4" name="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9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2" name="Past 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modals of deduction: choose the answer</a:t>
              </a:r>
            </a:p>
          </p:txBody>
        </p:sp>
      </p:grpSp>
      <p:grpSp>
        <p:nvGrpSpPr>
          <p:cNvPr id="30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0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9" name="1. She is late; she ___ the appoin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 late; she ___ the appointment.</a:t>
              </a:r>
            </a:p>
          </p:txBody>
        </p:sp>
      </p:grpSp>
      <p:grpSp>
        <p:nvGrpSpPr>
          <p:cNvPr id="30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2" name="A. might have forgo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forgotten</a:t>
              </a:r>
            </a:p>
          </p:txBody>
        </p:sp>
      </p:grpSp>
      <p:grpSp>
        <p:nvGrpSpPr>
          <p:cNvPr id="30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5" name="B. mus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forget</a:t>
              </a:r>
            </a:p>
          </p:txBody>
        </p:sp>
      </p:grpSp>
      <p:grpSp>
        <p:nvGrpSpPr>
          <p:cNvPr id="30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8" name="C. can'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forget</a:t>
              </a:r>
            </a:p>
          </p:txBody>
        </p:sp>
      </p:grpSp>
      <p:grpSp>
        <p:nvGrpSpPr>
          <p:cNvPr id="30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0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1" name="2. He played perfectly; he ___ for week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played perfectly; he ___ for weeks.</a:t>
              </a:r>
            </a:p>
          </p:txBody>
        </p:sp>
      </p:grpSp>
      <p:grpSp>
        <p:nvGrpSpPr>
          <p:cNvPr id="30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4" name="A. might pract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practise</a:t>
              </a:r>
            </a:p>
          </p:txBody>
        </p:sp>
      </p:grpSp>
      <p:grpSp>
        <p:nvGrpSpPr>
          <p:cNvPr id="30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7" name="B. must have practi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practised</a:t>
              </a:r>
            </a:p>
          </p:txBody>
        </p:sp>
      </p:grpSp>
      <p:grpSp>
        <p:nvGrpSpPr>
          <p:cNvPr id="30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0" name="C. can't have pract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practised</a:t>
              </a:r>
            </a:p>
          </p:txBody>
        </p:sp>
      </p:grpSp>
      <p:grpSp>
        <p:nvGrpSpPr>
          <p:cNvPr id="30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0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3" name="3. They ___ the sign because it was hidden behind a tre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sign because it was hidden behind a tree.</a:t>
              </a:r>
            </a:p>
          </p:txBody>
        </p:sp>
      </p:grpSp>
      <p:grpSp>
        <p:nvGrpSpPr>
          <p:cNvPr id="30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0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6" name="A. must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see</a:t>
              </a:r>
            </a:p>
          </p:txBody>
        </p:sp>
      </p:grpSp>
      <p:grpSp>
        <p:nvGrpSpPr>
          <p:cNvPr id="30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0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9" name="B. sh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see</a:t>
              </a:r>
            </a:p>
          </p:txBody>
        </p:sp>
      </p:grpSp>
      <p:grpSp>
        <p:nvGrpSpPr>
          <p:cNvPr id="30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2" name="C. can't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seen</a:t>
              </a:r>
            </a:p>
          </p:txBody>
        </p:sp>
      </p:grpSp>
      <p:grpSp>
        <p:nvGrpSpPr>
          <p:cNvPr id="30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0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5" name="4. My keys aren't here; I ___ them to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keys aren't here; I ___ them to work.</a:t>
              </a:r>
            </a:p>
          </p:txBody>
        </p:sp>
      </p:grpSp>
      <p:grpSp>
        <p:nvGrpSpPr>
          <p:cNvPr id="30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8" name="A. mus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take</a:t>
              </a:r>
            </a:p>
          </p:txBody>
        </p:sp>
      </p:grpSp>
      <p:grpSp>
        <p:nvGrpSpPr>
          <p:cNvPr id="30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1" name="B. can'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take</a:t>
              </a:r>
            </a:p>
          </p:txBody>
        </p:sp>
      </p:grpSp>
      <p:grpSp>
        <p:nvGrpSpPr>
          <p:cNvPr id="30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4" name="C. may have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taken</a:t>
              </a:r>
            </a:p>
          </p:txBody>
        </p:sp>
      </p:grpSp>
      <p:grpSp>
        <p:nvGrpSpPr>
          <p:cNvPr id="30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0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7" name="5. The sound ___ thunder in the dist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sound ___ thunder in the distance.</a:t>
              </a:r>
            </a:p>
          </p:txBody>
        </p:sp>
      </p:grpSp>
      <p:grpSp>
        <p:nvGrpSpPr>
          <p:cNvPr id="30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0" name="A. could have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30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3" name="B. mus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30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6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30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0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0" name="B2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7  •  REVEAL</a:t>
              </a:r>
            </a:p>
          </p:txBody>
        </p:sp>
      </p:grpSp>
      <p:grpSp>
        <p:nvGrpSpPr>
          <p:cNvPr id="30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0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3" name="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8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1" name="Past 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modals of deduction: choose the answer</a:t>
              </a:r>
            </a:p>
          </p:txBody>
        </p:sp>
      </p:grpSp>
      <p:grpSp>
        <p:nvGrpSpPr>
          <p:cNvPr id="30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0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8" name="1. She is late; she ___ the appoin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 late; she ___ the appointment.</a:t>
              </a:r>
            </a:p>
          </p:txBody>
        </p:sp>
      </p:grpSp>
      <p:grpSp>
        <p:nvGrpSpPr>
          <p:cNvPr id="31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1" name="A. might have forgo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forgotten</a:t>
              </a:r>
            </a:p>
          </p:txBody>
        </p:sp>
      </p:grpSp>
      <p:grpSp>
        <p:nvGrpSpPr>
          <p:cNvPr id="31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4" name="B. mus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forget</a:t>
              </a:r>
            </a:p>
          </p:txBody>
        </p:sp>
      </p:grpSp>
      <p:grpSp>
        <p:nvGrpSpPr>
          <p:cNvPr id="31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7" name="C. can'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forget</a:t>
              </a:r>
            </a:p>
          </p:txBody>
        </p:sp>
      </p:grpSp>
      <p:grpSp>
        <p:nvGrpSpPr>
          <p:cNvPr id="31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0" name="2. He played perfectly; he ___ for week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played perfectly; he ___ for weeks.</a:t>
              </a:r>
            </a:p>
          </p:txBody>
        </p:sp>
      </p:grpSp>
      <p:grpSp>
        <p:nvGrpSpPr>
          <p:cNvPr id="31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3" name="A. might pract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practise</a:t>
              </a:r>
            </a:p>
          </p:txBody>
        </p:sp>
      </p:grpSp>
      <p:grpSp>
        <p:nvGrpSpPr>
          <p:cNvPr id="31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6" name="B. must have practi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practised</a:t>
              </a:r>
            </a:p>
          </p:txBody>
        </p:sp>
      </p:grpSp>
      <p:grpSp>
        <p:nvGrpSpPr>
          <p:cNvPr id="31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9" name="C. can't have pract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practised</a:t>
              </a:r>
            </a:p>
          </p:txBody>
        </p:sp>
      </p:grpSp>
      <p:grpSp>
        <p:nvGrpSpPr>
          <p:cNvPr id="31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1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2" name="3. They ___ the sign because it was hidden behind a tre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sign because it was hidden behind a tree.</a:t>
              </a:r>
            </a:p>
          </p:txBody>
        </p:sp>
      </p:grpSp>
      <p:grpSp>
        <p:nvGrpSpPr>
          <p:cNvPr id="31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1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5" name="A. must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see</a:t>
              </a:r>
            </a:p>
          </p:txBody>
        </p:sp>
      </p:grpSp>
      <p:grpSp>
        <p:nvGrpSpPr>
          <p:cNvPr id="31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8" name="B. sh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see</a:t>
              </a:r>
            </a:p>
          </p:txBody>
        </p:sp>
      </p:grpSp>
      <p:grpSp>
        <p:nvGrpSpPr>
          <p:cNvPr id="31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1" name="C. can't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seen</a:t>
              </a:r>
            </a:p>
          </p:txBody>
        </p:sp>
      </p:grpSp>
      <p:grpSp>
        <p:nvGrpSpPr>
          <p:cNvPr id="31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1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4" name="4. My keys aren't here; I ___ them to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keys aren't here; I ___ them to work.</a:t>
              </a:r>
            </a:p>
          </p:txBody>
        </p:sp>
      </p:grpSp>
      <p:grpSp>
        <p:nvGrpSpPr>
          <p:cNvPr id="31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7" name="A. mus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take</a:t>
              </a:r>
            </a:p>
          </p:txBody>
        </p:sp>
      </p:grpSp>
      <p:grpSp>
        <p:nvGrpSpPr>
          <p:cNvPr id="31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0" name="B. can'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take</a:t>
              </a:r>
            </a:p>
          </p:txBody>
        </p:sp>
      </p:grpSp>
      <p:grpSp>
        <p:nvGrpSpPr>
          <p:cNvPr id="31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3" name="C. may have ta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taken</a:t>
              </a:r>
            </a:p>
          </p:txBody>
        </p:sp>
      </p:grpSp>
      <p:grpSp>
        <p:nvGrpSpPr>
          <p:cNvPr id="31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1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6" name="5. The sound ___ thunder in the dist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sound ___ thunder in the distance.</a:t>
              </a:r>
            </a:p>
          </p:txBody>
        </p:sp>
      </p:grpSp>
      <p:grpSp>
        <p:nvGrpSpPr>
          <p:cNvPr id="31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9" name="A. could have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31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2" name="B. mus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31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5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31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1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9" name="B2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7  •  REVEAL</a:t>
              </a:r>
            </a:p>
          </p:txBody>
        </p:sp>
      </p:grpSp>
      <p:grpSp>
        <p:nvGrpSpPr>
          <p:cNvPr id="31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1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2" name="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1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7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1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1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0" name="Past 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modals of deduction: choose the answer</a:t>
              </a:r>
            </a:p>
          </p:txBody>
        </p:sp>
      </p:grpSp>
      <p:grpSp>
        <p:nvGrpSpPr>
          <p:cNvPr id="31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1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1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7" name="1. She is late; she ___ the appoin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is late; she ___ the appointment.</a:t>
              </a:r>
            </a:p>
          </p:txBody>
        </p:sp>
      </p:grpSp>
      <p:grpSp>
        <p:nvGrpSpPr>
          <p:cNvPr id="31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0" name="A. might have forgott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have forgotten</a:t>
              </a:r>
            </a:p>
          </p:txBody>
        </p:sp>
      </p:grpSp>
      <p:grpSp>
        <p:nvGrpSpPr>
          <p:cNvPr id="31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3" name="B. mus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forget</a:t>
              </a:r>
            </a:p>
          </p:txBody>
        </p:sp>
      </p:grpSp>
      <p:grpSp>
        <p:nvGrpSpPr>
          <p:cNvPr id="31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6" name="C. can't for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forget</a:t>
              </a:r>
            </a:p>
          </p:txBody>
        </p:sp>
      </p:grpSp>
      <p:grpSp>
        <p:nvGrpSpPr>
          <p:cNvPr id="31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9" name="2. He played perfectly; he ___ for week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played perfectly; he ___ for weeks.</a:t>
              </a:r>
            </a:p>
          </p:txBody>
        </p:sp>
      </p:grpSp>
      <p:grpSp>
        <p:nvGrpSpPr>
          <p:cNvPr id="31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2" name="A. might pract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 practise</a:t>
              </a:r>
            </a:p>
          </p:txBody>
        </p:sp>
      </p:grpSp>
      <p:grpSp>
        <p:nvGrpSpPr>
          <p:cNvPr id="31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5" name="B. must have practi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have practised</a:t>
              </a:r>
            </a:p>
          </p:txBody>
        </p:sp>
      </p:grpSp>
      <p:grpSp>
        <p:nvGrpSpPr>
          <p:cNvPr id="31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8" name="C. can't have pract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practised</a:t>
              </a:r>
            </a:p>
          </p:txBody>
        </p:sp>
      </p:grpSp>
      <p:grpSp>
        <p:nvGrpSpPr>
          <p:cNvPr id="32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2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1" name="3. They ___ the sign because it was hidden behind a tre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sign because it was hidden behind a tree.</a:t>
              </a:r>
            </a:p>
          </p:txBody>
        </p:sp>
      </p:grpSp>
      <p:grpSp>
        <p:nvGrpSpPr>
          <p:cNvPr id="32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2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4" name="A. must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see</a:t>
              </a:r>
            </a:p>
          </p:txBody>
        </p:sp>
      </p:grpSp>
      <p:grpSp>
        <p:nvGrpSpPr>
          <p:cNvPr id="32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7" name="B. should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see</a:t>
              </a:r>
            </a:p>
          </p:txBody>
        </p:sp>
      </p:grpSp>
      <p:grpSp>
        <p:nvGrpSpPr>
          <p:cNvPr id="32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0" name="C. can't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 seen</a:t>
              </a:r>
            </a:p>
          </p:txBody>
        </p:sp>
      </p:grpSp>
      <p:grpSp>
        <p:nvGrpSpPr>
          <p:cNvPr id="32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3" name="4. My keys aren't here; I ___ them to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keys aren't here; I ___ them to work.</a:t>
              </a:r>
            </a:p>
          </p:txBody>
        </p:sp>
      </p:grpSp>
      <p:grpSp>
        <p:nvGrpSpPr>
          <p:cNvPr id="32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6" name="A. mus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take</a:t>
              </a:r>
            </a:p>
          </p:txBody>
        </p:sp>
      </p:grpSp>
      <p:grpSp>
        <p:nvGrpSpPr>
          <p:cNvPr id="32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9" name="B. can't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can't take</a:t>
              </a:r>
            </a:p>
          </p:txBody>
        </p:sp>
      </p:grpSp>
      <p:grpSp>
        <p:nvGrpSpPr>
          <p:cNvPr id="32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2" name="C. may have ta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taken</a:t>
              </a:r>
            </a:p>
          </p:txBody>
        </p:sp>
      </p:grpSp>
      <p:grpSp>
        <p:nvGrpSpPr>
          <p:cNvPr id="32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5" name="5. The sound ___ thunder in the dist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sound ___ thunder in the distance.</a:t>
              </a:r>
            </a:p>
          </p:txBody>
        </p:sp>
      </p:grpSp>
      <p:grpSp>
        <p:nvGrpSpPr>
          <p:cNvPr id="32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8" name="A. could have b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been</a:t>
              </a:r>
            </a:p>
          </p:txBody>
        </p:sp>
      </p:grpSp>
      <p:grpSp>
        <p:nvGrpSpPr>
          <p:cNvPr id="32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1" name="B. mus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be</a:t>
              </a:r>
            </a:p>
          </p:txBody>
        </p:sp>
      </p:grpSp>
      <p:grpSp>
        <p:nvGrpSpPr>
          <p:cNvPr id="32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4" name="C. sh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have</a:t>
              </a:r>
            </a:p>
          </p:txBody>
        </p:sp>
      </p:grpSp>
      <p:sp>
        <p:nvSpPr>
          <p:cNvPr id="32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2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8" name="B2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7  •  REVEAL</a:t>
              </a:r>
            </a:p>
          </p:txBody>
        </p:sp>
      </p:grpSp>
      <p:grpSp>
        <p:nvGrpSpPr>
          <p:cNvPr id="32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1" name="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2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6" name="UNIT 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EXPLANATION</a:t>
              </a:r>
            </a:p>
          </p:txBody>
        </p:sp>
      </p:grpSp>
      <p:grpSp>
        <p:nvGrpSpPr>
          <p:cNvPr id="32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2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9" name="Obligation, permission and prohibition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Obligation, permission and prohibition</a:t>
              </a:r>
            </a:p>
          </p:txBody>
        </p:sp>
      </p:grpSp>
      <p:sp>
        <p:nvSpPr>
          <p:cNvPr id="32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2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2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32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6" name="Use must/have to for obligation, don't have to for no necessity, and mustn't/can't for prohibition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must/have to for obligation, don't have to for no necessity, and mustn't/can't for prohibition.</a:t>
              </a:r>
            </a:p>
          </p:txBody>
        </p:sp>
      </p:grpSp>
      <p:grpSp>
        <p:nvGrpSpPr>
          <p:cNvPr id="32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2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2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2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2" name="Don't have to and mustn't have very different meanings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Don't have to and mustn't have very different meanings.</a:t>
              </a:r>
            </a:p>
          </p:txBody>
        </p:sp>
      </p:grpSp>
      <p:sp>
        <p:nvSpPr>
          <p:cNvPr id="32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2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2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32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9" name="must/have to +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must/have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don't have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mustn't + verb</a:t>
              </a:r>
            </a:p>
          </p:txBody>
        </p:sp>
      </p:grpSp>
      <p:grpSp>
        <p:nvGrpSpPr>
          <p:cNvPr id="32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32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32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2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2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2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9" name="1.  You must wear a seat belt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You must wear a seat belt.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You don't have to bring food; we have plenty.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Visitors mustn't take photographs here.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have to submit this by Friday.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May I leave early today?</a:t>
              </a:r>
            </a:p>
          </p:txBody>
        </p:sp>
      </p:grpSp>
      <p:sp>
        <p:nvSpPr>
          <p:cNvPr id="32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2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3" name="B2 GRAMMAR  •  UNIT 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8  •  EXPLANATION</a:t>
              </a:r>
            </a:p>
          </p:txBody>
        </p:sp>
      </p:grpSp>
      <p:grpSp>
        <p:nvGrpSpPr>
          <p:cNvPr id="32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6" name="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2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1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2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2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4" name="Obligation, permission and prohibi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Obligation, permission and prohibition: choose the answer</a:t>
              </a:r>
            </a:p>
          </p:txBody>
        </p:sp>
      </p:grpSp>
      <p:grpSp>
        <p:nvGrpSpPr>
          <p:cNvPr id="32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2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2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1" name="1. All cyclists ___ wear a helmet on this rou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All cyclists ___ wear a helmet on this route.</a:t>
              </a:r>
            </a:p>
          </p:txBody>
        </p:sp>
      </p:grpSp>
      <p:grpSp>
        <p:nvGrpSpPr>
          <p:cNvPr id="33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4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7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3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0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3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3" name="2. You ___ print the ticket; the digital version is accep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print the ticket; the digital version is accepted.</a:t>
              </a:r>
            </a:p>
          </p:txBody>
        </p:sp>
      </p:grpSp>
      <p:grpSp>
        <p:nvGrpSpPr>
          <p:cNvPr id="33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6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9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3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2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3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5" name="3. Staff ___ share their passwords with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Staff ___ share their passwords with anyone.</a:t>
              </a:r>
            </a:p>
          </p:txBody>
        </p:sp>
      </p:grpSp>
      <p:grpSp>
        <p:nvGrpSpPr>
          <p:cNvPr id="33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8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1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3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4" name="C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3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7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renew my passport before the trip.</a:t>
              </a:r>
            </a:p>
          </p:txBody>
        </p:sp>
      </p:grpSp>
      <p:grpSp>
        <p:nvGrpSpPr>
          <p:cNvPr id="33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0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3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3" name="B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3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6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3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9" name="5. ___ I use this seat, or is it reser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use this seat, or is it reserved?</a:t>
              </a:r>
            </a:p>
          </p:txBody>
        </p:sp>
      </p:grpSp>
      <p:grpSp>
        <p:nvGrpSpPr>
          <p:cNvPr id="33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2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3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5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3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8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3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3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2" name="B2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8  •  REVEAL</a:t>
              </a:r>
            </a:p>
          </p:txBody>
        </p:sp>
      </p:grpSp>
      <p:grpSp>
        <p:nvGrpSpPr>
          <p:cNvPr id="33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3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5" name="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3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0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3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3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3" name="Obligation, permission and prohibi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Obligation, permission and prohibition: choose the answer</a:t>
              </a:r>
            </a:p>
          </p:txBody>
        </p:sp>
      </p:grpSp>
      <p:grpSp>
        <p:nvGrpSpPr>
          <p:cNvPr id="33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3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3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3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0" name="1. All cyclists ___ wear a helmet on this rou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All cyclists ___ wear a helmet on this route.</a:t>
              </a:r>
            </a:p>
          </p:txBody>
        </p:sp>
      </p:grpSp>
      <p:grpSp>
        <p:nvGrpSpPr>
          <p:cNvPr id="33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3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6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3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9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3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2" name="2. You ___ print the ticket; the digital version is accep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print the ticket; the digital version is accepted.</a:t>
              </a:r>
            </a:p>
          </p:txBody>
        </p:sp>
      </p:grpSp>
      <p:grpSp>
        <p:nvGrpSpPr>
          <p:cNvPr id="33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5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3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8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4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1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4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4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4" name="3. Staff ___ share their passwords with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Staff ___ share their passwords with anyone.</a:t>
              </a:r>
            </a:p>
          </p:txBody>
        </p:sp>
      </p:grpSp>
      <p:grpSp>
        <p:nvGrpSpPr>
          <p:cNvPr id="34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7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0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4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3" name="C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4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6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renew my passport before the trip.</a:t>
              </a:r>
            </a:p>
          </p:txBody>
        </p:sp>
      </p:grpSp>
      <p:grpSp>
        <p:nvGrpSpPr>
          <p:cNvPr id="34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9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4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2" name="B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4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5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4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8" name="5. ___ I use this seat, or is it reser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use this seat, or is it reserved?</a:t>
              </a:r>
            </a:p>
          </p:txBody>
        </p:sp>
      </p:grpSp>
      <p:grpSp>
        <p:nvGrpSpPr>
          <p:cNvPr id="34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1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4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4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4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7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4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4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1" name="B2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8  •  REVEAL</a:t>
              </a:r>
            </a:p>
          </p:txBody>
        </p:sp>
      </p:grpSp>
      <p:grpSp>
        <p:nvGrpSpPr>
          <p:cNvPr id="34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4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4" name="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4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9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4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4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2" name="Obligation, permission and prohibi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Obligation, permission and prohibition: choose the answer</a:t>
              </a:r>
            </a:p>
          </p:txBody>
        </p:sp>
      </p:grpSp>
      <p:grpSp>
        <p:nvGrpSpPr>
          <p:cNvPr id="34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4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4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4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9" name="1. All cyclists ___ wear a helmet on this rou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All cyclists ___ wear a helmet on this route.</a:t>
              </a:r>
            </a:p>
          </p:txBody>
        </p:sp>
      </p:grpSp>
      <p:grpSp>
        <p:nvGrpSpPr>
          <p:cNvPr id="34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2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5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4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8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4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4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1" name="2. You ___ print the ticket; the digital version is accep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print the ticket; the digital version is accepted.</a:t>
              </a:r>
            </a:p>
          </p:txBody>
        </p:sp>
      </p:grpSp>
      <p:grpSp>
        <p:nvGrpSpPr>
          <p:cNvPr id="34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4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7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4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0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4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4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3" name="3. Staff ___ share their passwords with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Staff ___ share their passwords with anyone.</a:t>
              </a:r>
            </a:p>
          </p:txBody>
        </p:sp>
      </p:grpSp>
      <p:grpSp>
        <p:nvGrpSpPr>
          <p:cNvPr id="34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4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6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4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9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4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2" name="C. must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4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5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renew my passport before the trip.</a:t>
              </a:r>
            </a:p>
          </p:txBody>
        </p:sp>
      </p:grpSp>
      <p:grpSp>
        <p:nvGrpSpPr>
          <p:cNvPr id="34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8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1" name="B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5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4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5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5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7" name="5. ___ I use this seat, or is it reser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use this seat, or is it reserved?</a:t>
              </a:r>
            </a:p>
          </p:txBody>
        </p:sp>
      </p:grpSp>
      <p:grpSp>
        <p:nvGrpSpPr>
          <p:cNvPr id="35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0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3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5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6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5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5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0" name="B2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8  •  REVEAL</a:t>
              </a:r>
            </a:p>
          </p:txBody>
        </p:sp>
      </p:grpSp>
      <p:grpSp>
        <p:nvGrpSpPr>
          <p:cNvPr id="35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5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3" name="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5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8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5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5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1" name="Obligation, permission and prohibi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Obligation, permission and prohibition: choose the answer</a:t>
              </a:r>
            </a:p>
          </p:txBody>
        </p:sp>
      </p:grpSp>
      <p:grpSp>
        <p:nvGrpSpPr>
          <p:cNvPr id="35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5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5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5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8" name="1. All cyclists ___ wear a helmet on this rou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All cyclists ___ wear a helmet on this route.</a:t>
              </a:r>
            </a:p>
          </p:txBody>
        </p:sp>
      </p:grpSp>
      <p:grpSp>
        <p:nvGrpSpPr>
          <p:cNvPr id="35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1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5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4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5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7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5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5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0" name="2. You ___ print the ticket; the digital version is accep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print the ticket; the digital version is accepted.</a:t>
              </a:r>
            </a:p>
          </p:txBody>
        </p:sp>
      </p:grpSp>
      <p:grpSp>
        <p:nvGrpSpPr>
          <p:cNvPr id="35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3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5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6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5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9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5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5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2" name="3. Staff ___ share their passwords with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Staff ___ share their passwords with anyone.</a:t>
              </a:r>
            </a:p>
          </p:txBody>
        </p:sp>
      </p:grpSp>
      <p:grpSp>
        <p:nvGrpSpPr>
          <p:cNvPr id="35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5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5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5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8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5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1" name="C. must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5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5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4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renew my passport before the trip.</a:t>
              </a:r>
            </a:p>
          </p:txBody>
        </p:sp>
      </p:grpSp>
      <p:grpSp>
        <p:nvGrpSpPr>
          <p:cNvPr id="35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7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0" name="B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5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3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5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5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6" name="5. ___ I use this seat, or is it reser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use this seat, or is it reserved?</a:t>
              </a:r>
            </a:p>
          </p:txBody>
        </p:sp>
      </p:grpSp>
      <p:grpSp>
        <p:nvGrpSpPr>
          <p:cNvPr id="35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9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5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2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5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5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5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5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9" name="B2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8  •  REVEAL</a:t>
              </a:r>
            </a:p>
          </p:txBody>
        </p:sp>
      </p:grpSp>
      <p:grpSp>
        <p:nvGrpSpPr>
          <p:cNvPr id="36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2" name="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6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7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6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6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0" name="Obligation, permission and prohibi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Obligation, permission and prohibition: choose the answer</a:t>
              </a:r>
            </a:p>
          </p:txBody>
        </p:sp>
      </p:grpSp>
      <p:grpSp>
        <p:nvGrpSpPr>
          <p:cNvPr id="36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6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6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7" name="1. All cyclists ___ wear a helmet on this rou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All cyclists ___ wear a helmet on this route.</a:t>
              </a:r>
            </a:p>
          </p:txBody>
        </p:sp>
      </p:grpSp>
      <p:grpSp>
        <p:nvGrpSpPr>
          <p:cNvPr id="36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0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6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3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6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6" name="C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might</a:t>
              </a:r>
            </a:p>
          </p:txBody>
        </p:sp>
      </p:grpSp>
      <p:grpSp>
        <p:nvGrpSpPr>
          <p:cNvPr id="36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9" name="2. You ___ print the ticket; the digital version is accep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print the ticket; the digital version is accepted.</a:t>
              </a:r>
            </a:p>
          </p:txBody>
        </p:sp>
      </p:grpSp>
      <p:grpSp>
        <p:nvGrpSpPr>
          <p:cNvPr id="36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2" name="A. don'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6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5" name="B. must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36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8" name="C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</a:t>
              </a:r>
            </a:p>
          </p:txBody>
        </p:sp>
      </p:grpSp>
      <p:grpSp>
        <p:nvGrpSpPr>
          <p:cNvPr id="36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6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1" name="3. Staff ___ share their passwords with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Staff ___ share their passwords with anyone.</a:t>
              </a:r>
            </a:p>
          </p:txBody>
        </p:sp>
      </p:grpSp>
      <p:grpSp>
        <p:nvGrpSpPr>
          <p:cNvPr id="36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6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4" name="A. don'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36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7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6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0" name="C. must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mustn't</a:t>
              </a:r>
            </a:p>
          </p:txBody>
        </p:sp>
      </p:grpSp>
      <p:grpSp>
        <p:nvGrpSpPr>
          <p:cNvPr id="36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3" name="4. I ___ renew my passport before the tri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renew my passport before the trip.</a:t>
              </a:r>
            </a:p>
          </p:txBody>
        </p:sp>
      </p:grpSp>
      <p:grpSp>
        <p:nvGrpSpPr>
          <p:cNvPr id="36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6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6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9" name="B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to</a:t>
              </a:r>
            </a:p>
          </p:txBody>
        </p:sp>
      </p:grpSp>
      <p:grpSp>
        <p:nvGrpSpPr>
          <p:cNvPr id="36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2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grpSp>
        <p:nvGrpSpPr>
          <p:cNvPr id="36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5" name="5. ___ I use this seat, or is it reserve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I use this seat, or is it reserved?</a:t>
              </a:r>
            </a:p>
          </p:txBody>
        </p:sp>
      </p:grpSp>
      <p:grpSp>
        <p:nvGrpSpPr>
          <p:cNvPr id="36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8" name="A. M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36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1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36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4" name="C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</a:t>
              </a:r>
            </a:p>
          </p:txBody>
        </p:sp>
      </p:grpSp>
      <p:sp>
        <p:nvSpPr>
          <p:cNvPr id="36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6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8" name="B2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8  •  REVEAL</a:t>
              </a:r>
            </a:p>
          </p:txBody>
        </p:sp>
      </p:grpSp>
      <p:grpSp>
        <p:nvGrpSpPr>
          <p:cNvPr id="36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1" name="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6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6" name="UNIT 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EXPLANATION</a:t>
              </a:r>
            </a:p>
          </p:txBody>
        </p:sp>
      </p:grpSp>
      <p:grpSp>
        <p:nvGrpSpPr>
          <p:cNvPr id="36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6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9" name="Advice, criticism and regre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Advice, criticism and regret</a:t>
              </a:r>
            </a:p>
          </p:txBody>
        </p:sp>
      </p:grpSp>
      <p:sp>
        <p:nvSpPr>
          <p:cNvPr id="36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6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6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36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6" name="Use should/ought to for advice and should have + past participle for past criticism or regre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should/ought to for advice and should have + past participle for past criticism or regret.</a:t>
              </a:r>
            </a:p>
          </p:txBody>
        </p:sp>
      </p:grpSp>
      <p:grpSp>
        <p:nvGrpSpPr>
          <p:cNvPr id="37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6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7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7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2" name="Past advice implies that the better action did not happe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advice implies that the better action did not happen.</a:t>
              </a:r>
            </a:p>
          </p:txBody>
        </p:sp>
      </p:grpSp>
      <p:sp>
        <p:nvSpPr>
          <p:cNvPr id="37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7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7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37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9" name="should/ought to +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should/ought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should have + past participle</a:t>
              </a:r>
            </a:p>
          </p:txBody>
        </p:sp>
      </p:grpSp>
      <p:grpSp>
        <p:nvGrpSpPr>
          <p:cNvPr id="37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37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37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7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7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7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9" name="1.  You should see a doctor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You should see a doctor.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shouldn't have spent so much money.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ought to have told us earlier.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had better leave before traffic gets worse.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should apologise for her comment.</a:t>
              </a:r>
            </a:p>
          </p:txBody>
        </p:sp>
      </p:grpSp>
      <p:sp>
        <p:nvSpPr>
          <p:cNvPr id="37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7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3" name="B2 GRAMMAR  •  UNIT 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9  •  EXPLANATION</a:t>
              </a:r>
            </a:p>
          </p:txBody>
        </p:sp>
      </p:grpSp>
      <p:grpSp>
        <p:nvGrpSpPr>
          <p:cNvPr id="37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7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6" name="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7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1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7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7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4" name="Advice, criticism and regr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Advice, criticism and regret: choose the answer</a:t>
              </a:r>
            </a:p>
          </p:txBody>
        </p:sp>
      </p:grpSp>
      <p:grpSp>
        <p:nvGrpSpPr>
          <p:cNvPr id="37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7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7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1" name="1. You ___ back up your files regul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back up your files regularly.</a:t>
              </a:r>
            </a:p>
          </p:txBody>
        </p:sp>
      </p:grpSp>
      <p:grpSp>
        <p:nvGrpSpPr>
          <p:cNvPr id="37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4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7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7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7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0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7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7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3" name="2. I ___ that warning mess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that warning message.</a:t>
              </a:r>
            </a:p>
          </p:txBody>
        </p:sp>
      </p:grpSp>
      <p:grpSp>
        <p:nvGrpSpPr>
          <p:cNvPr id="37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6" name="A. should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ignore</a:t>
              </a:r>
            </a:p>
          </p:txBody>
        </p:sp>
      </p:grpSp>
      <p:grpSp>
        <p:nvGrpSpPr>
          <p:cNvPr id="37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9" name="B. must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ignore</a:t>
              </a:r>
            </a:p>
          </p:txBody>
        </p:sp>
      </p:grpSp>
      <p:grpSp>
        <p:nvGrpSpPr>
          <p:cNvPr id="37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7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2" name="C. shouldn't have igno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ignored</a:t>
              </a:r>
            </a:p>
          </p:txBody>
        </p:sp>
      </p:grpSp>
      <p:grpSp>
        <p:nvGrpSpPr>
          <p:cNvPr id="37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7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5" name="3. They ___ the figures before publishing th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figures before publishing them.</a:t>
              </a:r>
            </a:p>
          </p:txBody>
        </p:sp>
      </p:grpSp>
      <p:grpSp>
        <p:nvGrpSpPr>
          <p:cNvPr id="37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8" name="A. ought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check</a:t>
              </a:r>
            </a:p>
          </p:txBody>
        </p:sp>
      </p:grpSp>
      <p:grpSp>
        <p:nvGrpSpPr>
          <p:cNvPr id="37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1" name="B. should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checking</a:t>
              </a:r>
            </a:p>
          </p:txBody>
        </p:sp>
      </p:grpSp>
      <p:grpSp>
        <p:nvGrpSpPr>
          <p:cNvPr id="37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4" name="C. ought to have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checked</a:t>
              </a:r>
            </a:p>
          </p:txBody>
        </p:sp>
      </p:grpSp>
      <p:grpSp>
        <p:nvGrpSpPr>
          <p:cNvPr id="37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7" name="4. We ___ book now before all the rooms are tak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book now before all the rooms are taken.</a:t>
              </a:r>
            </a:p>
          </p:txBody>
        </p:sp>
      </p:grpSp>
      <p:grpSp>
        <p:nvGrpSpPr>
          <p:cNvPr id="37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0" name="A. had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37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3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37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6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37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7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9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apologise for speaking so rudely.</a:t>
              </a:r>
            </a:p>
          </p:txBody>
        </p:sp>
      </p:grpSp>
      <p:grpSp>
        <p:nvGrpSpPr>
          <p:cNvPr id="37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2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37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5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7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8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38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8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2" name="B2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9  •  REVEAL</a:t>
              </a:r>
            </a:p>
          </p:txBody>
        </p:sp>
      </p:grpSp>
      <p:grpSp>
        <p:nvGrpSpPr>
          <p:cNvPr id="38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8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5" name="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0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3" name="Advice, criticism and regr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Advice, criticism and regret: choose the answer</a:t>
              </a:r>
            </a:p>
          </p:txBody>
        </p:sp>
      </p:grpSp>
      <p:grpSp>
        <p:nvGrpSpPr>
          <p:cNvPr id="38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8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0" name="1. You ___ back up your files regul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back up your files regularly.</a:t>
              </a:r>
            </a:p>
          </p:txBody>
        </p:sp>
      </p:grpSp>
      <p:grpSp>
        <p:nvGrpSpPr>
          <p:cNvPr id="38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3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8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6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8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9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8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8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2" name="2. I ___ that warning mess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that warning message.</a:t>
              </a:r>
            </a:p>
          </p:txBody>
        </p:sp>
      </p:grpSp>
      <p:grpSp>
        <p:nvGrpSpPr>
          <p:cNvPr id="38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5" name="A. should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ignore</a:t>
              </a:r>
            </a:p>
          </p:txBody>
        </p:sp>
      </p:grpSp>
      <p:grpSp>
        <p:nvGrpSpPr>
          <p:cNvPr id="38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8" name="B. must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ignore</a:t>
              </a:r>
            </a:p>
          </p:txBody>
        </p:sp>
      </p:grpSp>
      <p:grpSp>
        <p:nvGrpSpPr>
          <p:cNvPr id="38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8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1" name="C. shouldn't have igno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ignored</a:t>
              </a:r>
            </a:p>
          </p:txBody>
        </p:sp>
      </p:grpSp>
      <p:grpSp>
        <p:nvGrpSpPr>
          <p:cNvPr id="38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8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4" name="3. They ___ the figures before publishing th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figures before publishing them.</a:t>
              </a:r>
            </a:p>
          </p:txBody>
        </p:sp>
      </p:grpSp>
      <p:grpSp>
        <p:nvGrpSpPr>
          <p:cNvPr id="38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8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7" name="A. ought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check</a:t>
              </a:r>
            </a:p>
          </p:txBody>
        </p:sp>
      </p:grpSp>
      <p:grpSp>
        <p:nvGrpSpPr>
          <p:cNvPr id="38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0" name="B. should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checking</a:t>
              </a:r>
            </a:p>
          </p:txBody>
        </p:sp>
      </p:grpSp>
      <p:grpSp>
        <p:nvGrpSpPr>
          <p:cNvPr id="38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8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3" name="C. ought to have chec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checked</a:t>
              </a:r>
            </a:p>
          </p:txBody>
        </p:sp>
      </p:grpSp>
      <p:grpSp>
        <p:nvGrpSpPr>
          <p:cNvPr id="38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8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6" name="4. We ___ book now before all the rooms are tak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book now before all the rooms are taken.</a:t>
              </a:r>
            </a:p>
          </p:txBody>
        </p:sp>
      </p:grpSp>
      <p:grpSp>
        <p:nvGrpSpPr>
          <p:cNvPr id="38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9" name="A. had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38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2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38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5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38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8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8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apologise for speaking so rudely.</a:t>
              </a:r>
            </a:p>
          </p:txBody>
        </p:sp>
      </p:grpSp>
      <p:grpSp>
        <p:nvGrpSpPr>
          <p:cNvPr id="38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1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38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4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8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8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7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38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8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1" name="B2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9  •  REVEAL</a:t>
              </a:r>
            </a:p>
          </p:txBody>
        </p:sp>
      </p:grpSp>
      <p:grpSp>
        <p:nvGrpSpPr>
          <p:cNvPr id="38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8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4" name="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9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2" name="Advice, criticism and regr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Advice, criticism and regret: choose the answer</a:t>
              </a:r>
            </a:p>
          </p:txBody>
        </p:sp>
      </p:grpSp>
      <p:grpSp>
        <p:nvGrpSpPr>
          <p:cNvPr id="38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8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9" name="1. You ___ back up your files regul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back up your files regularly.</a:t>
              </a:r>
            </a:p>
          </p:txBody>
        </p:sp>
      </p:grpSp>
      <p:grpSp>
        <p:nvGrpSpPr>
          <p:cNvPr id="39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2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9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5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9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8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9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1" name="2. I ___ that warning mess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that warning message.</a:t>
              </a:r>
            </a:p>
          </p:txBody>
        </p:sp>
      </p:grpSp>
      <p:grpSp>
        <p:nvGrpSpPr>
          <p:cNvPr id="39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4" name="A. should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ignore</a:t>
              </a:r>
            </a:p>
          </p:txBody>
        </p:sp>
      </p:grpSp>
      <p:grpSp>
        <p:nvGrpSpPr>
          <p:cNvPr id="39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7" name="B. must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ignore</a:t>
              </a:r>
            </a:p>
          </p:txBody>
        </p:sp>
      </p:grpSp>
      <p:grpSp>
        <p:nvGrpSpPr>
          <p:cNvPr id="39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0" name="C. shouldn't have igno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ignored</a:t>
              </a:r>
            </a:p>
          </p:txBody>
        </p:sp>
      </p:grpSp>
      <p:grpSp>
        <p:nvGrpSpPr>
          <p:cNvPr id="39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9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3" name="3. They ___ the figures before publishing th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figures before publishing them.</a:t>
              </a:r>
            </a:p>
          </p:txBody>
        </p:sp>
      </p:grpSp>
      <p:grpSp>
        <p:nvGrpSpPr>
          <p:cNvPr id="39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9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6" name="A. ought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check</a:t>
              </a:r>
            </a:p>
          </p:txBody>
        </p:sp>
      </p:grpSp>
      <p:grpSp>
        <p:nvGrpSpPr>
          <p:cNvPr id="39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9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9" name="B. should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checking</a:t>
              </a:r>
            </a:p>
          </p:txBody>
        </p:sp>
      </p:grpSp>
      <p:grpSp>
        <p:nvGrpSpPr>
          <p:cNvPr id="39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9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2" name="C. ought to have che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checked</a:t>
              </a:r>
            </a:p>
          </p:txBody>
        </p:sp>
      </p:grpSp>
      <p:grpSp>
        <p:nvGrpSpPr>
          <p:cNvPr id="39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9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5" name="4. We ___ book now before all the rooms are tak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book now before all the rooms are taken.</a:t>
              </a:r>
            </a:p>
          </p:txBody>
        </p:sp>
      </p:grpSp>
      <p:grpSp>
        <p:nvGrpSpPr>
          <p:cNvPr id="39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9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8" name="A. had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39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1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39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4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39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9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7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apologise for speaking so rudely.</a:t>
              </a:r>
            </a:p>
          </p:txBody>
        </p:sp>
      </p:grpSp>
      <p:grpSp>
        <p:nvGrpSpPr>
          <p:cNvPr id="39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0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39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3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9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6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39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9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0" name="B2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9  •  REVEAL</a:t>
              </a:r>
            </a:p>
          </p:txBody>
        </p:sp>
      </p:grpSp>
      <p:grpSp>
        <p:nvGrpSpPr>
          <p:cNvPr id="39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9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3" name="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9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8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9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9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1" name="Advice, criticism and regr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Advice, criticism and regret: choose the answer</a:t>
              </a:r>
            </a:p>
          </p:txBody>
        </p:sp>
      </p:grpSp>
      <p:grpSp>
        <p:nvGrpSpPr>
          <p:cNvPr id="39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9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9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9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8" name="1. You ___ back up your files regul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back up your files regularly.</a:t>
              </a:r>
            </a:p>
          </p:txBody>
        </p:sp>
      </p:grpSp>
      <p:grpSp>
        <p:nvGrpSpPr>
          <p:cNvPr id="39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1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39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4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39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7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39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0" name="2. I ___ that warning mess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that warning message.</a:t>
              </a:r>
            </a:p>
          </p:txBody>
        </p:sp>
      </p:grpSp>
      <p:grpSp>
        <p:nvGrpSpPr>
          <p:cNvPr id="39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3" name="A. should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ignore</a:t>
              </a:r>
            </a:p>
          </p:txBody>
        </p:sp>
      </p:grpSp>
      <p:grpSp>
        <p:nvGrpSpPr>
          <p:cNvPr id="39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6" name="B. must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ignore</a:t>
              </a:r>
            </a:p>
          </p:txBody>
        </p:sp>
      </p:grpSp>
      <p:grpSp>
        <p:nvGrpSpPr>
          <p:cNvPr id="40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9" name="C. shouldn't have igno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ignored</a:t>
              </a:r>
            </a:p>
          </p:txBody>
        </p:sp>
      </p:grpSp>
      <p:grpSp>
        <p:nvGrpSpPr>
          <p:cNvPr id="40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2" name="3. They ___ the figures before publishing th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figures before publishing them.</a:t>
              </a:r>
            </a:p>
          </p:txBody>
        </p:sp>
      </p:grpSp>
      <p:grpSp>
        <p:nvGrpSpPr>
          <p:cNvPr id="40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5" name="A. ought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check</a:t>
              </a:r>
            </a:p>
          </p:txBody>
        </p:sp>
      </p:grpSp>
      <p:grpSp>
        <p:nvGrpSpPr>
          <p:cNvPr id="40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8" name="B. should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checking</a:t>
              </a:r>
            </a:p>
          </p:txBody>
        </p:sp>
      </p:grpSp>
      <p:grpSp>
        <p:nvGrpSpPr>
          <p:cNvPr id="40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1" name="C. ought to have che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checked</a:t>
              </a:r>
            </a:p>
          </p:txBody>
        </p:sp>
      </p:grpSp>
      <p:grpSp>
        <p:nvGrpSpPr>
          <p:cNvPr id="40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4" name="4. We ___ book now before all the rooms are tak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book now before all the rooms are taken.</a:t>
              </a:r>
            </a:p>
          </p:txBody>
        </p:sp>
      </p:grpSp>
      <p:grpSp>
        <p:nvGrpSpPr>
          <p:cNvPr id="40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7" name="A. had be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40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0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40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3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40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0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6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apologise for speaking so rudely.</a:t>
              </a:r>
            </a:p>
          </p:txBody>
        </p:sp>
      </p:grpSp>
      <p:grpSp>
        <p:nvGrpSpPr>
          <p:cNvPr id="40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9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40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2" name="B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40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5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40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0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9" name="B2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9  •  REVEAL</a:t>
              </a:r>
            </a:p>
          </p:txBody>
        </p:sp>
      </p:grpSp>
      <p:grpSp>
        <p:nvGrpSpPr>
          <p:cNvPr id="40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0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2" name="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0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7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40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0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0" name="Advice, criticism and regr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Advice, criticism and regret: choose the answer</a:t>
              </a:r>
            </a:p>
          </p:txBody>
        </p:sp>
      </p:grpSp>
      <p:grpSp>
        <p:nvGrpSpPr>
          <p:cNvPr id="40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0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0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0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7" name="1. You ___ back up your files regular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___ back up your files regularly.</a:t>
              </a:r>
            </a:p>
          </p:txBody>
        </p:sp>
      </p:grpSp>
      <p:grpSp>
        <p:nvGrpSpPr>
          <p:cNvPr id="40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0" name="A. mus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have</a:t>
              </a:r>
            </a:p>
          </p:txBody>
        </p:sp>
      </p:grpSp>
      <p:grpSp>
        <p:nvGrpSpPr>
          <p:cNvPr id="40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3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40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6" name="C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have</a:t>
              </a:r>
            </a:p>
          </p:txBody>
        </p:sp>
      </p:grpSp>
      <p:grpSp>
        <p:nvGrpSpPr>
          <p:cNvPr id="40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0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9" name="2. I ___ that warning mess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that warning message.</a:t>
              </a:r>
            </a:p>
          </p:txBody>
        </p:sp>
      </p:grpSp>
      <p:grpSp>
        <p:nvGrpSpPr>
          <p:cNvPr id="40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2" name="A. should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shouldn't ignore</a:t>
              </a:r>
            </a:p>
          </p:txBody>
        </p:sp>
      </p:grpSp>
      <p:grpSp>
        <p:nvGrpSpPr>
          <p:cNvPr id="40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5" name="B. mustn't igno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 ignore</a:t>
              </a:r>
            </a:p>
          </p:txBody>
        </p:sp>
      </p:grpSp>
      <p:grpSp>
        <p:nvGrpSpPr>
          <p:cNvPr id="40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8" name="C. shouldn't have igno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shouldn't have ignored</a:t>
              </a:r>
            </a:p>
          </p:txBody>
        </p:sp>
      </p:grpSp>
      <p:grpSp>
        <p:nvGrpSpPr>
          <p:cNvPr id="40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1" name="3. They ___ the figures before publishing the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the figures before publishing them.</a:t>
              </a:r>
            </a:p>
          </p:txBody>
        </p:sp>
      </p:grpSp>
      <p:grpSp>
        <p:nvGrpSpPr>
          <p:cNvPr id="40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4" name="A. ought che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check</a:t>
              </a:r>
            </a:p>
          </p:txBody>
        </p:sp>
      </p:grpSp>
      <p:grpSp>
        <p:nvGrpSpPr>
          <p:cNvPr id="40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7" name="B. should che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checking</a:t>
              </a:r>
            </a:p>
          </p:txBody>
        </p:sp>
      </p:grpSp>
      <p:grpSp>
        <p:nvGrpSpPr>
          <p:cNvPr id="40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0" name="C. ought to have chec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 to have checked</a:t>
              </a:r>
            </a:p>
          </p:txBody>
        </p:sp>
      </p:grpSp>
      <p:grpSp>
        <p:nvGrpSpPr>
          <p:cNvPr id="40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3" name="4. We ___ book now before all the rooms are tak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___ book now before all the rooms are taken.</a:t>
              </a:r>
            </a:p>
          </p:txBody>
        </p:sp>
      </p:grpSp>
      <p:grpSp>
        <p:nvGrpSpPr>
          <p:cNvPr id="40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6" name="A. had bet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better</a:t>
              </a:r>
            </a:p>
          </p:txBody>
        </p:sp>
      </p:grpSp>
      <p:grpSp>
        <p:nvGrpSpPr>
          <p:cNvPr id="41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9" name="B. would rat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rather</a:t>
              </a:r>
            </a:p>
          </p:txBody>
        </p:sp>
      </p:grpSp>
      <p:grpSp>
        <p:nvGrpSpPr>
          <p:cNvPr id="41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2" name="C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used to</a:t>
              </a:r>
            </a:p>
          </p:txBody>
        </p:sp>
      </p:grpSp>
      <p:grpSp>
        <p:nvGrpSpPr>
          <p:cNvPr id="41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1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5" name="5. He ___ apologise for speaking so rud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___ apologise for speaking so rudely.</a:t>
              </a:r>
            </a:p>
          </p:txBody>
        </p:sp>
      </p:grpSp>
      <p:grpSp>
        <p:nvGrpSpPr>
          <p:cNvPr id="41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8" name="A. may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have</a:t>
              </a:r>
            </a:p>
          </p:txBody>
        </p:sp>
      </p:grpSp>
      <p:grpSp>
        <p:nvGrpSpPr>
          <p:cNvPr id="41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1" name="B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</a:t>
              </a:r>
            </a:p>
          </p:txBody>
        </p:sp>
      </p:grpSp>
      <p:grpSp>
        <p:nvGrpSpPr>
          <p:cNvPr id="41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4" name="C. can'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can't have</a:t>
              </a:r>
            </a:p>
          </p:txBody>
        </p:sp>
      </p:grpSp>
      <p:sp>
        <p:nvSpPr>
          <p:cNvPr id="41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1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8" name="B2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9  •  REVEAL</a:t>
              </a:r>
            </a:p>
          </p:txBody>
        </p:sp>
      </p:grpSp>
      <p:grpSp>
        <p:nvGrpSpPr>
          <p:cNvPr id="41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1" name="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1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6" name="UNIT 1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EXPLANATION</a:t>
              </a:r>
            </a:p>
          </p:txBody>
        </p:sp>
      </p:grpSp>
      <p:grpSp>
        <p:nvGrpSpPr>
          <p:cNvPr id="41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1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9" name="Ability and achievemen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 and achievement</a:t>
              </a:r>
            </a:p>
          </p:txBody>
        </p:sp>
      </p:grpSp>
      <p:sp>
        <p:nvSpPr>
          <p:cNvPr id="41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1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13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41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6" name="Use can for present ability, could for general past ability, and managed to/was able to for a specific successful achievement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can for present ability, could for general past ability, and managed to/was able to for a specific successful achievement.</a:t>
              </a:r>
            </a:p>
          </p:txBody>
        </p:sp>
      </p:grpSp>
      <p:grpSp>
        <p:nvGrpSpPr>
          <p:cNvPr id="41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1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1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1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2" name="For one difficult successful event, prefer managed to or was able to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 one difficult successful event, prefer managed to or was able to.</a:t>
              </a:r>
            </a:p>
          </p:txBody>
        </p:sp>
      </p:grpSp>
      <p:sp>
        <p:nvSpPr>
          <p:cNvPr id="41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1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1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41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9" name="can/could +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can/could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managed to/was able to + verb</a:t>
              </a:r>
            </a:p>
          </p:txBody>
        </p:sp>
      </p:grpSp>
      <p:grpSp>
        <p:nvGrpSpPr>
          <p:cNvPr id="41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41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41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1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1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1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9" name="1.  She can speak four languages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can speak four languages.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After hours, we managed to solve the problem.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could swim when he was five.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haven't been able to contact her yet.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Despite the smoke, they were able to escape.</a:t>
              </a:r>
            </a:p>
          </p:txBody>
        </p:sp>
      </p:grpSp>
      <p:sp>
        <p:nvSpPr>
          <p:cNvPr id="41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1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3" name="B2 GRAMMAR  •  UNIT 1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10  •  EXPLANATION</a:t>
              </a:r>
            </a:p>
          </p:txBody>
        </p:sp>
      </p:grpSp>
      <p:grpSp>
        <p:nvGrpSpPr>
          <p:cNvPr id="41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6" name="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1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1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1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1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4" name="Abil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 and achievement: choose the answer</a:t>
              </a:r>
            </a:p>
          </p:txBody>
        </p:sp>
      </p:grpSp>
      <p:grpSp>
        <p:nvGrpSpPr>
          <p:cNvPr id="41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1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1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1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1" name="1. My cousin ___ play the violin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cousin ___ play the violin very well.</a:t>
              </a:r>
            </a:p>
          </p:txBody>
        </p:sp>
      </p:grpSp>
      <p:grpSp>
        <p:nvGrpSpPr>
          <p:cNvPr id="41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4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1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7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1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0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1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1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3" name="2. After several attempts, we ___ unlock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several attempts, we ___ unlock the door.</a:t>
              </a:r>
            </a:p>
          </p:txBody>
        </p:sp>
      </p:grpSp>
      <p:grpSp>
        <p:nvGrpSpPr>
          <p:cNvPr id="41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6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2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9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2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2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2" name="C. manag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2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2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5" name="3. When she was six, she ___ read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When she was six, she ___ read very quickly.</a:t>
              </a:r>
            </a:p>
          </p:txBody>
        </p:sp>
      </p:grpSp>
      <p:grpSp>
        <p:nvGrpSpPr>
          <p:cNvPr id="42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8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2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1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2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4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2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7" name="4. I haven't ___ solve the problem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solve the problem yet.</a:t>
              </a:r>
            </a:p>
          </p:txBody>
        </p:sp>
      </p:grpSp>
      <p:grpSp>
        <p:nvGrpSpPr>
          <p:cNvPr id="42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0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2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3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2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6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2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9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fog, the pilot ___ land safely.</a:t>
              </a:r>
            </a:p>
          </p:txBody>
        </p:sp>
      </p:grpSp>
      <p:grpSp>
        <p:nvGrpSpPr>
          <p:cNvPr id="42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2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2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5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42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8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2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2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2" name="B2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10  •  REVEAL</a:t>
              </a:r>
            </a:p>
          </p:txBody>
        </p:sp>
      </p:grpSp>
      <p:grpSp>
        <p:nvGrpSpPr>
          <p:cNvPr id="42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2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5" name="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2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0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2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2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3" name="Abil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 and achievement: choose the answer</a:t>
              </a:r>
            </a:p>
          </p:txBody>
        </p:sp>
      </p:grpSp>
      <p:grpSp>
        <p:nvGrpSpPr>
          <p:cNvPr id="42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2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2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2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0" name="1. My cousin ___ play the violin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cousin ___ play the violin very well.</a:t>
              </a:r>
            </a:p>
          </p:txBody>
        </p:sp>
      </p:grpSp>
      <p:grpSp>
        <p:nvGrpSpPr>
          <p:cNvPr id="42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3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2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6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2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9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2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2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2" name="2. After several attempts, we ___ unlock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several attempts, we ___ unlock the door.</a:t>
              </a:r>
            </a:p>
          </p:txBody>
        </p:sp>
      </p:grpSp>
      <p:grpSp>
        <p:nvGrpSpPr>
          <p:cNvPr id="42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5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2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8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2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2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1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2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2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4" name="3. When she was six, she ___ read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When she was six, she ___ read very quickly.</a:t>
              </a:r>
            </a:p>
          </p:txBody>
        </p:sp>
      </p:grpSp>
      <p:grpSp>
        <p:nvGrpSpPr>
          <p:cNvPr id="42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2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7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2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0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2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3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2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6" name="4. I haven't ___ solve the problem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solve the problem yet.</a:t>
              </a:r>
            </a:p>
          </p:txBody>
        </p:sp>
      </p:grpSp>
      <p:grpSp>
        <p:nvGrpSpPr>
          <p:cNvPr id="43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9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3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2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3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5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3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3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8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fog, the pilot ___ land safely.</a:t>
              </a:r>
            </a:p>
          </p:txBody>
        </p:sp>
      </p:grpSp>
      <p:grpSp>
        <p:nvGrpSpPr>
          <p:cNvPr id="43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1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3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4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43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7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3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1" name="B2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10  •  REVEAL</a:t>
              </a:r>
            </a:p>
          </p:txBody>
        </p:sp>
      </p:grpSp>
      <p:grpSp>
        <p:nvGrpSpPr>
          <p:cNvPr id="43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3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4" name="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3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9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3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3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2" name="Abil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 and achievement: choose the answer</a:t>
              </a:r>
            </a:p>
          </p:txBody>
        </p:sp>
      </p:grpSp>
      <p:grpSp>
        <p:nvGrpSpPr>
          <p:cNvPr id="43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3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3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3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9" name="1. My cousin ___ play the violin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cousin ___ play the violin very well.</a:t>
              </a:r>
            </a:p>
          </p:txBody>
        </p:sp>
      </p:grpSp>
      <p:grpSp>
        <p:nvGrpSpPr>
          <p:cNvPr id="43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2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3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5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3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8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3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3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1" name="2. After several attempts, we ___ unlock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several attempts, we ___ unlock the door.</a:t>
              </a:r>
            </a:p>
          </p:txBody>
        </p:sp>
      </p:grpSp>
      <p:grpSp>
        <p:nvGrpSpPr>
          <p:cNvPr id="43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4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3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7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3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3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0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3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3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3" name="3. When she was six, she ___ read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When she was six, she ___ read very quickly.</a:t>
              </a:r>
            </a:p>
          </p:txBody>
        </p:sp>
      </p:grpSp>
      <p:grpSp>
        <p:nvGrpSpPr>
          <p:cNvPr id="43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3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6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3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3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9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3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3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2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3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3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5" name="4. I haven't ___ solve the problem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solve the problem yet.</a:t>
              </a:r>
            </a:p>
          </p:txBody>
        </p:sp>
      </p:grpSp>
      <p:grpSp>
        <p:nvGrpSpPr>
          <p:cNvPr id="43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3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8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3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1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3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4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3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3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7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fog, the pilot ___ land safely.</a:t>
              </a:r>
            </a:p>
          </p:txBody>
        </p:sp>
      </p:grpSp>
      <p:grpSp>
        <p:nvGrpSpPr>
          <p:cNvPr id="43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0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3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3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43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6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3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0" name="B2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10  •  REVEAL</a:t>
              </a:r>
            </a:p>
          </p:txBody>
        </p:sp>
      </p:grpSp>
      <p:grpSp>
        <p:nvGrpSpPr>
          <p:cNvPr id="44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3" name="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8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1" name="Abil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 and achievement: choose the answer</a:t>
              </a:r>
            </a:p>
          </p:txBody>
        </p:sp>
      </p:grpSp>
      <p:grpSp>
        <p:nvGrpSpPr>
          <p:cNvPr id="44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4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8" name="1. My cousin ___ play the violin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cousin ___ play the violin very well.</a:t>
              </a:r>
            </a:p>
          </p:txBody>
        </p:sp>
      </p:grpSp>
      <p:grpSp>
        <p:nvGrpSpPr>
          <p:cNvPr id="44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1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4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4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4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7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4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4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0" name="2. After several attempts, we ___ unlock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several attempts, we ___ unlock the door.</a:t>
              </a:r>
            </a:p>
          </p:txBody>
        </p:sp>
      </p:grpSp>
      <p:grpSp>
        <p:nvGrpSpPr>
          <p:cNvPr id="44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3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4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6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4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9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4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4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2" name="3. When she was six, she ___ read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When she was six, she ___ read very quickly.</a:t>
              </a:r>
            </a:p>
          </p:txBody>
        </p:sp>
      </p:grpSp>
      <p:grpSp>
        <p:nvGrpSpPr>
          <p:cNvPr id="44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4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5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4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8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4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1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4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4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4" name="4. I haven't ___ solve the problem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solve the problem yet.</a:t>
              </a:r>
            </a:p>
          </p:txBody>
        </p:sp>
      </p:grpSp>
      <p:grpSp>
        <p:nvGrpSpPr>
          <p:cNvPr id="44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4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7" name="A. been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4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0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4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3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4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4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6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fog, the pilot ___ land safely.</a:t>
              </a:r>
            </a:p>
          </p:txBody>
        </p:sp>
      </p:grpSp>
      <p:grpSp>
        <p:nvGrpSpPr>
          <p:cNvPr id="44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9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4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2" name="B. was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44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5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4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4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9" name="B2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10  •  REVEAL</a:t>
              </a:r>
            </a:p>
          </p:txBody>
        </p:sp>
      </p:grpSp>
      <p:grpSp>
        <p:nvGrpSpPr>
          <p:cNvPr id="44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2" name="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7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0" name="Ability and achiev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Ability and achievement: choose the answer</a:t>
              </a:r>
            </a:p>
          </p:txBody>
        </p:sp>
      </p:grpSp>
      <p:grpSp>
        <p:nvGrpSpPr>
          <p:cNvPr id="44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4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7" name="1. My cousin ___ play the violin very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cousin ___ play the violin very well.</a:t>
              </a:r>
            </a:p>
          </p:txBody>
        </p:sp>
      </p:grpSp>
      <p:grpSp>
        <p:nvGrpSpPr>
          <p:cNvPr id="45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0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45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3" name="B. c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have</a:t>
              </a:r>
            </a:p>
          </p:txBody>
        </p:sp>
      </p:grpSp>
      <p:grpSp>
        <p:nvGrpSpPr>
          <p:cNvPr id="45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6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5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5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9" name="2. After several attempts, we ___ unlock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After several attempts, we ___ unlock the door.</a:t>
              </a:r>
            </a:p>
          </p:txBody>
        </p:sp>
      </p:grpSp>
      <p:grpSp>
        <p:nvGrpSpPr>
          <p:cNvPr id="45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2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5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5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45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8" name="C. manag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 to</a:t>
              </a:r>
            </a:p>
          </p:txBody>
        </p:sp>
      </p:grpSp>
      <p:grpSp>
        <p:nvGrpSpPr>
          <p:cNvPr id="45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5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1" name="3. When she was six, she ___ read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When she was six, she ___ read very quickly.</a:t>
              </a:r>
            </a:p>
          </p:txBody>
        </p:sp>
      </p:grpSp>
      <p:grpSp>
        <p:nvGrpSpPr>
          <p:cNvPr id="45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5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4" name="A. wa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able</a:t>
              </a:r>
            </a:p>
          </p:txBody>
        </p:sp>
      </p:grpSp>
      <p:grpSp>
        <p:nvGrpSpPr>
          <p:cNvPr id="45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7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5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0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grpSp>
        <p:nvGrpSpPr>
          <p:cNvPr id="45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5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3" name="4. I haven't ___ solve the problem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haven't ___ solve the problem yet.</a:t>
              </a:r>
            </a:p>
          </p:txBody>
        </p:sp>
      </p:grpSp>
      <p:grpSp>
        <p:nvGrpSpPr>
          <p:cNvPr id="45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6" name="A. been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45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9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45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2" name="C. manag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managed</a:t>
              </a:r>
            </a:p>
          </p:txBody>
        </p:sp>
      </p:grpSp>
      <p:grpSp>
        <p:nvGrpSpPr>
          <p:cNvPr id="45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5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5" name="5. Despite the fog, the pilot ___ lan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Despite the fog, the pilot ___ land safely.</a:t>
              </a:r>
            </a:p>
          </p:txBody>
        </p:sp>
      </p:grpSp>
      <p:grpSp>
        <p:nvGrpSpPr>
          <p:cNvPr id="45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8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45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1" name="B. was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45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4" name="C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</a:t>
              </a:r>
            </a:p>
          </p:txBody>
        </p:sp>
      </p:grpSp>
      <p:sp>
        <p:nvSpPr>
          <p:cNvPr id="45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5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8" name="B2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10  •  REVEAL</a:t>
              </a:r>
            </a:p>
          </p:txBody>
        </p:sp>
      </p:grpSp>
      <p:grpSp>
        <p:nvGrpSpPr>
          <p:cNvPr id="45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5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1" name="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5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6" name="UNIT 1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EXPLANATION</a:t>
              </a:r>
            </a:p>
          </p:txBody>
        </p:sp>
      </p:grpSp>
      <p:grpSp>
        <p:nvGrpSpPr>
          <p:cNvPr id="45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5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9" name="Third conditional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Third conditional</a:t>
              </a:r>
            </a:p>
          </p:txBody>
        </p:sp>
      </p:grpSp>
      <p:sp>
        <p:nvSpPr>
          <p:cNvPr id="45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5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5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45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6" name="Use the third conditional for unreal past situations and imagined past results."/>
            <p:cNvSpPr txBox="1"/>
            <p:nvPr/>
          </p:nvSpPr>
          <p:spPr>
            <a:xfrm>
              <a:off x="45719" y="0"/>
              <a:ext cx="362331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third conditional for unreal past situations and imagined past results.</a:t>
              </a:r>
            </a:p>
          </p:txBody>
        </p:sp>
      </p:grpSp>
      <p:grpSp>
        <p:nvGrpSpPr>
          <p:cNvPr id="45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5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5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5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2" name="Both the condition and result refer to a past that cannot chang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Both the condition and result refer to a past that cannot change.</a:t>
              </a:r>
            </a:p>
          </p:txBody>
        </p:sp>
      </p:grpSp>
      <p:sp>
        <p:nvSpPr>
          <p:cNvPr id="45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5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5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45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9" name="if + past perfect, would have + past participle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if + past perfect, would have + past participle</a:t>
              </a:r>
            </a:p>
          </p:txBody>
        </p:sp>
      </p:grpSp>
      <p:grpSp>
        <p:nvGrpSpPr>
          <p:cNvPr id="45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45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45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5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6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5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9" name="1.  If I had known, I would have called you.…"/>
            <p:cNvSpPr txBox="1"/>
            <p:nvPr/>
          </p:nvSpPr>
          <p:spPr>
            <a:xfrm>
              <a:off x="45719" y="0"/>
              <a:ext cx="3051812" cy="2397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If I had known, I would have called you.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would have passed if she had studied.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If we had left earlier, we wouldn't have missed it.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wouldn't have got lost if they had used a map.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What would you have done if you had seen him?</a:t>
              </a:r>
            </a:p>
          </p:txBody>
        </p:sp>
      </p:grpSp>
      <p:sp>
        <p:nvSpPr>
          <p:cNvPr id="46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6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3" name="B2 GRAMMAR  •  UNIT 1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11  •  EXPLANATION</a:t>
              </a:r>
            </a:p>
          </p:txBody>
        </p:sp>
      </p:grpSp>
      <p:grpSp>
        <p:nvGrpSpPr>
          <p:cNvPr id="46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6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6" name="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1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4" name="Thir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Third conditional: choose the answer</a:t>
              </a:r>
            </a:p>
          </p:txBody>
        </p:sp>
      </p:grpSp>
      <p:grpSp>
        <p:nvGrpSpPr>
          <p:cNvPr id="46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6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1" name="1. If we'd left earlier, we ___ the last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we'd left earlier, we ___ the last train.</a:t>
              </a:r>
            </a:p>
          </p:txBody>
        </p:sp>
      </p:grpSp>
      <p:grpSp>
        <p:nvGrpSpPr>
          <p:cNvPr id="46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4" name="A. ca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caught</a:t>
              </a:r>
            </a:p>
          </p:txBody>
        </p:sp>
      </p:grpSp>
      <p:grpSp>
        <p:nvGrpSpPr>
          <p:cNvPr id="46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7" name="B. would c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catch</a:t>
              </a:r>
            </a:p>
          </p:txBody>
        </p:sp>
      </p:grpSp>
      <p:grpSp>
        <p:nvGrpSpPr>
          <p:cNvPr id="46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0" name="C. would have ca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caught</a:t>
              </a:r>
            </a:p>
          </p:txBody>
        </p:sp>
      </p:grpSp>
      <p:grpSp>
        <p:nvGrpSpPr>
          <p:cNvPr id="46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3" name="2. She ___ the interview if she had prepared bet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the interview if she had prepared better.</a:t>
              </a:r>
            </a:p>
          </p:txBody>
        </p:sp>
      </p:grpSp>
      <p:grpSp>
        <p:nvGrpSpPr>
          <p:cNvPr id="46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6" name="A. pas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passes</a:t>
              </a:r>
            </a:p>
          </p:txBody>
        </p:sp>
      </p:grpSp>
      <p:grpSp>
        <p:nvGrpSpPr>
          <p:cNvPr id="46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9" name="B. would pa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pass</a:t>
              </a:r>
            </a:p>
          </p:txBody>
        </p:sp>
      </p:grpSp>
      <p:grpSp>
        <p:nvGrpSpPr>
          <p:cNvPr id="46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6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2" name="C. would have pa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passed</a:t>
              </a:r>
            </a:p>
          </p:txBody>
        </p:sp>
      </p:grpSp>
      <p:grpSp>
        <p:nvGrpSpPr>
          <p:cNvPr id="46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6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5" name="3. If I ___ your message, I would have repl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I ___ your message, I would have replied.</a:t>
              </a:r>
            </a:p>
          </p:txBody>
        </p:sp>
      </p:grpSp>
      <p:grpSp>
        <p:nvGrpSpPr>
          <p:cNvPr id="46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8" name="A. had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seen</a:t>
              </a:r>
            </a:p>
          </p:txBody>
        </p:sp>
      </p:grpSp>
      <p:grpSp>
        <p:nvGrpSpPr>
          <p:cNvPr id="46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1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saw</a:t>
              </a:r>
            </a:p>
          </p:txBody>
        </p:sp>
      </p:grpSp>
      <p:grpSp>
        <p:nvGrpSpPr>
          <p:cNvPr id="46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4" name="C.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seen</a:t>
              </a:r>
            </a:p>
          </p:txBody>
        </p:sp>
      </p:grpSp>
      <p:grpSp>
        <p:nvGrpSpPr>
          <p:cNvPr id="46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7" name="4. They wouldn't have been late if they ___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wouldn't have been late if they ___ a taxi.</a:t>
              </a:r>
            </a:p>
          </p:txBody>
        </p:sp>
      </p:grpSp>
      <p:grpSp>
        <p:nvGrpSpPr>
          <p:cNvPr id="46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0" name="A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took</a:t>
              </a:r>
            </a:p>
          </p:txBody>
        </p:sp>
      </p:grpSp>
      <p:grpSp>
        <p:nvGrpSpPr>
          <p:cNvPr id="46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3" name="B. had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taken</a:t>
              </a:r>
            </a:p>
          </p:txBody>
        </p:sp>
      </p:grpSp>
      <p:grpSp>
        <p:nvGrpSpPr>
          <p:cNvPr id="46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6" name="C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take</a:t>
              </a:r>
            </a:p>
          </p:txBody>
        </p:sp>
      </p:grpSp>
      <p:grpSp>
        <p:nvGrpSpPr>
          <p:cNvPr id="46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6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9" name="5. What ___ if the hotel had been fu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the hotel had been full?</a:t>
              </a:r>
            </a:p>
          </p:txBody>
        </p:sp>
      </p:grpSp>
      <p:grpSp>
        <p:nvGrpSpPr>
          <p:cNvPr id="46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2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6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5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6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8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6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6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2" name="B2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11  •  REVEAL</a:t>
              </a:r>
            </a:p>
          </p:txBody>
        </p:sp>
      </p:grpSp>
      <p:grpSp>
        <p:nvGrpSpPr>
          <p:cNvPr id="46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6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5" name="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0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3" name="Thir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Third conditional: choose the answer</a:t>
              </a:r>
            </a:p>
          </p:txBody>
        </p:sp>
      </p:grpSp>
      <p:grpSp>
        <p:nvGrpSpPr>
          <p:cNvPr id="46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6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0" name="1. If we'd left earlier, we ___ the last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we'd left earlier, we ___ the last train.</a:t>
              </a:r>
            </a:p>
          </p:txBody>
        </p:sp>
      </p:grpSp>
      <p:grpSp>
        <p:nvGrpSpPr>
          <p:cNvPr id="47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3" name="A. ca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caught</a:t>
              </a:r>
            </a:p>
          </p:txBody>
        </p:sp>
      </p:grpSp>
      <p:grpSp>
        <p:nvGrpSpPr>
          <p:cNvPr id="47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6" name="B. would c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catch</a:t>
              </a:r>
            </a:p>
          </p:txBody>
        </p:sp>
      </p:grpSp>
      <p:grpSp>
        <p:nvGrpSpPr>
          <p:cNvPr id="47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9" name="C. would have ca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caught</a:t>
              </a:r>
            </a:p>
          </p:txBody>
        </p:sp>
      </p:grpSp>
      <p:grpSp>
        <p:nvGrpSpPr>
          <p:cNvPr id="47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2" name="2. She ___ the interview if she had prepared bet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the interview if she had prepared better.</a:t>
              </a:r>
            </a:p>
          </p:txBody>
        </p:sp>
      </p:grpSp>
      <p:grpSp>
        <p:nvGrpSpPr>
          <p:cNvPr id="47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5" name="A. pas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passes</a:t>
              </a:r>
            </a:p>
          </p:txBody>
        </p:sp>
      </p:grpSp>
      <p:grpSp>
        <p:nvGrpSpPr>
          <p:cNvPr id="47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8" name="B. would pa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pass</a:t>
              </a:r>
            </a:p>
          </p:txBody>
        </p:sp>
      </p:grpSp>
      <p:grpSp>
        <p:nvGrpSpPr>
          <p:cNvPr id="47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1" name="C. would have pa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passed</a:t>
              </a:r>
            </a:p>
          </p:txBody>
        </p:sp>
      </p:grpSp>
      <p:grpSp>
        <p:nvGrpSpPr>
          <p:cNvPr id="47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7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4" name="3. If I ___ your message, I would have repl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I ___ your message, I would have replied.</a:t>
              </a:r>
            </a:p>
          </p:txBody>
        </p:sp>
      </p:grpSp>
      <p:grpSp>
        <p:nvGrpSpPr>
          <p:cNvPr id="47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7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7" name="A. had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seen</a:t>
              </a:r>
            </a:p>
          </p:txBody>
        </p:sp>
      </p:grpSp>
      <p:grpSp>
        <p:nvGrpSpPr>
          <p:cNvPr id="47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0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saw</a:t>
              </a:r>
            </a:p>
          </p:txBody>
        </p:sp>
      </p:grpSp>
      <p:grpSp>
        <p:nvGrpSpPr>
          <p:cNvPr id="47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7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3" name="C.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seen</a:t>
              </a:r>
            </a:p>
          </p:txBody>
        </p:sp>
      </p:grpSp>
      <p:grpSp>
        <p:nvGrpSpPr>
          <p:cNvPr id="47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7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6" name="4. They wouldn't have been late if they ___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wouldn't have been late if they ___ a taxi.</a:t>
              </a:r>
            </a:p>
          </p:txBody>
        </p:sp>
      </p:grpSp>
      <p:grpSp>
        <p:nvGrpSpPr>
          <p:cNvPr id="47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9" name="A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took</a:t>
              </a:r>
            </a:p>
          </p:txBody>
        </p:sp>
      </p:grpSp>
      <p:grpSp>
        <p:nvGrpSpPr>
          <p:cNvPr id="47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2" name="B. had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taken</a:t>
              </a:r>
            </a:p>
          </p:txBody>
        </p:sp>
      </p:grpSp>
      <p:grpSp>
        <p:nvGrpSpPr>
          <p:cNvPr id="47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5" name="C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take</a:t>
              </a:r>
            </a:p>
          </p:txBody>
        </p:sp>
      </p:grpSp>
      <p:grpSp>
        <p:nvGrpSpPr>
          <p:cNvPr id="47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7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8" name="5. What ___ if the hotel had been fu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the hotel had been full?</a:t>
              </a:r>
            </a:p>
          </p:txBody>
        </p:sp>
      </p:grpSp>
      <p:grpSp>
        <p:nvGrpSpPr>
          <p:cNvPr id="47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1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7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4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7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7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7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7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7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1" name="B2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11  •  REVEAL</a:t>
              </a:r>
            </a:p>
          </p:txBody>
        </p:sp>
      </p:grpSp>
      <p:grpSp>
        <p:nvGrpSpPr>
          <p:cNvPr id="47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7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4" name="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7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9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7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7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2" name="Thir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Third conditional: choose the answer</a:t>
              </a:r>
            </a:p>
          </p:txBody>
        </p:sp>
      </p:grpSp>
      <p:grpSp>
        <p:nvGrpSpPr>
          <p:cNvPr id="47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7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7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7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9" name="1. If we'd left earlier, we ___ the last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we'd left earlier, we ___ the last train.</a:t>
              </a:r>
            </a:p>
          </p:txBody>
        </p:sp>
      </p:grpSp>
      <p:grpSp>
        <p:nvGrpSpPr>
          <p:cNvPr id="47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2" name="A. ca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caught</a:t>
              </a:r>
            </a:p>
          </p:txBody>
        </p:sp>
      </p:grpSp>
      <p:grpSp>
        <p:nvGrpSpPr>
          <p:cNvPr id="47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5" name="B. would c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catch</a:t>
              </a:r>
            </a:p>
          </p:txBody>
        </p:sp>
      </p:grpSp>
      <p:grpSp>
        <p:nvGrpSpPr>
          <p:cNvPr id="47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8" name="C. would have ca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caught</a:t>
              </a:r>
            </a:p>
          </p:txBody>
        </p:sp>
      </p:grpSp>
      <p:grpSp>
        <p:nvGrpSpPr>
          <p:cNvPr id="47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1" name="2. She ___ the interview if she had prepared bet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the interview if she had prepared better.</a:t>
              </a:r>
            </a:p>
          </p:txBody>
        </p:sp>
      </p:grpSp>
      <p:grpSp>
        <p:nvGrpSpPr>
          <p:cNvPr id="47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4" name="A. pas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passes</a:t>
              </a:r>
            </a:p>
          </p:txBody>
        </p:sp>
      </p:grpSp>
      <p:grpSp>
        <p:nvGrpSpPr>
          <p:cNvPr id="47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7" name="B. would pa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pass</a:t>
              </a:r>
            </a:p>
          </p:txBody>
        </p:sp>
      </p:grpSp>
      <p:grpSp>
        <p:nvGrpSpPr>
          <p:cNvPr id="48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0" name="C. would have pa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passed</a:t>
              </a:r>
            </a:p>
          </p:txBody>
        </p:sp>
      </p:grpSp>
      <p:grpSp>
        <p:nvGrpSpPr>
          <p:cNvPr id="48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3" name="3. If I ___ your message, I would have repl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I ___ your message, I would have replied.</a:t>
              </a:r>
            </a:p>
          </p:txBody>
        </p:sp>
      </p:grpSp>
      <p:grpSp>
        <p:nvGrpSpPr>
          <p:cNvPr id="48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6" name="A. had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seen</a:t>
              </a:r>
            </a:p>
          </p:txBody>
        </p:sp>
      </p:grpSp>
      <p:grpSp>
        <p:nvGrpSpPr>
          <p:cNvPr id="48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9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saw</a:t>
              </a:r>
            </a:p>
          </p:txBody>
        </p:sp>
      </p:grpSp>
      <p:grpSp>
        <p:nvGrpSpPr>
          <p:cNvPr id="48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2" name="C.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seen</a:t>
              </a:r>
            </a:p>
          </p:txBody>
        </p:sp>
      </p:grpSp>
      <p:grpSp>
        <p:nvGrpSpPr>
          <p:cNvPr id="48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5" name="4. They wouldn't have been late if they ___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wouldn't have been late if they ___ a taxi.</a:t>
              </a:r>
            </a:p>
          </p:txBody>
        </p:sp>
      </p:grpSp>
      <p:grpSp>
        <p:nvGrpSpPr>
          <p:cNvPr id="48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8" name="A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took</a:t>
              </a:r>
            </a:p>
          </p:txBody>
        </p:sp>
      </p:grpSp>
      <p:grpSp>
        <p:nvGrpSpPr>
          <p:cNvPr id="48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1" name="B. had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taken</a:t>
              </a:r>
            </a:p>
          </p:txBody>
        </p:sp>
      </p:grpSp>
      <p:grpSp>
        <p:nvGrpSpPr>
          <p:cNvPr id="48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4" name="C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take</a:t>
              </a:r>
            </a:p>
          </p:txBody>
        </p:sp>
      </p:grpSp>
      <p:grpSp>
        <p:nvGrpSpPr>
          <p:cNvPr id="48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8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7" name="5. What ___ if the hotel had been fu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the hotel had been full?</a:t>
              </a:r>
            </a:p>
          </p:txBody>
        </p:sp>
      </p:grpSp>
      <p:grpSp>
        <p:nvGrpSpPr>
          <p:cNvPr id="48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0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8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8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3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8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6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8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8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0" name="B2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11  •  REVEAL</a:t>
              </a:r>
            </a:p>
          </p:txBody>
        </p:sp>
      </p:grpSp>
      <p:grpSp>
        <p:nvGrpSpPr>
          <p:cNvPr id="48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8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3" name="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8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8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8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8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1" name="Thir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Third conditional: choose the answer</a:t>
              </a:r>
            </a:p>
          </p:txBody>
        </p:sp>
      </p:grpSp>
      <p:grpSp>
        <p:nvGrpSpPr>
          <p:cNvPr id="48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8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8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8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8" name="1. If we'd left earlier, we ___ the last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we'd left earlier, we ___ the last train.</a:t>
              </a:r>
            </a:p>
          </p:txBody>
        </p:sp>
      </p:grpSp>
      <p:grpSp>
        <p:nvGrpSpPr>
          <p:cNvPr id="48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1" name="A. ca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caught</a:t>
              </a:r>
            </a:p>
          </p:txBody>
        </p:sp>
      </p:grpSp>
      <p:grpSp>
        <p:nvGrpSpPr>
          <p:cNvPr id="48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4" name="B. would c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catch</a:t>
              </a:r>
            </a:p>
          </p:txBody>
        </p:sp>
      </p:grpSp>
      <p:grpSp>
        <p:nvGrpSpPr>
          <p:cNvPr id="48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7" name="C. would have ca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caught</a:t>
              </a:r>
            </a:p>
          </p:txBody>
        </p:sp>
      </p:grpSp>
      <p:grpSp>
        <p:nvGrpSpPr>
          <p:cNvPr id="48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8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0" name="2. She ___ the interview if she had prepared bet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the interview if she had prepared better.</a:t>
              </a:r>
            </a:p>
          </p:txBody>
        </p:sp>
      </p:grpSp>
      <p:grpSp>
        <p:nvGrpSpPr>
          <p:cNvPr id="48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3" name="A. pas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passes</a:t>
              </a:r>
            </a:p>
          </p:txBody>
        </p:sp>
      </p:grpSp>
      <p:grpSp>
        <p:nvGrpSpPr>
          <p:cNvPr id="48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6" name="B. would pa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pass</a:t>
              </a:r>
            </a:p>
          </p:txBody>
        </p:sp>
      </p:grpSp>
      <p:grpSp>
        <p:nvGrpSpPr>
          <p:cNvPr id="48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9" name="C. would have pa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passed</a:t>
              </a:r>
            </a:p>
          </p:txBody>
        </p:sp>
      </p:grpSp>
      <p:grpSp>
        <p:nvGrpSpPr>
          <p:cNvPr id="48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2" name="3. If I ___ your message, I would have repl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I ___ your message, I would have replied.</a:t>
              </a:r>
            </a:p>
          </p:txBody>
        </p:sp>
      </p:grpSp>
      <p:grpSp>
        <p:nvGrpSpPr>
          <p:cNvPr id="48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5" name="A. had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seen</a:t>
              </a:r>
            </a:p>
          </p:txBody>
        </p:sp>
      </p:grpSp>
      <p:grpSp>
        <p:nvGrpSpPr>
          <p:cNvPr id="48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8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saw</a:t>
              </a:r>
            </a:p>
          </p:txBody>
        </p:sp>
      </p:grpSp>
      <p:grpSp>
        <p:nvGrpSpPr>
          <p:cNvPr id="48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1" name="C.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seen</a:t>
              </a:r>
            </a:p>
          </p:txBody>
        </p:sp>
      </p:grpSp>
      <p:grpSp>
        <p:nvGrpSpPr>
          <p:cNvPr id="48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4" name="4. They wouldn't have been late if they ___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wouldn't have been late if they ___ a taxi.</a:t>
              </a:r>
            </a:p>
          </p:txBody>
        </p:sp>
      </p:grpSp>
      <p:grpSp>
        <p:nvGrpSpPr>
          <p:cNvPr id="48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7" name="A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took</a:t>
              </a:r>
            </a:p>
          </p:txBody>
        </p:sp>
      </p:grpSp>
      <p:grpSp>
        <p:nvGrpSpPr>
          <p:cNvPr id="49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0" name="B. had ta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taken</a:t>
              </a:r>
            </a:p>
          </p:txBody>
        </p:sp>
      </p:grpSp>
      <p:grpSp>
        <p:nvGrpSpPr>
          <p:cNvPr id="49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3" name="C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take</a:t>
              </a:r>
            </a:p>
          </p:txBody>
        </p:sp>
      </p:grpSp>
      <p:grpSp>
        <p:nvGrpSpPr>
          <p:cNvPr id="49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6" name="5. What ___ if the hotel had been fu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the hotel had been full?</a:t>
              </a:r>
            </a:p>
          </p:txBody>
        </p:sp>
      </p:grpSp>
      <p:grpSp>
        <p:nvGrpSpPr>
          <p:cNvPr id="49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9" name="A. would you have d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9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2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9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5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9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9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9" name="B2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11  •  REVEAL</a:t>
              </a:r>
            </a:p>
          </p:txBody>
        </p:sp>
      </p:grpSp>
      <p:grpSp>
        <p:nvGrpSpPr>
          <p:cNvPr id="49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9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2" name="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9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7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9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9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0" name="Thir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Third conditional: choose the answer</a:t>
              </a:r>
            </a:p>
          </p:txBody>
        </p:sp>
      </p:grpSp>
      <p:grpSp>
        <p:nvGrpSpPr>
          <p:cNvPr id="49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9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9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9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7" name="1. If we'd left earlier, we ___ the last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we'd left earlier, we ___ the last train.</a:t>
              </a:r>
            </a:p>
          </p:txBody>
        </p:sp>
      </p:grpSp>
      <p:grpSp>
        <p:nvGrpSpPr>
          <p:cNvPr id="49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0" name="A. ca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caught</a:t>
              </a:r>
            </a:p>
          </p:txBody>
        </p:sp>
      </p:grpSp>
      <p:grpSp>
        <p:nvGrpSpPr>
          <p:cNvPr id="49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3" name="B. would cat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catch</a:t>
              </a:r>
            </a:p>
          </p:txBody>
        </p:sp>
      </p:grpSp>
      <p:grpSp>
        <p:nvGrpSpPr>
          <p:cNvPr id="49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6" name="C. would have ca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caught</a:t>
              </a:r>
            </a:p>
          </p:txBody>
        </p:sp>
      </p:grpSp>
      <p:grpSp>
        <p:nvGrpSpPr>
          <p:cNvPr id="49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9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9" name="2. She ___ the interview if she had prepared bet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___ the interview if she had prepared better.</a:t>
              </a:r>
            </a:p>
          </p:txBody>
        </p:sp>
      </p:grpSp>
      <p:grpSp>
        <p:nvGrpSpPr>
          <p:cNvPr id="49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2" name="A. pas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passes</a:t>
              </a:r>
            </a:p>
          </p:txBody>
        </p:sp>
      </p:grpSp>
      <p:grpSp>
        <p:nvGrpSpPr>
          <p:cNvPr id="49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5" name="B. would pa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pass</a:t>
              </a:r>
            </a:p>
          </p:txBody>
        </p:sp>
      </p:grpSp>
      <p:grpSp>
        <p:nvGrpSpPr>
          <p:cNvPr id="49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8" name="C. would have pa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passed</a:t>
              </a:r>
            </a:p>
          </p:txBody>
        </p:sp>
      </p:grpSp>
      <p:grpSp>
        <p:nvGrpSpPr>
          <p:cNvPr id="49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9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1" name="3. If I ___ your message, I would have repli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I ___ your message, I would have replied.</a:t>
              </a:r>
            </a:p>
          </p:txBody>
        </p:sp>
      </p:grpSp>
      <p:grpSp>
        <p:nvGrpSpPr>
          <p:cNvPr id="49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9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4" name="A. had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seen</a:t>
              </a:r>
            </a:p>
          </p:txBody>
        </p:sp>
      </p:grpSp>
      <p:grpSp>
        <p:nvGrpSpPr>
          <p:cNvPr id="49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7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saw</a:t>
              </a:r>
            </a:p>
          </p:txBody>
        </p:sp>
      </p:grpSp>
      <p:grpSp>
        <p:nvGrpSpPr>
          <p:cNvPr id="49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0" name="C.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seen</a:t>
              </a:r>
            </a:p>
          </p:txBody>
        </p:sp>
      </p:grpSp>
      <p:grpSp>
        <p:nvGrpSpPr>
          <p:cNvPr id="49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9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3" name="4. They wouldn't have been late if they ___ a taxi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wouldn't have been late if they ___ a taxi.</a:t>
              </a:r>
            </a:p>
          </p:txBody>
        </p:sp>
      </p:grpSp>
      <p:grpSp>
        <p:nvGrpSpPr>
          <p:cNvPr id="49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9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6" name="A. t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took</a:t>
              </a:r>
            </a:p>
          </p:txBody>
        </p:sp>
      </p:grpSp>
      <p:grpSp>
        <p:nvGrpSpPr>
          <p:cNvPr id="49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9" name="B. had ta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taken</a:t>
              </a:r>
            </a:p>
          </p:txBody>
        </p:sp>
      </p:grpSp>
      <p:grpSp>
        <p:nvGrpSpPr>
          <p:cNvPr id="49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2" name="C. would t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take</a:t>
              </a:r>
            </a:p>
          </p:txBody>
        </p:sp>
      </p:grpSp>
      <p:grpSp>
        <p:nvGrpSpPr>
          <p:cNvPr id="49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5" name="5. What ___ if the hotel had been full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if the hotel had been full?</a:t>
              </a:r>
            </a:p>
          </p:txBody>
        </p:sp>
      </p:grpSp>
      <p:grpSp>
        <p:nvGrpSpPr>
          <p:cNvPr id="49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8" name="A. would you have d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you have done</a:t>
              </a:r>
            </a:p>
          </p:txBody>
        </p:sp>
      </p:grpSp>
      <p:grpSp>
        <p:nvGrpSpPr>
          <p:cNvPr id="49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1" name="B. di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you do</a:t>
              </a:r>
            </a:p>
          </p:txBody>
        </p:sp>
      </p:grpSp>
      <p:grpSp>
        <p:nvGrpSpPr>
          <p:cNvPr id="49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4" name="C. would you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you do</a:t>
              </a:r>
            </a:p>
          </p:txBody>
        </p:sp>
      </p:grpSp>
      <p:sp>
        <p:nvSpPr>
          <p:cNvPr id="49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9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8" name="B2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11  •  REVEAL</a:t>
              </a:r>
            </a:p>
          </p:txBody>
        </p:sp>
      </p:grpSp>
      <p:grpSp>
        <p:nvGrpSpPr>
          <p:cNvPr id="50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0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1" name="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0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6" name="UNIT 1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EXPLANATION</a:t>
              </a:r>
            </a:p>
          </p:txBody>
        </p:sp>
      </p:grpSp>
      <p:grpSp>
        <p:nvGrpSpPr>
          <p:cNvPr id="50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0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9" name="Mixed conditional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Mixed conditionals</a:t>
              </a:r>
            </a:p>
          </p:txBody>
        </p:sp>
      </p:grpSp>
      <p:sp>
        <p:nvSpPr>
          <p:cNvPr id="50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0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0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0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6" name="Mixed conditionals connect a past condition with a present result, or a present condition with a past resul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Mixed conditionals connect a past condition with a present result, or a present condition with a past result.</a:t>
              </a:r>
            </a:p>
          </p:txBody>
        </p:sp>
      </p:grpSp>
      <p:grpSp>
        <p:nvGrpSpPr>
          <p:cNvPr id="50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0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0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0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2" name="Notice which time each half of the sentence describes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Notice which time each half of the sentence describes.</a:t>
              </a:r>
            </a:p>
          </p:txBody>
        </p:sp>
      </p:grpSp>
      <p:sp>
        <p:nvSpPr>
          <p:cNvPr id="50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0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0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50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9" name="if + past perfect, would +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if + past perfect, would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if + past simple, would have + pp</a:t>
              </a:r>
            </a:p>
          </p:txBody>
        </p:sp>
      </p:grpSp>
      <p:grpSp>
        <p:nvGrpSpPr>
          <p:cNvPr id="50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0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0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0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0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0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9" name="1.  If I had slept more, I wouldn't be tired now.…"/>
            <p:cNvSpPr txBox="1"/>
            <p:nvPr/>
          </p:nvSpPr>
          <p:spPr>
            <a:xfrm>
              <a:off x="45719" y="0"/>
              <a:ext cx="3051812" cy="2575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If I had slept more, I wouldn't be tired now.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If she were more organised, she wouldn't have missed the deadline.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would know the answer if we had listened.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If he spoke French, he could have applied for that job last year.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If they had saved money, they could buy a house now.</a:t>
              </a:r>
            </a:p>
          </p:txBody>
        </p:sp>
      </p:grpSp>
      <p:sp>
        <p:nvSpPr>
          <p:cNvPr id="50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0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3" name="B2 GRAMMAR  •  UNIT 1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12  •  EXPLANATION</a:t>
              </a:r>
            </a:p>
          </p:txBody>
        </p:sp>
      </p:grpSp>
      <p:grpSp>
        <p:nvGrpSpPr>
          <p:cNvPr id="50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0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6" name="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0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1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0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0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4" name="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Mixed conditionals: choose the answer</a:t>
              </a:r>
            </a:p>
          </p:txBody>
        </p:sp>
      </p:grpSp>
      <p:grpSp>
        <p:nvGrpSpPr>
          <p:cNvPr id="50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0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0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0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1" name="1. If I had accepted that job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accepted that job, I ___ in Berlin now.</a:t>
              </a:r>
            </a:p>
          </p:txBody>
        </p:sp>
      </p:grpSp>
      <p:grpSp>
        <p:nvGrpSpPr>
          <p:cNvPr id="50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4" name="A.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lived</a:t>
              </a:r>
            </a:p>
          </p:txBody>
        </p:sp>
      </p:grpSp>
      <p:grpSp>
        <p:nvGrpSpPr>
          <p:cNvPr id="50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7" name="B. would have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 lived</a:t>
              </a:r>
            </a:p>
          </p:txBody>
        </p:sp>
      </p:grpSp>
      <p:grpSp>
        <p:nvGrpSpPr>
          <p:cNvPr id="50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0" name="C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be</a:t>
              </a:r>
            </a:p>
          </p:txBody>
        </p:sp>
      </p:grpSp>
      <p:grpSp>
        <p:nvGrpSpPr>
          <p:cNvPr id="50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0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3" name="2. If she were more organised, she ___ the deadlin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 yesterday.</a:t>
              </a:r>
            </a:p>
          </p:txBody>
        </p:sp>
      </p:grpSp>
      <p:grpSp>
        <p:nvGrpSpPr>
          <p:cNvPr id="50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6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</a:t>
              </a:r>
            </a:p>
          </p:txBody>
        </p:sp>
      </p:grpSp>
      <p:grpSp>
        <p:nvGrpSpPr>
          <p:cNvPr id="50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9" name="B. wouldn't have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0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0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2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0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0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5" name="3. If he ___ afraid of flying, he would have come with us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___ afraid of flying, he would have come with us last week.</a:t>
              </a:r>
            </a:p>
          </p:txBody>
        </p:sp>
      </p:grpSp>
      <p:grpSp>
        <p:nvGrpSpPr>
          <p:cNvPr id="50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0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8" name="A. were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weren't</a:t>
              </a:r>
            </a:p>
          </p:txBody>
        </p:sp>
      </p:grpSp>
      <p:grpSp>
        <p:nvGrpSpPr>
          <p:cNvPr id="50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1" name="B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hadn't been</a:t>
              </a:r>
            </a:p>
          </p:txBody>
        </p:sp>
      </p:grpSp>
      <p:grpSp>
        <p:nvGrpSpPr>
          <p:cNvPr id="50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0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4" name="C. would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0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0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7" name="4. If we had saved more money, we ___ a hous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we had saved more money, we ___ a house now.</a:t>
              </a:r>
            </a:p>
          </p:txBody>
        </p:sp>
      </p:grpSp>
      <p:grpSp>
        <p:nvGrpSpPr>
          <p:cNvPr id="51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0" name="A. could have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afforded</a:t>
              </a:r>
            </a:p>
          </p:txBody>
        </p:sp>
      </p:grpSp>
      <p:grpSp>
        <p:nvGrpSpPr>
          <p:cNvPr id="51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3" name="B. could affo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afford</a:t>
              </a:r>
            </a:p>
          </p:txBody>
        </p:sp>
      </p:grpSp>
      <p:grpSp>
        <p:nvGrpSpPr>
          <p:cNvPr id="51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6" name="C.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afforded</a:t>
              </a:r>
            </a:p>
          </p:txBody>
        </p:sp>
      </p:grpSp>
      <p:grpSp>
        <p:nvGrpSpPr>
          <p:cNvPr id="51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9" name="5. If they lived closer, they ___ to the party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lived closer, they ___ to the party last night.</a:t>
              </a:r>
            </a:p>
          </p:txBody>
        </p:sp>
      </p:grpSp>
      <p:grpSp>
        <p:nvGrpSpPr>
          <p:cNvPr id="51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2" name="A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came</a:t>
              </a:r>
            </a:p>
          </p:txBody>
        </p:sp>
      </p:grpSp>
      <p:grpSp>
        <p:nvGrpSpPr>
          <p:cNvPr id="51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5" name="B. would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come</a:t>
              </a:r>
            </a:p>
          </p:txBody>
        </p:sp>
      </p:grpSp>
      <p:grpSp>
        <p:nvGrpSpPr>
          <p:cNvPr id="51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8" name="C. would have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come</a:t>
              </a:r>
            </a:p>
          </p:txBody>
        </p:sp>
      </p:grpSp>
      <p:sp>
        <p:nvSpPr>
          <p:cNvPr id="51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1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2" name="B2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12  •  REVEAL</a:t>
              </a:r>
            </a:p>
          </p:txBody>
        </p:sp>
      </p:grpSp>
      <p:grpSp>
        <p:nvGrpSpPr>
          <p:cNvPr id="51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1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5" name="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1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0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1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1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3" name="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Mixed conditionals: choose the answer</a:t>
              </a:r>
            </a:p>
          </p:txBody>
        </p:sp>
      </p:grpSp>
      <p:grpSp>
        <p:nvGrpSpPr>
          <p:cNvPr id="51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1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1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1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0" name="1. If I had accepted that job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accepted that job, I ___ in Berlin now.</a:t>
              </a:r>
            </a:p>
          </p:txBody>
        </p:sp>
      </p:grpSp>
      <p:grpSp>
        <p:nvGrpSpPr>
          <p:cNvPr id="51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3" name="A.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lived</a:t>
              </a:r>
            </a:p>
          </p:txBody>
        </p:sp>
      </p:grpSp>
      <p:grpSp>
        <p:nvGrpSpPr>
          <p:cNvPr id="51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6" name="B. would have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 lived</a:t>
              </a:r>
            </a:p>
          </p:txBody>
        </p:sp>
      </p:grpSp>
      <p:grpSp>
        <p:nvGrpSpPr>
          <p:cNvPr id="51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9" name="C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be</a:t>
              </a:r>
            </a:p>
          </p:txBody>
        </p:sp>
      </p:grpSp>
      <p:grpSp>
        <p:nvGrpSpPr>
          <p:cNvPr id="51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1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2" name="2. If she were more organised, she ___ the deadlin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 yesterday.</a:t>
              </a:r>
            </a:p>
          </p:txBody>
        </p:sp>
      </p:grpSp>
      <p:grpSp>
        <p:nvGrpSpPr>
          <p:cNvPr id="51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5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</a:t>
              </a:r>
            </a:p>
          </p:txBody>
        </p:sp>
      </p:grpSp>
      <p:grpSp>
        <p:nvGrpSpPr>
          <p:cNvPr id="51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8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1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1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1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1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1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4" name="3. If he ___ afraid of flying, he would have come with us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___ afraid of flying, he would have come with us last week.</a:t>
              </a:r>
            </a:p>
          </p:txBody>
        </p:sp>
      </p:grpSp>
      <p:grpSp>
        <p:nvGrpSpPr>
          <p:cNvPr id="51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1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7" name="A. were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weren't</a:t>
              </a:r>
            </a:p>
          </p:txBody>
        </p:sp>
      </p:grpSp>
      <p:grpSp>
        <p:nvGrpSpPr>
          <p:cNvPr id="51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0" name="B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hadn't been</a:t>
              </a:r>
            </a:p>
          </p:txBody>
        </p:sp>
      </p:grpSp>
      <p:grpSp>
        <p:nvGrpSpPr>
          <p:cNvPr id="51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1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3" name="C. would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1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1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6" name="4. If we had saved more money, we ___ a hous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we had saved more money, we ___ a house now.</a:t>
              </a:r>
            </a:p>
          </p:txBody>
        </p:sp>
      </p:grpSp>
      <p:grpSp>
        <p:nvGrpSpPr>
          <p:cNvPr id="51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9" name="A. could have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afforded</a:t>
              </a:r>
            </a:p>
          </p:txBody>
        </p:sp>
      </p:grpSp>
      <p:grpSp>
        <p:nvGrpSpPr>
          <p:cNvPr id="51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2" name="B. could affo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afford</a:t>
              </a:r>
            </a:p>
          </p:txBody>
        </p:sp>
      </p:grpSp>
      <p:grpSp>
        <p:nvGrpSpPr>
          <p:cNvPr id="51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5" name="C.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afforded</a:t>
              </a:r>
            </a:p>
          </p:txBody>
        </p:sp>
      </p:grpSp>
      <p:grpSp>
        <p:nvGrpSpPr>
          <p:cNvPr id="51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8" name="5. If they lived closer, they ___ to the party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lived closer, they ___ to the party last night.</a:t>
              </a:r>
            </a:p>
          </p:txBody>
        </p:sp>
      </p:grpSp>
      <p:grpSp>
        <p:nvGrpSpPr>
          <p:cNvPr id="51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1" name="A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came</a:t>
              </a:r>
            </a:p>
          </p:txBody>
        </p:sp>
      </p:grpSp>
      <p:grpSp>
        <p:nvGrpSpPr>
          <p:cNvPr id="51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4" name="B. would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come</a:t>
              </a:r>
            </a:p>
          </p:txBody>
        </p:sp>
      </p:grpSp>
      <p:grpSp>
        <p:nvGrpSpPr>
          <p:cNvPr id="51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7" name="C. would have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come</a:t>
              </a:r>
            </a:p>
          </p:txBody>
        </p:sp>
      </p:grpSp>
      <p:sp>
        <p:nvSpPr>
          <p:cNvPr id="51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2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1" name="B2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12  •  REVEAL</a:t>
              </a:r>
            </a:p>
          </p:txBody>
        </p:sp>
      </p:grpSp>
      <p:grpSp>
        <p:nvGrpSpPr>
          <p:cNvPr id="52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4" name="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9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2" name="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Mixed conditionals: choose the answer</a:t>
              </a:r>
            </a:p>
          </p:txBody>
        </p:sp>
      </p:grpSp>
      <p:grpSp>
        <p:nvGrpSpPr>
          <p:cNvPr id="52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2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9" name="1. If I had accepted that job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accepted that job, I ___ in Berlin now.</a:t>
              </a:r>
            </a:p>
          </p:txBody>
        </p:sp>
      </p:grpSp>
      <p:grpSp>
        <p:nvGrpSpPr>
          <p:cNvPr id="52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2" name="A.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lived</a:t>
              </a:r>
            </a:p>
          </p:txBody>
        </p:sp>
      </p:grpSp>
      <p:grpSp>
        <p:nvGrpSpPr>
          <p:cNvPr id="52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5" name="B. would have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 lived</a:t>
              </a:r>
            </a:p>
          </p:txBody>
        </p:sp>
      </p:grpSp>
      <p:grpSp>
        <p:nvGrpSpPr>
          <p:cNvPr id="52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8" name="C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be</a:t>
              </a:r>
            </a:p>
          </p:txBody>
        </p:sp>
      </p:grpSp>
      <p:grpSp>
        <p:nvGrpSpPr>
          <p:cNvPr id="52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2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1" name="2. If she were more organised, she ___ the deadlin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 yesterday.</a:t>
              </a:r>
            </a:p>
          </p:txBody>
        </p:sp>
      </p:grpSp>
      <p:grpSp>
        <p:nvGrpSpPr>
          <p:cNvPr id="52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4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</a:t>
              </a:r>
            </a:p>
          </p:txBody>
        </p:sp>
      </p:grpSp>
      <p:grpSp>
        <p:nvGrpSpPr>
          <p:cNvPr id="52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7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2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2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0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2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2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3" name="3. If he ___ afraid of flying, he would have come with us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___ afraid of flying, he would have come with us last week.</a:t>
              </a:r>
            </a:p>
          </p:txBody>
        </p:sp>
      </p:grpSp>
      <p:grpSp>
        <p:nvGrpSpPr>
          <p:cNvPr id="52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2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6" name="A. were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weren't</a:t>
              </a:r>
            </a:p>
          </p:txBody>
        </p:sp>
      </p:grpSp>
      <p:grpSp>
        <p:nvGrpSpPr>
          <p:cNvPr id="52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2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9" name="B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hadn't been</a:t>
              </a:r>
            </a:p>
          </p:txBody>
        </p:sp>
      </p:grpSp>
      <p:grpSp>
        <p:nvGrpSpPr>
          <p:cNvPr id="52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2" name="C. would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2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2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5" name="4. If we had saved more money, we ___ a hous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we had saved more money, we ___ a house now.</a:t>
              </a:r>
            </a:p>
          </p:txBody>
        </p:sp>
      </p:grpSp>
      <p:grpSp>
        <p:nvGrpSpPr>
          <p:cNvPr id="52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2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8" name="A. could have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afforded</a:t>
              </a:r>
            </a:p>
          </p:txBody>
        </p:sp>
      </p:grpSp>
      <p:grpSp>
        <p:nvGrpSpPr>
          <p:cNvPr id="52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1" name="B. could affo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afford</a:t>
              </a:r>
            </a:p>
          </p:txBody>
        </p:sp>
      </p:grpSp>
      <p:grpSp>
        <p:nvGrpSpPr>
          <p:cNvPr id="52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4" name="C.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afforded</a:t>
              </a:r>
            </a:p>
          </p:txBody>
        </p:sp>
      </p:grpSp>
      <p:grpSp>
        <p:nvGrpSpPr>
          <p:cNvPr id="52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2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7" name="5. If they lived closer, they ___ to the party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lived closer, they ___ to the party last night.</a:t>
              </a:r>
            </a:p>
          </p:txBody>
        </p:sp>
      </p:grpSp>
      <p:grpSp>
        <p:nvGrpSpPr>
          <p:cNvPr id="52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0" name="A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came</a:t>
              </a:r>
            </a:p>
          </p:txBody>
        </p:sp>
      </p:grpSp>
      <p:grpSp>
        <p:nvGrpSpPr>
          <p:cNvPr id="52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2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3" name="B. would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come</a:t>
              </a:r>
            </a:p>
          </p:txBody>
        </p:sp>
      </p:grpSp>
      <p:grpSp>
        <p:nvGrpSpPr>
          <p:cNvPr id="52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6" name="C. would have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come</a:t>
              </a:r>
            </a:p>
          </p:txBody>
        </p:sp>
      </p:grpSp>
      <p:sp>
        <p:nvSpPr>
          <p:cNvPr id="52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2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0" name="B2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12  •  REVEAL</a:t>
              </a:r>
            </a:p>
          </p:txBody>
        </p:sp>
      </p:grpSp>
      <p:grpSp>
        <p:nvGrpSpPr>
          <p:cNvPr id="52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3" name="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8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1" name="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Mixed conditionals: choose the answer</a:t>
              </a:r>
            </a:p>
          </p:txBody>
        </p:sp>
      </p:grpSp>
      <p:grpSp>
        <p:nvGrpSpPr>
          <p:cNvPr id="52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2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8" name="1. If I had accepted that job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accepted that job, I ___ in Berlin now.</a:t>
              </a:r>
            </a:p>
          </p:txBody>
        </p:sp>
      </p:grpSp>
      <p:grpSp>
        <p:nvGrpSpPr>
          <p:cNvPr id="53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1" name="A.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lived</a:t>
              </a:r>
            </a:p>
          </p:txBody>
        </p:sp>
      </p:grpSp>
      <p:grpSp>
        <p:nvGrpSpPr>
          <p:cNvPr id="53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4" name="B. would have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 lived</a:t>
              </a:r>
            </a:p>
          </p:txBody>
        </p:sp>
      </p:grpSp>
      <p:grpSp>
        <p:nvGrpSpPr>
          <p:cNvPr id="53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7" name="C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be</a:t>
              </a:r>
            </a:p>
          </p:txBody>
        </p:sp>
      </p:grpSp>
      <p:grpSp>
        <p:nvGrpSpPr>
          <p:cNvPr id="53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0" name="2. If she were more organised, she ___ the deadlin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 yesterday.</a:t>
              </a:r>
            </a:p>
          </p:txBody>
        </p:sp>
      </p:grpSp>
      <p:grpSp>
        <p:nvGrpSpPr>
          <p:cNvPr id="53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3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</a:t>
              </a:r>
            </a:p>
          </p:txBody>
        </p:sp>
      </p:grpSp>
      <p:grpSp>
        <p:nvGrpSpPr>
          <p:cNvPr id="53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6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3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9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3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3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2" name="3. If he ___ afraid of flying, he would have come with us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___ afraid of flying, he would have come with us last week.</a:t>
              </a:r>
            </a:p>
          </p:txBody>
        </p:sp>
      </p:grpSp>
      <p:grpSp>
        <p:nvGrpSpPr>
          <p:cNvPr id="53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3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5" name="A. were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weren't</a:t>
              </a:r>
            </a:p>
          </p:txBody>
        </p:sp>
      </p:grpSp>
      <p:grpSp>
        <p:nvGrpSpPr>
          <p:cNvPr id="53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8" name="B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hadn't been</a:t>
              </a:r>
            </a:p>
          </p:txBody>
        </p:sp>
      </p:grpSp>
      <p:grpSp>
        <p:nvGrpSpPr>
          <p:cNvPr id="53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1" name="C. would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3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3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4" name="4. If we had saved more money, we ___ a hous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we had saved more money, we ___ a house now.</a:t>
              </a:r>
            </a:p>
          </p:txBody>
        </p:sp>
      </p:grpSp>
      <p:grpSp>
        <p:nvGrpSpPr>
          <p:cNvPr id="53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3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7" name="A. could have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afforded</a:t>
              </a:r>
            </a:p>
          </p:txBody>
        </p:sp>
      </p:grpSp>
      <p:grpSp>
        <p:nvGrpSpPr>
          <p:cNvPr id="53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0" name="B. could affor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afford</a:t>
              </a:r>
            </a:p>
          </p:txBody>
        </p:sp>
      </p:grpSp>
      <p:grpSp>
        <p:nvGrpSpPr>
          <p:cNvPr id="53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3" name="C.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afforded</a:t>
              </a:r>
            </a:p>
          </p:txBody>
        </p:sp>
      </p:grpSp>
      <p:grpSp>
        <p:nvGrpSpPr>
          <p:cNvPr id="53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3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6" name="5. If they lived closer, they ___ to the party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lived closer, they ___ to the party last night.</a:t>
              </a:r>
            </a:p>
          </p:txBody>
        </p:sp>
      </p:grpSp>
      <p:grpSp>
        <p:nvGrpSpPr>
          <p:cNvPr id="53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9" name="A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came</a:t>
              </a:r>
            </a:p>
          </p:txBody>
        </p:sp>
      </p:grpSp>
      <p:grpSp>
        <p:nvGrpSpPr>
          <p:cNvPr id="53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2" name="B. would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come</a:t>
              </a:r>
            </a:p>
          </p:txBody>
        </p:sp>
      </p:grpSp>
      <p:grpSp>
        <p:nvGrpSpPr>
          <p:cNvPr id="53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5" name="C. would have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come</a:t>
              </a:r>
            </a:p>
          </p:txBody>
        </p:sp>
      </p:grpSp>
      <p:sp>
        <p:nvSpPr>
          <p:cNvPr id="53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3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9" name="B2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12  •  REVEAL</a:t>
              </a:r>
            </a:p>
          </p:txBody>
        </p:sp>
      </p:grpSp>
      <p:grpSp>
        <p:nvGrpSpPr>
          <p:cNvPr id="53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3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2" name="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3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7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3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3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0" name="Mixed condition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Mixed conditionals: choose the answer</a:t>
              </a:r>
            </a:p>
          </p:txBody>
        </p:sp>
      </p:grpSp>
      <p:grpSp>
        <p:nvGrpSpPr>
          <p:cNvPr id="53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3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3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3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7" name="1. If I had accepted that job, I ___ in Berlin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had accepted that job, I ___ in Berlin now.</a:t>
              </a:r>
            </a:p>
          </p:txBody>
        </p:sp>
      </p:grpSp>
      <p:grpSp>
        <p:nvGrpSpPr>
          <p:cNvPr id="53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0" name="A.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lived</a:t>
              </a:r>
            </a:p>
          </p:txBody>
        </p:sp>
      </p:grpSp>
      <p:grpSp>
        <p:nvGrpSpPr>
          <p:cNvPr id="53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3" name="B. would have l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 lived</a:t>
              </a:r>
            </a:p>
          </p:txBody>
        </p:sp>
      </p:grpSp>
      <p:grpSp>
        <p:nvGrpSpPr>
          <p:cNvPr id="53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6" name="C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be</a:t>
              </a:r>
            </a:p>
          </p:txBody>
        </p:sp>
      </p:grpSp>
      <p:grpSp>
        <p:nvGrpSpPr>
          <p:cNvPr id="53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9" name="2. If she were more organised, she ___ the deadline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she were more organised, she ___ the deadline yesterday.</a:t>
              </a:r>
            </a:p>
          </p:txBody>
        </p:sp>
      </p:grpSp>
      <p:grpSp>
        <p:nvGrpSpPr>
          <p:cNvPr id="53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2" name="A. wouldn't mi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wouldn't miss</a:t>
              </a:r>
            </a:p>
          </p:txBody>
        </p:sp>
      </p:grpSp>
      <p:grpSp>
        <p:nvGrpSpPr>
          <p:cNvPr id="53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5" name="B. wouldn't have mis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wouldn't have missed</a:t>
              </a:r>
            </a:p>
          </p:txBody>
        </p:sp>
      </p:grpSp>
      <p:grpSp>
        <p:nvGrpSpPr>
          <p:cNvPr id="53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8" name="C. hadn't mi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hadn't missed</a:t>
              </a:r>
            </a:p>
          </p:txBody>
        </p:sp>
      </p:grpSp>
      <p:grpSp>
        <p:nvGrpSpPr>
          <p:cNvPr id="54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4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1" name="3. If he ___ afraid of flying, he would have come with us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___ afraid of flying, he would have come with us last week.</a:t>
              </a:r>
            </a:p>
          </p:txBody>
        </p:sp>
      </p:grpSp>
      <p:grpSp>
        <p:nvGrpSpPr>
          <p:cNvPr id="54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4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4" name="A. were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weren't</a:t>
              </a:r>
            </a:p>
          </p:txBody>
        </p:sp>
      </p:grpSp>
      <p:grpSp>
        <p:nvGrpSpPr>
          <p:cNvPr id="54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7" name="B. hadn't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hadn't been</a:t>
              </a:r>
            </a:p>
          </p:txBody>
        </p:sp>
      </p:grpSp>
      <p:grpSp>
        <p:nvGrpSpPr>
          <p:cNvPr id="54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0" name="C. wouldn't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 be</a:t>
              </a:r>
            </a:p>
          </p:txBody>
        </p:sp>
      </p:grpSp>
      <p:grpSp>
        <p:nvGrpSpPr>
          <p:cNvPr id="54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4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3" name="4. If we had saved more money, we ___ a hous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we had saved more money, we ___ a house now.</a:t>
              </a:r>
            </a:p>
          </p:txBody>
        </p:sp>
      </p:grpSp>
      <p:grpSp>
        <p:nvGrpSpPr>
          <p:cNvPr id="54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6" name="A. could have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have afforded</a:t>
              </a:r>
            </a:p>
          </p:txBody>
        </p:sp>
      </p:grpSp>
      <p:grpSp>
        <p:nvGrpSpPr>
          <p:cNvPr id="54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9" name="B. could affor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 afford</a:t>
              </a:r>
            </a:p>
          </p:txBody>
        </p:sp>
      </p:grpSp>
      <p:grpSp>
        <p:nvGrpSpPr>
          <p:cNvPr id="54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2" name="C. affor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afforded</a:t>
              </a:r>
            </a:p>
          </p:txBody>
        </p:sp>
      </p:grpSp>
      <p:grpSp>
        <p:nvGrpSpPr>
          <p:cNvPr id="54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4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5" name="5. If they lived closer, they ___ to the party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they lived closer, they ___ to the party last night.</a:t>
              </a:r>
            </a:p>
          </p:txBody>
        </p:sp>
      </p:grpSp>
      <p:grpSp>
        <p:nvGrpSpPr>
          <p:cNvPr id="54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8" name="A. ca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came</a:t>
              </a:r>
            </a:p>
          </p:txBody>
        </p:sp>
      </p:grpSp>
      <p:grpSp>
        <p:nvGrpSpPr>
          <p:cNvPr id="54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1" name="B. would co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come</a:t>
              </a:r>
            </a:p>
          </p:txBody>
        </p:sp>
      </p:grpSp>
      <p:grpSp>
        <p:nvGrpSpPr>
          <p:cNvPr id="54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4" name="C. would have co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 come</a:t>
              </a:r>
            </a:p>
          </p:txBody>
        </p:sp>
      </p:grpSp>
      <p:sp>
        <p:nvSpPr>
          <p:cNvPr id="54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4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8" name="B2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12  •  REVEAL</a:t>
              </a:r>
            </a:p>
          </p:txBody>
        </p:sp>
      </p:grpSp>
      <p:grpSp>
        <p:nvGrpSpPr>
          <p:cNvPr id="54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1" name="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4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6" name="UNIT 1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EXPLANATION</a:t>
              </a:r>
            </a:p>
          </p:txBody>
        </p:sp>
      </p:grpSp>
      <p:grpSp>
        <p:nvGrpSpPr>
          <p:cNvPr id="54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4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9" name="Wish and if only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 and if only</a:t>
              </a:r>
            </a:p>
          </p:txBody>
        </p:sp>
      </p:grpSp>
      <p:sp>
        <p:nvSpPr>
          <p:cNvPr id="54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4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4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4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6" name="Use wish/if only + past simple for present wishes and + past perfect for regrets about the pas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wish/if only + past simple for present wishes and + past perfect for regrets about the past.</a:t>
              </a:r>
            </a:p>
          </p:txBody>
        </p:sp>
      </p:grpSp>
      <p:grpSp>
        <p:nvGrpSpPr>
          <p:cNvPr id="54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4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4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4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2" name="Use would mainly for annoying behaviour or desired chang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would mainly for annoying behaviour or desired change.</a:t>
              </a:r>
            </a:p>
          </p:txBody>
        </p:sp>
      </p:grpSp>
      <p:sp>
        <p:nvSpPr>
          <p:cNvPr id="54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4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4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4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9" name="wish + past simpl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wish + past simple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wish + past perfect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wish + would</a:t>
              </a:r>
            </a:p>
          </p:txBody>
        </p:sp>
      </p:grpSp>
      <p:grpSp>
        <p:nvGrpSpPr>
          <p:cNvPr id="54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4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4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4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4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4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9" name="1.  I wish I had more free time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wish I had more free time.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If only we had brought the map.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wishes he would stop interrupting.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wish I hadn't sent that email.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If only it weren't so cold today.</a:t>
              </a:r>
            </a:p>
          </p:txBody>
        </p:sp>
      </p:grpSp>
      <p:sp>
        <p:nvSpPr>
          <p:cNvPr id="54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4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3" name="B2 GRAMMAR  •  UNIT 1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13  •  EXPLANATION</a:t>
              </a:r>
            </a:p>
          </p:txBody>
        </p:sp>
      </p:grpSp>
      <p:grpSp>
        <p:nvGrpSpPr>
          <p:cNvPr id="54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6" name="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4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1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4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4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4" name="Wish and if onl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 and if only: choose the answer</a:t>
              </a:r>
            </a:p>
          </p:txBody>
        </p:sp>
      </p:grpSp>
      <p:grpSp>
        <p:nvGrpSpPr>
          <p:cNvPr id="54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4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4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5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1" name="1. I wish I ___ more free time during the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 during the week.</a:t>
              </a:r>
            </a:p>
          </p:txBody>
        </p:sp>
      </p:grpSp>
      <p:grpSp>
        <p:nvGrpSpPr>
          <p:cNvPr id="55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4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5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7" name="B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</a:t>
              </a:r>
            </a:p>
          </p:txBody>
        </p:sp>
      </p:grpSp>
      <p:grpSp>
        <p:nvGrpSpPr>
          <p:cNvPr id="55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0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5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3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earlier flight.</a:t>
              </a:r>
            </a:p>
          </p:txBody>
        </p:sp>
      </p:grpSp>
      <p:grpSp>
        <p:nvGrpSpPr>
          <p:cNvPr id="55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6" name="A. had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booked</a:t>
              </a:r>
            </a:p>
          </p:txBody>
        </p:sp>
      </p:grpSp>
      <p:grpSp>
        <p:nvGrpSpPr>
          <p:cNvPr id="55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9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booked</a:t>
              </a:r>
            </a:p>
          </p:txBody>
        </p:sp>
      </p:grpSp>
      <p:grpSp>
        <p:nvGrpSpPr>
          <p:cNvPr id="55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2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book</a:t>
              </a:r>
            </a:p>
          </p:txBody>
        </p:sp>
      </p:grpSp>
      <p:grpSp>
        <p:nvGrpSpPr>
          <p:cNvPr id="55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5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5" name="3. I wish he ___ interrupting me every few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wish he ___ interrupting me every few minutes.</a:t>
              </a:r>
            </a:p>
          </p:txBody>
        </p:sp>
      </p:grpSp>
      <p:grpSp>
        <p:nvGrpSpPr>
          <p:cNvPr id="55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5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8" name="A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</a:t>
              </a:r>
            </a:p>
          </p:txBody>
        </p:sp>
      </p:grpSp>
      <p:grpSp>
        <p:nvGrpSpPr>
          <p:cNvPr id="55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1" name="B. would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5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5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4" name="C. had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stopped</a:t>
              </a:r>
            </a:p>
          </p:txBody>
        </p:sp>
      </p:grpSp>
      <p:grpSp>
        <p:nvGrpSpPr>
          <p:cNvPr id="55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7" name="4. I wish I ___ speak Japanese fluen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speak Japanese fluently.</a:t>
              </a:r>
            </a:p>
          </p:txBody>
        </p:sp>
      </p:grpSp>
      <p:grpSp>
        <p:nvGrpSpPr>
          <p:cNvPr id="55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0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55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3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5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6" name="C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</a:t>
              </a:r>
            </a:p>
          </p:txBody>
        </p:sp>
      </p:grpSp>
      <p:grpSp>
        <p:nvGrpSpPr>
          <p:cNvPr id="55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9" name="5. If only she ___ to the wa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she ___ to the warning.</a:t>
              </a:r>
            </a:p>
          </p:txBody>
        </p:sp>
      </p:grpSp>
      <p:grpSp>
        <p:nvGrpSpPr>
          <p:cNvPr id="55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2" name="A.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listened</a:t>
              </a:r>
            </a:p>
          </p:txBody>
        </p:sp>
      </p:grpSp>
      <p:grpSp>
        <p:nvGrpSpPr>
          <p:cNvPr id="55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5" name="B. would lis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listen</a:t>
              </a:r>
            </a:p>
          </p:txBody>
        </p:sp>
      </p:grpSp>
      <p:grpSp>
        <p:nvGrpSpPr>
          <p:cNvPr id="55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8" name="C. had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listened</a:t>
              </a:r>
            </a:p>
          </p:txBody>
        </p:sp>
      </p:grpSp>
      <p:sp>
        <p:nvSpPr>
          <p:cNvPr id="55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5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2" name="B2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13  •  REVEAL</a:t>
              </a:r>
            </a:p>
          </p:txBody>
        </p:sp>
      </p:grpSp>
      <p:grpSp>
        <p:nvGrpSpPr>
          <p:cNvPr id="55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5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5" name="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5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0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5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5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3" name="Wish and if onl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 and if only: choose the answer</a:t>
              </a:r>
            </a:p>
          </p:txBody>
        </p:sp>
      </p:grpSp>
      <p:grpSp>
        <p:nvGrpSpPr>
          <p:cNvPr id="55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5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5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5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0" name="1. I wish I ___ more free time during the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 during the week.</a:t>
              </a:r>
            </a:p>
          </p:txBody>
        </p:sp>
      </p:grpSp>
      <p:grpSp>
        <p:nvGrpSpPr>
          <p:cNvPr id="55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3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5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6" name="B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</a:t>
              </a:r>
            </a:p>
          </p:txBody>
        </p:sp>
      </p:grpSp>
      <p:grpSp>
        <p:nvGrpSpPr>
          <p:cNvPr id="55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9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5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2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earlier flight.</a:t>
              </a:r>
            </a:p>
          </p:txBody>
        </p:sp>
      </p:grpSp>
      <p:grpSp>
        <p:nvGrpSpPr>
          <p:cNvPr id="55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5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booked</a:t>
              </a:r>
            </a:p>
          </p:txBody>
        </p:sp>
      </p:grpSp>
      <p:grpSp>
        <p:nvGrpSpPr>
          <p:cNvPr id="55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8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booked</a:t>
              </a:r>
            </a:p>
          </p:txBody>
        </p:sp>
      </p:grpSp>
      <p:grpSp>
        <p:nvGrpSpPr>
          <p:cNvPr id="56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6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1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book</a:t>
              </a:r>
            </a:p>
          </p:txBody>
        </p:sp>
      </p:grpSp>
      <p:grpSp>
        <p:nvGrpSpPr>
          <p:cNvPr id="56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4" name="3. I wish he ___ interrupting me every few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wish he ___ interrupting me every few minutes.</a:t>
              </a:r>
            </a:p>
          </p:txBody>
        </p:sp>
      </p:grpSp>
      <p:grpSp>
        <p:nvGrpSpPr>
          <p:cNvPr id="56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7" name="A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</a:t>
              </a:r>
            </a:p>
          </p:txBody>
        </p:sp>
      </p:grpSp>
      <p:grpSp>
        <p:nvGrpSpPr>
          <p:cNvPr id="56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0" name="B. would st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6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3" name="C. had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stopped</a:t>
              </a:r>
            </a:p>
          </p:txBody>
        </p:sp>
      </p:grpSp>
      <p:grpSp>
        <p:nvGrpSpPr>
          <p:cNvPr id="56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6" name="4. I wish I ___ speak Japanese fluen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speak Japanese fluently.</a:t>
              </a:r>
            </a:p>
          </p:txBody>
        </p:sp>
      </p:grpSp>
      <p:grpSp>
        <p:nvGrpSpPr>
          <p:cNvPr id="56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9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56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2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6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5" name="C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</a:t>
              </a:r>
            </a:p>
          </p:txBody>
        </p:sp>
      </p:grpSp>
      <p:grpSp>
        <p:nvGrpSpPr>
          <p:cNvPr id="56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6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8" name="5. If only she ___ to the wa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she ___ to the warning.</a:t>
              </a:r>
            </a:p>
          </p:txBody>
        </p:sp>
      </p:grpSp>
      <p:grpSp>
        <p:nvGrpSpPr>
          <p:cNvPr id="56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1" name="A.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listened</a:t>
              </a:r>
            </a:p>
          </p:txBody>
        </p:sp>
      </p:grpSp>
      <p:grpSp>
        <p:nvGrpSpPr>
          <p:cNvPr id="56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4" name="B. would lis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listen</a:t>
              </a:r>
            </a:p>
          </p:txBody>
        </p:sp>
      </p:grpSp>
      <p:grpSp>
        <p:nvGrpSpPr>
          <p:cNvPr id="56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6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7" name="C. had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listened</a:t>
              </a:r>
            </a:p>
          </p:txBody>
        </p:sp>
      </p:grpSp>
      <p:sp>
        <p:nvSpPr>
          <p:cNvPr id="56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6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1" name="B2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13  •  REVEAL</a:t>
              </a:r>
            </a:p>
          </p:txBody>
        </p:sp>
      </p:grpSp>
      <p:grpSp>
        <p:nvGrpSpPr>
          <p:cNvPr id="56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6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4" name="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6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9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6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6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2" name="Wish and if onl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 and if only: choose the answer</a:t>
              </a:r>
            </a:p>
          </p:txBody>
        </p:sp>
      </p:grpSp>
      <p:grpSp>
        <p:nvGrpSpPr>
          <p:cNvPr id="56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6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6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6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9" name="1. I wish I ___ more free time during the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 during the week.</a:t>
              </a:r>
            </a:p>
          </p:txBody>
        </p:sp>
      </p:grpSp>
      <p:grpSp>
        <p:nvGrpSpPr>
          <p:cNvPr id="56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2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6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5" name="B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</a:t>
              </a:r>
            </a:p>
          </p:txBody>
        </p:sp>
      </p:grpSp>
      <p:grpSp>
        <p:nvGrpSpPr>
          <p:cNvPr id="56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8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6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6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1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earlier flight.</a:t>
              </a:r>
            </a:p>
          </p:txBody>
        </p:sp>
      </p:grpSp>
      <p:grpSp>
        <p:nvGrpSpPr>
          <p:cNvPr id="56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4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booked</a:t>
              </a:r>
            </a:p>
          </p:txBody>
        </p:sp>
      </p:grpSp>
      <p:grpSp>
        <p:nvGrpSpPr>
          <p:cNvPr id="56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7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booked</a:t>
              </a:r>
            </a:p>
          </p:txBody>
        </p:sp>
      </p:grpSp>
      <p:grpSp>
        <p:nvGrpSpPr>
          <p:cNvPr id="56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6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0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book</a:t>
              </a:r>
            </a:p>
          </p:txBody>
        </p:sp>
      </p:grpSp>
      <p:grpSp>
        <p:nvGrpSpPr>
          <p:cNvPr id="56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3" name="3. I wish he ___ interrupting me every few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wish he ___ interrupting me every few minutes.</a:t>
              </a:r>
            </a:p>
          </p:txBody>
        </p:sp>
      </p:grpSp>
      <p:grpSp>
        <p:nvGrpSpPr>
          <p:cNvPr id="56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6" name="A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</a:t>
              </a:r>
            </a:p>
          </p:txBody>
        </p:sp>
      </p:grpSp>
      <p:grpSp>
        <p:nvGrpSpPr>
          <p:cNvPr id="56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9" name="B. would stop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6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2" name="C. had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stopped</a:t>
              </a:r>
            </a:p>
          </p:txBody>
        </p:sp>
      </p:grpSp>
      <p:grpSp>
        <p:nvGrpSpPr>
          <p:cNvPr id="56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5" name="4. I wish I ___ speak Japanese fluen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speak Japanese fluently.</a:t>
              </a:r>
            </a:p>
          </p:txBody>
        </p:sp>
      </p:grpSp>
      <p:grpSp>
        <p:nvGrpSpPr>
          <p:cNvPr id="56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8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57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1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7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4" name="C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</a:t>
              </a:r>
            </a:p>
          </p:txBody>
        </p:sp>
      </p:grpSp>
      <p:grpSp>
        <p:nvGrpSpPr>
          <p:cNvPr id="57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7" name="5. If only she ___ to the wa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she ___ to the warning.</a:t>
              </a:r>
            </a:p>
          </p:txBody>
        </p:sp>
      </p:grpSp>
      <p:grpSp>
        <p:nvGrpSpPr>
          <p:cNvPr id="57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0" name="A.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listened</a:t>
              </a:r>
            </a:p>
          </p:txBody>
        </p:sp>
      </p:grpSp>
      <p:grpSp>
        <p:nvGrpSpPr>
          <p:cNvPr id="57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3" name="B. would lis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listen</a:t>
              </a:r>
            </a:p>
          </p:txBody>
        </p:sp>
      </p:grpSp>
      <p:grpSp>
        <p:nvGrpSpPr>
          <p:cNvPr id="57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6" name="C. had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listened</a:t>
              </a:r>
            </a:p>
          </p:txBody>
        </p:sp>
      </p:grpSp>
      <p:sp>
        <p:nvSpPr>
          <p:cNvPr id="57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7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0" name="B2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13  •  REVEAL</a:t>
              </a:r>
            </a:p>
          </p:txBody>
        </p:sp>
      </p:grpSp>
      <p:grpSp>
        <p:nvGrpSpPr>
          <p:cNvPr id="57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7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3" name="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7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8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7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7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1" name="Wish and if onl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 and if only: choose the answer</a:t>
              </a:r>
            </a:p>
          </p:txBody>
        </p:sp>
      </p:grpSp>
      <p:grpSp>
        <p:nvGrpSpPr>
          <p:cNvPr id="57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7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7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7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8" name="1. I wish I ___ more free time during the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 during the week.</a:t>
              </a:r>
            </a:p>
          </p:txBody>
        </p:sp>
      </p:grpSp>
      <p:grpSp>
        <p:nvGrpSpPr>
          <p:cNvPr id="57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1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7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4" name="B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</a:t>
              </a:r>
            </a:p>
          </p:txBody>
        </p:sp>
      </p:grpSp>
      <p:grpSp>
        <p:nvGrpSpPr>
          <p:cNvPr id="57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7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7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7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0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earlier flight.</a:t>
              </a:r>
            </a:p>
          </p:txBody>
        </p:sp>
      </p:grpSp>
      <p:grpSp>
        <p:nvGrpSpPr>
          <p:cNvPr id="57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3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booked</a:t>
              </a:r>
            </a:p>
          </p:txBody>
        </p:sp>
      </p:grpSp>
      <p:grpSp>
        <p:nvGrpSpPr>
          <p:cNvPr id="57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6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booked</a:t>
              </a:r>
            </a:p>
          </p:txBody>
        </p:sp>
      </p:grpSp>
      <p:grpSp>
        <p:nvGrpSpPr>
          <p:cNvPr id="57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9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book</a:t>
              </a:r>
            </a:p>
          </p:txBody>
        </p:sp>
      </p:grpSp>
      <p:grpSp>
        <p:nvGrpSpPr>
          <p:cNvPr id="57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7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2" name="3. I wish he ___ interrupting me every few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wish he ___ interrupting me every few minutes.</a:t>
              </a:r>
            </a:p>
          </p:txBody>
        </p:sp>
      </p:grpSp>
      <p:grpSp>
        <p:nvGrpSpPr>
          <p:cNvPr id="57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7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5" name="A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</a:t>
              </a:r>
            </a:p>
          </p:txBody>
        </p:sp>
      </p:grpSp>
      <p:grpSp>
        <p:nvGrpSpPr>
          <p:cNvPr id="57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8" name="B. would stop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7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1" name="C. had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stopped</a:t>
              </a:r>
            </a:p>
          </p:txBody>
        </p:sp>
      </p:grpSp>
      <p:grpSp>
        <p:nvGrpSpPr>
          <p:cNvPr id="57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7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4" name="4. I wish I ___ speak Japanese fluen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speak Japanese fluently.</a:t>
              </a:r>
            </a:p>
          </p:txBody>
        </p:sp>
      </p:grpSp>
      <p:grpSp>
        <p:nvGrpSpPr>
          <p:cNvPr id="57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7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7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57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0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7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3" name="C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</a:t>
              </a:r>
            </a:p>
          </p:txBody>
        </p:sp>
      </p:grpSp>
      <p:grpSp>
        <p:nvGrpSpPr>
          <p:cNvPr id="57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6" name="5. If only she ___ to the wa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she ___ to the warning.</a:t>
              </a:r>
            </a:p>
          </p:txBody>
        </p:sp>
      </p:grpSp>
      <p:grpSp>
        <p:nvGrpSpPr>
          <p:cNvPr id="57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9" name="A.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listened</a:t>
              </a:r>
            </a:p>
          </p:txBody>
        </p:sp>
      </p:grpSp>
      <p:grpSp>
        <p:nvGrpSpPr>
          <p:cNvPr id="57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2" name="B. would lis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listen</a:t>
              </a:r>
            </a:p>
          </p:txBody>
        </p:sp>
      </p:grpSp>
      <p:grpSp>
        <p:nvGrpSpPr>
          <p:cNvPr id="57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5" name="C. had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listened</a:t>
              </a:r>
            </a:p>
          </p:txBody>
        </p:sp>
      </p:grpSp>
      <p:sp>
        <p:nvSpPr>
          <p:cNvPr id="57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7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9" name="B2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13  •  REVEAL</a:t>
              </a:r>
            </a:p>
          </p:txBody>
        </p:sp>
      </p:grpSp>
      <p:grpSp>
        <p:nvGrpSpPr>
          <p:cNvPr id="58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8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2" name="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8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7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8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8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0" name="Wish and if onl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Wish and if only: choose the answer</a:t>
              </a:r>
            </a:p>
          </p:txBody>
        </p:sp>
      </p:grpSp>
      <p:grpSp>
        <p:nvGrpSpPr>
          <p:cNvPr id="58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8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8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8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7" name="1. I wish I ___ more free time during the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wish I ___ more free time during the week.</a:t>
              </a:r>
            </a:p>
          </p:txBody>
        </p:sp>
      </p:grpSp>
      <p:grpSp>
        <p:nvGrpSpPr>
          <p:cNvPr id="58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0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58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3" name="B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have</a:t>
              </a:r>
            </a:p>
          </p:txBody>
        </p:sp>
      </p:grpSp>
      <p:grpSp>
        <p:nvGrpSpPr>
          <p:cNvPr id="58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6" name="C. h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</a:t>
              </a:r>
            </a:p>
          </p:txBody>
        </p:sp>
      </p:grpSp>
      <p:grpSp>
        <p:nvGrpSpPr>
          <p:cNvPr id="58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8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9" name="2. If only we ___ the earlier fl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If only we ___ the earlier flight.</a:t>
              </a:r>
            </a:p>
          </p:txBody>
        </p:sp>
      </p:grpSp>
      <p:grpSp>
        <p:nvGrpSpPr>
          <p:cNvPr id="58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2" name="A. had b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booked</a:t>
              </a:r>
            </a:p>
          </p:txBody>
        </p:sp>
      </p:grpSp>
      <p:grpSp>
        <p:nvGrpSpPr>
          <p:cNvPr id="58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5" name="B. b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booked</a:t>
              </a:r>
            </a:p>
          </p:txBody>
        </p:sp>
      </p:grpSp>
      <p:grpSp>
        <p:nvGrpSpPr>
          <p:cNvPr id="58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8" name="C. would boo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book</a:t>
              </a:r>
            </a:p>
          </p:txBody>
        </p:sp>
      </p:grpSp>
      <p:grpSp>
        <p:nvGrpSpPr>
          <p:cNvPr id="58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8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1" name="3. I wish he ___ interrupting me every few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wish he ___ interrupting me every few minutes.</a:t>
              </a:r>
            </a:p>
          </p:txBody>
        </p:sp>
      </p:grpSp>
      <p:grpSp>
        <p:nvGrpSpPr>
          <p:cNvPr id="58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8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4" name="A.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stopped</a:t>
              </a:r>
            </a:p>
          </p:txBody>
        </p:sp>
      </p:grpSp>
      <p:grpSp>
        <p:nvGrpSpPr>
          <p:cNvPr id="58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8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7" name="B. would stop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stop</a:t>
              </a:r>
            </a:p>
          </p:txBody>
        </p:sp>
      </p:grpSp>
      <p:grpSp>
        <p:nvGrpSpPr>
          <p:cNvPr id="58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0" name="C. had stopp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stopped</a:t>
              </a:r>
            </a:p>
          </p:txBody>
        </p:sp>
      </p:grpSp>
      <p:grpSp>
        <p:nvGrpSpPr>
          <p:cNvPr id="58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8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3" name="4. I wish I ___ speak Japanese fluen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wish I ___ speak Japanese fluently.</a:t>
              </a:r>
            </a:p>
          </p:txBody>
        </p:sp>
      </p:grpSp>
      <p:grpSp>
        <p:nvGrpSpPr>
          <p:cNvPr id="58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6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58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9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58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2" name="C. would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have</a:t>
              </a:r>
            </a:p>
          </p:txBody>
        </p:sp>
      </p:grpSp>
      <p:grpSp>
        <p:nvGrpSpPr>
          <p:cNvPr id="58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8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5" name="5. If only she ___ to the wa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only she ___ to the warning.</a:t>
              </a:r>
            </a:p>
          </p:txBody>
        </p:sp>
      </p:grpSp>
      <p:grpSp>
        <p:nvGrpSpPr>
          <p:cNvPr id="58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8" name="A. lis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listened</a:t>
              </a:r>
            </a:p>
          </p:txBody>
        </p:sp>
      </p:grpSp>
      <p:grpSp>
        <p:nvGrpSpPr>
          <p:cNvPr id="58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1" name="B. would lis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listen</a:t>
              </a:r>
            </a:p>
          </p:txBody>
        </p:sp>
      </p:grpSp>
      <p:grpSp>
        <p:nvGrpSpPr>
          <p:cNvPr id="58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4" name="C. had liste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listened</a:t>
              </a:r>
            </a:p>
          </p:txBody>
        </p:sp>
      </p:grpSp>
      <p:sp>
        <p:nvSpPr>
          <p:cNvPr id="58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8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8" name="B2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13  •  REVEAL</a:t>
              </a:r>
            </a:p>
          </p:txBody>
        </p:sp>
      </p:grpSp>
      <p:grpSp>
        <p:nvGrpSpPr>
          <p:cNvPr id="58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8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1" name="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8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6" name="UNIT 1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EXPLANATION</a:t>
              </a:r>
            </a:p>
          </p:txBody>
        </p:sp>
      </p:grpSp>
      <p:grpSp>
        <p:nvGrpSpPr>
          <p:cNvPr id="58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8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9" name="Unreal past and would rather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</a:t>
              </a:r>
            </a:p>
          </p:txBody>
        </p:sp>
      </p:grpSp>
      <p:sp>
        <p:nvSpPr>
          <p:cNvPr id="58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8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8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8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6" name="Use past forms after would rather, it's time and as if to express preference or unrealit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past forms after would rather, it's time and as if to express preference or unreality.</a:t>
              </a:r>
            </a:p>
          </p:txBody>
        </p:sp>
      </p:grpSp>
      <p:grpSp>
        <p:nvGrpSpPr>
          <p:cNvPr id="59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8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9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9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2" name="The past form can describe the present when the meaning is unreal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past form can describe the present when the meaning is unreal.</a:t>
              </a:r>
            </a:p>
          </p:txBody>
        </p:sp>
      </p:grpSp>
      <p:sp>
        <p:nvSpPr>
          <p:cNvPr id="59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9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9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59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9" name="would rather + subject + past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would rather + subject + past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it's time + past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as if + past</a:t>
              </a:r>
            </a:p>
          </p:txBody>
        </p:sp>
      </p:grpSp>
      <p:grpSp>
        <p:nvGrpSpPr>
          <p:cNvPr id="59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9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9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9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9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9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9" name="1.  I'd rather you asked me first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I'd rather you asked me first.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It's time we went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acts as if he knew everything.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I'd rather stay in tonight.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talks as though she were the owner.</a:t>
              </a:r>
            </a:p>
          </p:txBody>
        </p:sp>
      </p:grpSp>
      <p:sp>
        <p:nvSpPr>
          <p:cNvPr id="59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9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3" name="B2 GRAMMAR  •  UNIT 1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14  •  EXPLANATION</a:t>
              </a:r>
            </a:p>
          </p:txBody>
        </p:sp>
      </p:grpSp>
      <p:grpSp>
        <p:nvGrpSpPr>
          <p:cNvPr id="59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9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6" name="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9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1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59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9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4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59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9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9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9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1" name="1. I'd rather you ___ me before borrowing my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before borrowing my laptop.</a:t>
              </a:r>
            </a:p>
          </p:txBody>
        </p:sp>
      </p:grpSp>
      <p:grpSp>
        <p:nvGrpSpPr>
          <p:cNvPr id="59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4" name="A.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59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7" name="B. as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59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0" name="C. will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ask</a:t>
              </a:r>
            </a:p>
          </p:txBody>
        </p:sp>
      </p:grpSp>
      <p:grpSp>
        <p:nvGrpSpPr>
          <p:cNvPr id="59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9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3" name="2. It's time we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the meeting.</a:t>
              </a:r>
            </a:p>
          </p:txBody>
        </p:sp>
      </p:grpSp>
      <p:grpSp>
        <p:nvGrpSpPr>
          <p:cNvPr id="59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6" name="A.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started</a:t>
              </a:r>
            </a:p>
          </p:txBody>
        </p:sp>
      </p:grpSp>
      <p:grpSp>
        <p:nvGrpSpPr>
          <p:cNvPr id="59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9" name="B.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start</a:t>
              </a:r>
            </a:p>
          </p:txBody>
        </p:sp>
      </p:grpSp>
      <p:grpSp>
        <p:nvGrpSpPr>
          <p:cNvPr id="59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9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2" name="C. have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started</a:t>
              </a:r>
            </a:p>
          </p:txBody>
        </p:sp>
      </p:grpSp>
      <p:grpSp>
        <p:nvGrpSpPr>
          <p:cNvPr id="59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9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5" name="3. He talks as if he ___ the whole s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talks as if he ___ the whole story.</a:t>
              </a:r>
            </a:p>
          </p:txBody>
        </p:sp>
      </p:grpSp>
      <p:grpSp>
        <p:nvGrpSpPr>
          <p:cNvPr id="59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9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8" name="A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59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1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59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9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4" name="C. has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known</a:t>
              </a:r>
            </a:p>
          </p:txBody>
        </p:sp>
      </p:grpSp>
      <p:grpSp>
        <p:nvGrpSpPr>
          <p:cNvPr id="59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7" name="4. I'd rather ___ at home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at home tonight.</a:t>
              </a:r>
            </a:p>
          </p:txBody>
        </p:sp>
      </p:grpSp>
      <p:grpSp>
        <p:nvGrpSpPr>
          <p:cNvPr id="59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0" name="A.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</a:t>
              </a:r>
            </a:p>
          </p:txBody>
        </p:sp>
      </p:grpSp>
      <p:grpSp>
        <p:nvGrpSpPr>
          <p:cNvPr id="59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3" name="B.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staying</a:t>
              </a:r>
            </a:p>
          </p:txBody>
        </p:sp>
      </p:grpSp>
      <p:grpSp>
        <p:nvGrpSpPr>
          <p:cNvPr id="59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6" name="C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</a:t>
              </a:r>
            </a:p>
          </p:txBody>
        </p:sp>
      </p:grpSp>
      <p:grpSp>
        <p:nvGrpSpPr>
          <p:cNvPr id="59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9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behaves as though she ___ in charge.</a:t>
              </a:r>
            </a:p>
          </p:txBody>
        </p:sp>
      </p:grpSp>
      <p:grpSp>
        <p:nvGrpSpPr>
          <p:cNvPr id="59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2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59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5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59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8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0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0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2" name="B2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14  •  REVEAL</a:t>
              </a:r>
            </a:p>
          </p:txBody>
        </p:sp>
      </p:grpSp>
      <p:grpSp>
        <p:nvGrpSpPr>
          <p:cNvPr id="60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5" name="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0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3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0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0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0" name="1. I'd rather you ___ me before borrowing my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before borrowing my laptop.</a:t>
              </a:r>
            </a:p>
          </p:txBody>
        </p:sp>
      </p:grpSp>
      <p:grpSp>
        <p:nvGrpSpPr>
          <p:cNvPr id="60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3" name="A.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0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6" name="B. as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0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9" name="C. will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ask</a:t>
              </a:r>
            </a:p>
          </p:txBody>
        </p:sp>
      </p:grpSp>
      <p:grpSp>
        <p:nvGrpSpPr>
          <p:cNvPr id="60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0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2" name="2. It's time we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the meeting.</a:t>
              </a:r>
            </a:p>
          </p:txBody>
        </p:sp>
      </p:grpSp>
      <p:grpSp>
        <p:nvGrpSpPr>
          <p:cNvPr id="60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5" name="A. sta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started</a:t>
              </a:r>
            </a:p>
          </p:txBody>
        </p:sp>
      </p:grpSp>
      <p:grpSp>
        <p:nvGrpSpPr>
          <p:cNvPr id="60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8" name="B.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start</a:t>
              </a:r>
            </a:p>
          </p:txBody>
        </p:sp>
      </p:grpSp>
      <p:grpSp>
        <p:nvGrpSpPr>
          <p:cNvPr id="60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0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1" name="C. have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started</a:t>
              </a:r>
            </a:p>
          </p:txBody>
        </p:sp>
      </p:grpSp>
      <p:grpSp>
        <p:nvGrpSpPr>
          <p:cNvPr id="60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0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4" name="3. He talks as if he ___ the whole s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talks as if he ___ the whole story.</a:t>
              </a:r>
            </a:p>
          </p:txBody>
        </p:sp>
      </p:grpSp>
      <p:grpSp>
        <p:nvGrpSpPr>
          <p:cNvPr id="60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0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7" name="A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0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0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0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0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3" name="C. has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known</a:t>
              </a:r>
            </a:p>
          </p:txBody>
        </p:sp>
      </p:grpSp>
      <p:grpSp>
        <p:nvGrpSpPr>
          <p:cNvPr id="60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0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6" name="4. I'd rather ___ at home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at home tonight.</a:t>
              </a:r>
            </a:p>
          </p:txBody>
        </p:sp>
      </p:grpSp>
      <p:grpSp>
        <p:nvGrpSpPr>
          <p:cNvPr id="60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9" name="A.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</a:t>
              </a:r>
            </a:p>
          </p:txBody>
        </p:sp>
      </p:grpSp>
      <p:grpSp>
        <p:nvGrpSpPr>
          <p:cNvPr id="60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2" name="B.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staying</a:t>
              </a:r>
            </a:p>
          </p:txBody>
        </p:sp>
      </p:grpSp>
      <p:grpSp>
        <p:nvGrpSpPr>
          <p:cNvPr id="60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5" name="C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</a:t>
              </a:r>
            </a:p>
          </p:txBody>
        </p:sp>
      </p:grpSp>
      <p:grpSp>
        <p:nvGrpSpPr>
          <p:cNvPr id="60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0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8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behaves as though she ___ in charge.</a:t>
              </a:r>
            </a:p>
          </p:txBody>
        </p:sp>
      </p:grpSp>
      <p:grpSp>
        <p:nvGrpSpPr>
          <p:cNvPr id="60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1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0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4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0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0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7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0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0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1" name="B2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14  •  REVEAL</a:t>
              </a:r>
            </a:p>
          </p:txBody>
        </p:sp>
      </p:grpSp>
      <p:grpSp>
        <p:nvGrpSpPr>
          <p:cNvPr id="60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4" name="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9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2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0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0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9" name="1. I'd rather you ___ me before borrowing my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before borrowing my laptop.</a:t>
              </a:r>
            </a:p>
          </p:txBody>
        </p:sp>
      </p:grpSp>
      <p:grpSp>
        <p:nvGrpSpPr>
          <p:cNvPr id="61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2" name="A.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1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5" name="B. as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1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8" name="C. will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ask</a:t>
              </a:r>
            </a:p>
          </p:txBody>
        </p:sp>
      </p:grpSp>
      <p:grpSp>
        <p:nvGrpSpPr>
          <p:cNvPr id="61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1" name="2. It's time we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the meeting.</a:t>
              </a:r>
            </a:p>
          </p:txBody>
        </p:sp>
      </p:grpSp>
      <p:grpSp>
        <p:nvGrpSpPr>
          <p:cNvPr id="61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4" name="A. sta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started</a:t>
              </a:r>
            </a:p>
          </p:txBody>
        </p:sp>
      </p:grpSp>
      <p:grpSp>
        <p:nvGrpSpPr>
          <p:cNvPr id="61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7" name="B.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start</a:t>
              </a:r>
            </a:p>
          </p:txBody>
        </p:sp>
      </p:grpSp>
      <p:grpSp>
        <p:nvGrpSpPr>
          <p:cNvPr id="61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0" name="C. have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started</a:t>
              </a:r>
            </a:p>
          </p:txBody>
        </p:sp>
      </p:grpSp>
      <p:grpSp>
        <p:nvGrpSpPr>
          <p:cNvPr id="61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1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3" name="3. He talks as if he ___ the whole s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talks as if he ___ the whole story.</a:t>
              </a:r>
            </a:p>
          </p:txBody>
        </p:sp>
      </p:grpSp>
      <p:grpSp>
        <p:nvGrpSpPr>
          <p:cNvPr id="61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1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6" name="A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1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1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9" name="B. kn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1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2" name="C. has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known</a:t>
              </a:r>
            </a:p>
          </p:txBody>
        </p:sp>
      </p:grpSp>
      <p:grpSp>
        <p:nvGrpSpPr>
          <p:cNvPr id="61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1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5" name="4. I'd rather ___ at home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at home tonight.</a:t>
              </a:r>
            </a:p>
          </p:txBody>
        </p:sp>
      </p:grpSp>
      <p:grpSp>
        <p:nvGrpSpPr>
          <p:cNvPr id="61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1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8" name="A.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</a:t>
              </a:r>
            </a:p>
          </p:txBody>
        </p:sp>
      </p:grpSp>
      <p:grpSp>
        <p:nvGrpSpPr>
          <p:cNvPr id="61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1" name="B.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staying</a:t>
              </a:r>
            </a:p>
          </p:txBody>
        </p:sp>
      </p:grpSp>
      <p:grpSp>
        <p:nvGrpSpPr>
          <p:cNvPr id="61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4" name="C. st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</a:t>
              </a:r>
            </a:p>
          </p:txBody>
        </p:sp>
      </p:grpSp>
      <p:grpSp>
        <p:nvGrpSpPr>
          <p:cNvPr id="61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1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7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behaves as though she ___ in charge.</a:t>
              </a:r>
            </a:p>
          </p:txBody>
        </p:sp>
      </p:grpSp>
      <p:grpSp>
        <p:nvGrpSpPr>
          <p:cNvPr id="61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0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1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1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3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1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6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1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1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0" name="B2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14  •  REVEAL</a:t>
              </a:r>
            </a:p>
          </p:txBody>
        </p:sp>
      </p:grpSp>
      <p:grpSp>
        <p:nvGrpSpPr>
          <p:cNvPr id="61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1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3" name="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1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8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1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1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1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1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1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1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1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8" name="1. I'd rather you ___ me before borrowing my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before borrowing my laptop.</a:t>
              </a:r>
            </a:p>
          </p:txBody>
        </p:sp>
      </p:grpSp>
      <p:grpSp>
        <p:nvGrpSpPr>
          <p:cNvPr id="61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1" name="A.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1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4" name="B. as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1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7" name="C. will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ask</a:t>
              </a:r>
            </a:p>
          </p:txBody>
        </p:sp>
      </p:grpSp>
      <p:grpSp>
        <p:nvGrpSpPr>
          <p:cNvPr id="61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0" name="2. It's time we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the meeting.</a:t>
              </a:r>
            </a:p>
          </p:txBody>
        </p:sp>
      </p:grpSp>
      <p:grpSp>
        <p:nvGrpSpPr>
          <p:cNvPr id="61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3" name="A. sta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started</a:t>
              </a:r>
            </a:p>
          </p:txBody>
        </p:sp>
      </p:grpSp>
      <p:grpSp>
        <p:nvGrpSpPr>
          <p:cNvPr id="61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6" name="B.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start</a:t>
              </a:r>
            </a:p>
          </p:txBody>
        </p:sp>
      </p:grpSp>
      <p:grpSp>
        <p:nvGrpSpPr>
          <p:cNvPr id="62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9" name="C. have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started</a:t>
              </a:r>
            </a:p>
          </p:txBody>
        </p:sp>
      </p:grpSp>
      <p:grpSp>
        <p:nvGrpSpPr>
          <p:cNvPr id="62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2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2" name="3. He talks as if he ___ the whole s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talks as if he ___ the whole story.</a:t>
              </a:r>
            </a:p>
          </p:txBody>
        </p:sp>
      </p:grpSp>
      <p:grpSp>
        <p:nvGrpSpPr>
          <p:cNvPr id="62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2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5" name="A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2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8" name="B. kn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2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1" name="C. has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known</a:t>
              </a:r>
            </a:p>
          </p:txBody>
        </p:sp>
      </p:grpSp>
      <p:grpSp>
        <p:nvGrpSpPr>
          <p:cNvPr id="62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4" name="4. I'd rather ___ at home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at home tonight.</a:t>
              </a:r>
            </a:p>
          </p:txBody>
        </p:sp>
      </p:grpSp>
      <p:grpSp>
        <p:nvGrpSpPr>
          <p:cNvPr id="62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7" name="A.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</a:t>
              </a:r>
            </a:p>
          </p:txBody>
        </p:sp>
      </p:grpSp>
      <p:grpSp>
        <p:nvGrpSpPr>
          <p:cNvPr id="62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0" name="B.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staying</a:t>
              </a:r>
            </a:p>
          </p:txBody>
        </p:sp>
      </p:grpSp>
      <p:grpSp>
        <p:nvGrpSpPr>
          <p:cNvPr id="62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3" name="C. st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</a:t>
              </a:r>
            </a:p>
          </p:txBody>
        </p:sp>
      </p:grpSp>
      <p:grpSp>
        <p:nvGrpSpPr>
          <p:cNvPr id="62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2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6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behaves as though she ___ in charge.</a:t>
              </a:r>
            </a:p>
          </p:txBody>
        </p:sp>
      </p:grpSp>
      <p:grpSp>
        <p:nvGrpSpPr>
          <p:cNvPr id="62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9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2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2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2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5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2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2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9" name="B2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14  •  REVEAL</a:t>
              </a:r>
            </a:p>
          </p:txBody>
        </p:sp>
      </p:grpSp>
      <p:grpSp>
        <p:nvGrpSpPr>
          <p:cNvPr id="62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2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2" name="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2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7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2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2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0" name="Unreal past and would rather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Unreal past and would rather: choose the answer</a:t>
              </a:r>
            </a:p>
          </p:txBody>
        </p:sp>
      </p:grpSp>
      <p:grpSp>
        <p:nvGrpSpPr>
          <p:cNvPr id="62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2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2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7" name="1. I'd rather you ___ me before borrowing my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I'd rather you ___ me before borrowing my laptop.</a:t>
              </a:r>
            </a:p>
          </p:txBody>
        </p:sp>
      </p:grpSp>
      <p:grpSp>
        <p:nvGrpSpPr>
          <p:cNvPr id="62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0" name="A.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ask</a:t>
              </a:r>
            </a:p>
          </p:txBody>
        </p:sp>
      </p:grpSp>
      <p:grpSp>
        <p:nvGrpSpPr>
          <p:cNvPr id="62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3" name="B. as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asked</a:t>
              </a:r>
            </a:p>
          </p:txBody>
        </p:sp>
      </p:grpSp>
      <p:grpSp>
        <p:nvGrpSpPr>
          <p:cNvPr id="62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6" name="C. will as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ask</a:t>
              </a:r>
            </a:p>
          </p:txBody>
        </p:sp>
      </p:grpSp>
      <p:grpSp>
        <p:nvGrpSpPr>
          <p:cNvPr id="62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9" name="2. It's time we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It's time we ___ the meeting.</a:t>
              </a:r>
            </a:p>
          </p:txBody>
        </p:sp>
      </p:grpSp>
      <p:grpSp>
        <p:nvGrpSpPr>
          <p:cNvPr id="62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2" name="A. sta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started</a:t>
              </a:r>
            </a:p>
          </p:txBody>
        </p:sp>
      </p:grpSp>
      <p:grpSp>
        <p:nvGrpSpPr>
          <p:cNvPr id="62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5" name="B.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start</a:t>
              </a:r>
            </a:p>
          </p:txBody>
        </p:sp>
      </p:grpSp>
      <p:grpSp>
        <p:nvGrpSpPr>
          <p:cNvPr id="62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8" name="C. have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started</a:t>
              </a:r>
            </a:p>
          </p:txBody>
        </p:sp>
      </p:grpSp>
      <p:grpSp>
        <p:nvGrpSpPr>
          <p:cNvPr id="62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2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1" name="3. He talks as if he ___ the whole s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talks as if he ___ the whole story.</a:t>
              </a:r>
            </a:p>
          </p:txBody>
        </p:sp>
      </p:grpSp>
      <p:grpSp>
        <p:nvGrpSpPr>
          <p:cNvPr id="62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2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4" name="A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knows</a:t>
              </a:r>
            </a:p>
          </p:txBody>
        </p:sp>
      </p:grpSp>
      <p:grpSp>
        <p:nvGrpSpPr>
          <p:cNvPr id="62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2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7" name="B. kn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knew</a:t>
              </a:r>
            </a:p>
          </p:txBody>
        </p:sp>
      </p:grpSp>
      <p:grpSp>
        <p:nvGrpSpPr>
          <p:cNvPr id="62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0" name="C. has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known</a:t>
              </a:r>
            </a:p>
          </p:txBody>
        </p:sp>
      </p:grpSp>
      <p:grpSp>
        <p:nvGrpSpPr>
          <p:cNvPr id="62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3" name="4. I'd rather ___ at home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I'd rather ___ at home tonight.</a:t>
              </a:r>
            </a:p>
          </p:txBody>
        </p:sp>
      </p:grpSp>
      <p:grpSp>
        <p:nvGrpSpPr>
          <p:cNvPr id="62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6" name="A.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stayed</a:t>
              </a:r>
            </a:p>
          </p:txBody>
        </p:sp>
      </p:grpSp>
      <p:grpSp>
        <p:nvGrpSpPr>
          <p:cNvPr id="63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9" name="B.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staying</a:t>
              </a:r>
            </a:p>
          </p:txBody>
        </p:sp>
      </p:grpSp>
      <p:grpSp>
        <p:nvGrpSpPr>
          <p:cNvPr id="63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2" name="C. st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</a:t>
              </a:r>
            </a:p>
          </p:txBody>
        </p:sp>
      </p:grpSp>
      <p:grpSp>
        <p:nvGrpSpPr>
          <p:cNvPr id="63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3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5" name="5. She behaves as though she ___ in char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behaves as though she ___ in charge.</a:t>
              </a:r>
            </a:p>
          </p:txBody>
        </p:sp>
      </p:grpSp>
      <p:grpSp>
        <p:nvGrpSpPr>
          <p:cNvPr id="63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8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3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1" name="B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</a:t>
              </a:r>
            </a:p>
          </p:txBody>
        </p:sp>
      </p:grpSp>
      <p:grpSp>
        <p:nvGrpSpPr>
          <p:cNvPr id="63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4" name="C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</a:t>
              </a:r>
            </a:p>
          </p:txBody>
        </p:sp>
      </p:grpSp>
      <p:sp>
        <p:nvSpPr>
          <p:cNvPr id="63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3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8" name="B2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14  •  REVEAL</a:t>
              </a:r>
            </a:p>
          </p:txBody>
        </p:sp>
      </p:grpSp>
      <p:grpSp>
        <p:nvGrpSpPr>
          <p:cNvPr id="63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1" name="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3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6" name="UNIT 1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EXPLANATION</a:t>
              </a:r>
            </a:p>
          </p:txBody>
        </p:sp>
      </p:grpSp>
      <p:grpSp>
        <p:nvGrpSpPr>
          <p:cNvPr id="63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3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9" name="Passive voice: advanced form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Passive voice: advanced forms</a:t>
              </a:r>
            </a:p>
          </p:txBody>
        </p:sp>
      </p:grpSp>
      <p:sp>
        <p:nvSpPr>
          <p:cNvPr id="63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3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3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63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6" name="Use the passive when the action or result matters more than the agent; modals and perfect forms can also be passiv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passive when the action or result matters more than the agent; modals and perfect forms can also be passive.</a:t>
              </a:r>
            </a:p>
          </p:txBody>
        </p:sp>
      </p:grpSp>
      <p:grpSp>
        <p:nvGrpSpPr>
          <p:cNvPr id="63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3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3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3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2" name="Keep the tense in the verb be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Keep the tense in the verb be.</a:t>
              </a:r>
            </a:p>
          </p:txBody>
        </p:sp>
      </p:grpSp>
      <p:sp>
        <p:nvSpPr>
          <p:cNvPr id="63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3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3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3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9" name="be + past participl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 + past participle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modal + be + pp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 been + pp</a:t>
              </a:r>
            </a:p>
          </p:txBody>
        </p:sp>
      </p:grpSp>
      <p:grpSp>
        <p:nvGrpSpPr>
          <p:cNvPr id="63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3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3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3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3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9" name="1.  The results will be announced tomorrow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results will be announced tomorrow.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road has been closed since Monday.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This form must be completed online.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suspect is being questioned by police.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package may have been delivered already.</a:t>
              </a:r>
            </a:p>
          </p:txBody>
        </p:sp>
      </p:grpSp>
      <p:sp>
        <p:nvSpPr>
          <p:cNvPr id="63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3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3" name="B2 GRAMMAR  •  UNIT 1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15  •  EXPLANATION</a:t>
              </a:r>
            </a:p>
          </p:txBody>
        </p:sp>
      </p:grpSp>
      <p:grpSp>
        <p:nvGrpSpPr>
          <p:cNvPr id="63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6" name="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3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1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3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3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4" name="Passive voice: advanced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Passive voice: advanced forms: choose the answer</a:t>
              </a:r>
            </a:p>
          </p:txBody>
        </p:sp>
      </p:grpSp>
      <p:grpSp>
        <p:nvGrpSpPr>
          <p:cNvPr id="63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3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3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3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1" name="1. The final schedule ___ tomorrow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final schedule ___ tomorrow morning.</a:t>
              </a:r>
            </a:p>
          </p:txBody>
        </p:sp>
      </p:grpSp>
      <p:grpSp>
        <p:nvGrpSpPr>
          <p:cNvPr id="63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4" name="A. will be publ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published</a:t>
              </a:r>
            </a:p>
          </p:txBody>
        </p:sp>
      </p:grpSp>
      <p:grpSp>
        <p:nvGrpSpPr>
          <p:cNvPr id="63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7" name="B. will publ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publish</a:t>
              </a:r>
            </a:p>
          </p:txBody>
        </p:sp>
      </p:grpSp>
      <p:grpSp>
        <p:nvGrpSpPr>
          <p:cNvPr id="63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0" name="C. publis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publishes</a:t>
              </a:r>
            </a:p>
          </p:txBody>
        </p:sp>
      </p:grpSp>
      <p:grpSp>
        <p:nvGrpSpPr>
          <p:cNvPr id="63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3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3" name="2. The main entrance ___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main entrance ___ since Tuesday.</a:t>
              </a:r>
            </a:p>
          </p:txBody>
        </p:sp>
      </p:grpSp>
      <p:grpSp>
        <p:nvGrpSpPr>
          <p:cNvPr id="63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6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4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9" name="B. has been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4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4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2" name="C. i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closing</a:t>
              </a:r>
            </a:p>
          </p:txBody>
        </p:sp>
      </p:grpSp>
      <p:grpSp>
        <p:nvGrpSpPr>
          <p:cNvPr id="64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4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5" name="3. All applications ___ on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All applications ___ online.</a:t>
              </a:r>
            </a:p>
          </p:txBody>
        </p:sp>
      </p:grpSp>
      <p:grpSp>
        <p:nvGrpSpPr>
          <p:cNvPr id="64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4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8" name="A. must be submit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be submitted</a:t>
              </a:r>
            </a:p>
          </p:txBody>
        </p:sp>
      </p:grpSp>
      <p:grpSp>
        <p:nvGrpSpPr>
          <p:cNvPr id="64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1" name="B. must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submit</a:t>
              </a:r>
            </a:p>
          </p:txBody>
        </p:sp>
      </p:grpSp>
      <p:grpSp>
        <p:nvGrpSpPr>
          <p:cNvPr id="64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4" name="C. must have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 have submit</a:t>
              </a:r>
            </a:p>
          </p:txBody>
        </p:sp>
      </p:grpSp>
      <p:grpSp>
        <p:nvGrpSpPr>
          <p:cNvPr id="64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7" name="4. The new bridge ___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new bridge ___ at the moment.</a:t>
              </a:r>
            </a:p>
          </p:txBody>
        </p:sp>
      </p:grpSp>
      <p:grpSp>
        <p:nvGrpSpPr>
          <p:cNvPr id="64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0" name="A. buil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builds</a:t>
              </a:r>
            </a:p>
          </p:txBody>
        </p:sp>
      </p:grpSp>
      <p:grpSp>
        <p:nvGrpSpPr>
          <p:cNvPr id="64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3" name="B. has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built</a:t>
              </a:r>
            </a:p>
          </p:txBody>
        </p:sp>
      </p:grpSp>
      <p:grpSp>
        <p:nvGrpSpPr>
          <p:cNvPr id="64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6" name="C. is being inspec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inspected</a:t>
              </a:r>
            </a:p>
          </p:txBody>
        </p:sp>
      </p:grpSp>
      <p:grpSp>
        <p:nvGrpSpPr>
          <p:cNvPr id="64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9" name="5. The parcel ___ to the wrong addres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parcel ___ to the wrong address.</a:t>
              </a:r>
            </a:p>
          </p:txBody>
        </p:sp>
      </p:grpSp>
      <p:grpSp>
        <p:nvGrpSpPr>
          <p:cNvPr id="64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2" name="A. may deli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deliver</a:t>
              </a:r>
            </a:p>
          </p:txBody>
        </p:sp>
      </p:grpSp>
      <p:grpSp>
        <p:nvGrpSpPr>
          <p:cNvPr id="64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5" name="B. may have been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may have been delivered</a:t>
              </a:r>
            </a:p>
          </p:txBody>
        </p:sp>
      </p:grpSp>
      <p:grpSp>
        <p:nvGrpSpPr>
          <p:cNvPr id="64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8" name="C. may have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delivered</a:t>
              </a:r>
            </a:p>
          </p:txBody>
        </p:sp>
      </p:grpSp>
      <p:sp>
        <p:nvSpPr>
          <p:cNvPr id="64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4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2" name="B2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15  •  REVEAL</a:t>
              </a:r>
            </a:p>
          </p:txBody>
        </p:sp>
      </p:grpSp>
      <p:grpSp>
        <p:nvGrpSpPr>
          <p:cNvPr id="64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4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5" name="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4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0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4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4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3" name="Passive voice: advanced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Passive voice: advanced forms: choose the answer</a:t>
              </a:r>
            </a:p>
          </p:txBody>
        </p:sp>
      </p:grpSp>
      <p:grpSp>
        <p:nvGrpSpPr>
          <p:cNvPr id="64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4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4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4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0" name="1. The final schedule ___ tomorrow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final schedule ___ tomorrow morning.</a:t>
              </a:r>
            </a:p>
          </p:txBody>
        </p:sp>
      </p:grpSp>
      <p:grpSp>
        <p:nvGrpSpPr>
          <p:cNvPr id="64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3" name="A. will be publ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published</a:t>
              </a:r>
            </a:p>
          </p:txBody>
        </p:sp>
      </p:grpSp>
      <p:grpSp>
        <p:nvGrpSpPr>
          <p:cNvPr id="64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6" name="B. will publ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publish</a:t>
              </a:r>
            </a:p>
          </p:txBody>
        </p:sp>
      </p:grpSp>
      <p:grpSp>
        <p:nvGrpSpPr>
          <p:cNvPr id="64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9" name="C. publis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publishes</a:t>
              </a:r>
            </a:p>
          </p:txBody>
        </p:sp>
      </p:grpSp>
      <p:grpSp>
        <p:nvGrpSpPr>
          <p:cNvPr id="64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4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2" name="2. The main entrance ___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main entrance ___ since Tuesday.</a:t>
              </a:r>
            </a:p>
          </p:txBody>
        </p:sp>
      </p:grpSp>
      <p:grpSp>
        <p:nvGrpSpPr>
          <p:cNvPr id="64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5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4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8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4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4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1" name="C. i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closing</a:t>
              </a:r>
            </a:p>
          </p:txBody>
        </p:sp>
      </p:grpSp>
      <p:grpSp>
        <p:nvGrpSpPr>
          <p:cNvPr id="64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4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4" name="3. All applications ___ on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All applications ___ online.</a:t>
              </a:r>
            </a:p>
          </p:txBody>
        </p:sp>
      </p:grpSp>
      <p:grpSp>
        <p:nvGrpSpPr>
          <p:cNvPr id="64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4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7" name="A. must be submit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be submitted</a:t>
              </a:r>
            </a:p>
          </p:txBody>
        </p:sp>
      </p:grpSp>
      <p:grpSp>
        <p:nvGrpSpPr>
          <p:cNvPr id="64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0" name="B. must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submit</a:t>
              </a:r>
            </a:p>
          </p:txBody>
        </p:sp>
      </p:grpSp>
      <p:grpSp>
        <p:nvGrpSpPr>
          <p:cNvPr id="64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3" name="C. must have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 have submit</a:t>
              </a:r>
            </a:p>
          </p:txBody>
        </p:sp>
      </p:grpSp>
      <p:grpSp>
        <p:nvGrpSpPr>
          <p:cNvPr id="64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6" name="4. The new bridge ___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new bridge ___ at the moment.</a:t>
              </a:r>
            </a:p>
          </p:txBody>
        </p:sp>
      </p:grpSp>
      <p:grpSp>
        <p:nvGrpSpPr>
          <p:cNvPr id="65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9" name="A. buil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builds</a:t>
              </a:r>
            </a:p>
          </p:txBody>
        </p:sp>
      </p:grpSp>
      <p:grpSp>
        <p:nvGrpSpPr>
          <p:cNvPr id="65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2" name="B. has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built</a:t>
              </a:r>
            </a:p>
          </p:txBody>
        </p:sp>
      </p:grpSp>
      <p:grpSp>
        <p:nvGrpSpPr>
          <p:cNvPr id="65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5" name="C. is being inspec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inspected</a:t>
              </a:r>
            </a:p>
          </p:txBody>
        </p:sp>
      </p:grpSp>
      <p:grpSp>
        <p:nvGrpSpPr>
          <p:cNvPr id="65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5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8" name="5. The parcel ___ to the wrong addres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parcel ___ to the wrong address.</a:t>
              </a:r>
            </a:p>
          </p:txBody>
        </p:sp>
      </p:grpSp>
      <p:grpSp>
        <p:nvGrpSpPr>
          <p:cNvPr id="65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1" name="A. may deli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deliver</a:t>
              </a:r>
            </a:p>
          </p:txBody>
        </p:sp>
      </p:grpSp>
      <p:grpSp>
        <p:nvGrpSpPr>
          <p:cNvPr id="65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4" name="B. may have been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may have been delivered</a:t>
              </a:r>
            </a:p>
          </p:txBody>
        </p:sp>
      </p:grpSp>
      <p:grpSp>
        <p:nvGrpSpPr>
          <p:cNvPr id="65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7" name="C. may have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delivered</a:t>
              </a:r>
            </a:p>
          </p:txBody>
        </p:sp>
      </p:grpSp>
      <p:sp>
        <p:nvSpPr>
          <p:cNvPr id="65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5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1" name="B2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15  •  REVEAL</a:t>
              </a:r>
            </a:p>
          </p:txBody>
        </p:sp>
      </p:grpSp>
      <p:grpSp>
        <p:nvGrpSpPr>
          <p:cNvPr id="65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5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4" name="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9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5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5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2" name="Passive voice: advanced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Passive voice: advanced forms: choose the answer</a:t>
              </a:r>
            </a:p>
          </p:txBody>
        </p:sp>
      </p:grpSp>
      <p:grpSp>
        <p:nvGrpSpPr>
          <p:cNvPr id="65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5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5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5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9" name="1. The final schedule ___ tomorrow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final schedule ___ tomorrow morning.</a:t>
              </a:r>
            </a:p>
          </p:txBody>
        </p:sp>
      </p:grpSp>
      <p:grpSp>
        <p:nvGrpSpPr>
          <p:cNvPr id="65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2" name="A. will be publ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published</a:t>
              </a:r>
            </a:p>
          </p:txBody>
        </p:sp>
      </p:grpSp>
      <p:grpSp>
        <p:nvGrpSpPr>
          <p:cNvPr id="65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5" name="B. will publ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publish</a:t>
              </a:r>
            </a:p>
          </p:txBody>
        </p:sp>
      </p:grpSp>
      <p:grpSp>
        <p:nvGrpSpPr>
          <p:cNvPr id="65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8" name="C. publis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publishes</a:t>
              </a:r>
            </a:p>
          </p:txBody>
        </p:sp>
      </p:grpSp>
      <p:grpSp>
        <p:nvGrpSpPr>
          <p:cNvPr id="65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5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1" name="2. The main entrance ___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main entrance ___ since Tuesday.</a:t>
              </a:r>
            </a:p>
          </p:txBody>
        </p:sp>
      </p:grpSp>
      <p:grpSp>
        <p:nvGrpSpPr>
          <p:cNvPr id="65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4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5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7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5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5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0" name="C. i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closing</a:t>
              </a:r>
            </a:p>
          </p:txBody>
        </p:sp>
      </p:grpSp>
      <p:grpSp>
        <p:nvGrpSpPr>
          <p:cNvPr id="65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5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3" name="3. All applications ___ on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All applications ___ online.</a:t>
              </a:r>
            </a:p>
          </p:txBody>
        </p:sp>
      </p:grpSp>
      <p:grpSp>
        <p:nvGrpSpPr>
          <p:cNvPr id="65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5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6" name="A. must be submit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be submitted</a:t>
              </a:r>
            </a:p>
          </p:txBody>
        </p:sp>
      </p:grpSp>
      <p:grpSp>
        <p:nvGrpSpPr>
          <p:cNvPr id="65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5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9" name="B. must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submit</a:t>
              </a:r>
            </a:p>
          </p:txBody>
        </p:sp>
      </p:grpSp>
      <p:grpSp>
        <p:nvGrpSpPr>
          <p:cNvPr id="65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2" name="C. must have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 have submit</a:t>
              </a:r>
            </a:p>
          </p:txBody>
        </p:sp>
      </p:grpSp>
      <p:grpSp>
        <p:nvGrpSpPr>
          <p:cNvPr id="65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5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5" name="4. The new bridge ___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new bridge ___ at the moment.</a:t>
              </a:r>
            </a:p>
          </p:txBody>
        </p:sp>
      </p:grpSp>
      <p:grpSp>
        <p:nvGrpSpPr>
          <p:cNvPr id="65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5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8" name="A. buil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builds</a:t>
              </a:r>
            </a:p>
          </p:txBody>
        </p:sp>
      </p:grpSp>
      <p:grpSp>
        <p:nvGrpSpPr>
          <p:cNvPr id="65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1" name="B. has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built</a:t>
              </a:r>
            </a:p>
          </p:txBody>
        </p:sp>
      </p:grpSp>
      <p:grpSp>
        <p:nvGrpSpPr>
          <p:cNvPr id="65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4" name="C. is being inspec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inspected</a:t>
              </a:r>
            </a:p>
          </p:txBody>
        </p:sp>
      </p:grpSp>
      <p:grpSp>
        <p:nvGrpSpPr>
          <p:cNvPr id="65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5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7" name="5. The parcel ___ to the wrong addres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parcel ___ to the wrong address.</a:t>
              </a:r>
            </a:p>
          </p:txBody>
        </p:sp>
      </p:grpSp>
      <p:grpSp>
        <p:nvGrpSpPr>
          <p:cNvPr id="65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0" name="A. may deli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deliver</a:t>
              </a:r>
            </a:p>
          </p:txBody>
        </p:sp>
      </p:grpSp>
      <p:grpSp>
        <p:nvGrpSpPr>
          <p:cNvPr id="65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3" name="B. may have been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may have been delivered</a:t>
              </a:r>
            </a:p>
          </p:txBody>
        </p:sp>
      </p:grpSp>
      <p:grpSp>
        <p:nvGrpSpPr>
          <p:cNvPr id="65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6" name="C. may have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delivered</a:t>
              </a:r>
            </a:p>
          </p:txBody>
        </p:sp>
      </p:grpSp>
      <p:sp>
        <p:nvSpPr>
          <p:cNvPr id="65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5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0" name="B2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15  •  REVEAL</a:t>
              </a:r>
            </a:p>
          </p:txBody>
        </p:sp>
      </p:grpSp>
      <p:grpSp>
        <p:nvGrpSpPr>
          <p:cNvPr id="66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6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3" name="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6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8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1" name="Passive voice: advanced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Passive voice: advanced forms: choose the answer</a:t>
              </a:r>
            </a:p>
          </p:txBody>
        </p:sp>
      </p:grpSp>
      <p:grpSp>
        <p:nvGrpSpPr>
          <p:cNvPr id="66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6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8" name="1. The final schedule ___ tomorrow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final schedule ___ tomorrow morning.</a:t>
              </a:r>
            </a:p>
          </p:txBody>
        </p:sp>
      </p:grpSp>
      <p:grpSp>
        <p:nvGrpSpPr>
          <p:cNvPr id="66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1" name="A. will be publ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published</a:t>
              </a:r>
            </a:p>
          </p:txBody>
        </p:sp>
      </p:grpSp>
      <p:grpSp>
        <p:nvGrpSpPr>
          <p:cNvPr id="66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4" name="B. will publ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publish</a:t>
              </a:r>
            </a:p>
          </p:txBody>
        </p:sp>
      </p:grpSp>
      <p:grpSp>
        <p:nvGrpSpPr>
          <p:cNvPr id="66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7" name="C. publis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publishes</a:t>
              </a:r>
            </a:p>
          </p:txBody>
        </p:sp>
      </p:grpSp>
      <p:grpSp>
        <p:nvGrpSpPr>
          <p:cNvPr id="66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6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0" name="2. The main entrance ___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main entrance ___ since Tuesday.</a:t>
              </a:r>
            </a:p>
          </p:txBody>
        </p:sp>
      </p:grpSp>
      <p:grpSp>
        <p:nvGrpSpPr>
          <p:cNvPr id="66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3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6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6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6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9" name="C. i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closing</a:t>
              </a:r>
            </a:p>
          </p:txBody>
        </p:sp>
      </p:grpSp>
      <p:grpSp>
        <p:nvGrpSpPr>
          <p:cNvPr id="66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6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2" name="3. All applications ___ on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All applications ___ online.</a:t>
              </a:r>
            </a:p>
          </p:txBody>
        </p:sp>
      </p:grpSp>
      <p:grpSp>
        <p:nvGrpSpPr>
          <p:cNvPr id="66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6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5" name="A. must be submit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be submitted</a:t>
              </a:r>
            </a:p>
          </p:txBody>
        </p:sp>
      </p:grpSp>
      <p:grpSp>
        <p:nvGrpSpPr>
          <p:cNvPr id="66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8" name="B. must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submit</a:t>
              </a:r>
            </a:p>
          </p:txBody>
        </p:sp>
      </p:grpSp>
      <p:grpSp>
        <p:nvGrpSpPr>
          <p:cNvPr id="66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1" name="C. must have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 have submit</a:t>
              </a:r>
            </a:p>
          </p:txBody>
        </p:sp>
      </p:grpSp>
      <p:grpSp>
        <p:nvGrpSpPr>
          <p:cNvPr id="66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6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4" name="4. The new bridge ___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new bridge ___ at the moment.</a:t>
              </a:r>
            </a:p>
          </p:txBody>
        </p:sp>
      </p:grpSp>
      <p:grpSp>
        <p:nvGrpSpPr>
          <p:cNvPr id="66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6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7" name="A. buil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builds</a:t>
              </a:r>
            </a:p>
          </p:txBody>
        </p:sp>
      </p:grpSp>
      <p:grpSp>
        <p:nvGrpSpPr>
          <p:cNvPr id="66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0" name="B. has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built</a:t>
              </a:r>
            </a:p>
          </p:txBody>
        </p:sp>
      </p:grpSp>
      <p:grpSp>
        <p:nvGrpSpPr>
          <p:cNvPr id="66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3" name="C. is being inspec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inspected</a:t>
              </a:r>
            </a:p>
          </p:txBody>
        </p:sp>
      </p:grpSp>
      <p:grpSp>
        <p:nvGrpSpPr>
          <p:cNvPr id="66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6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6" name="5. The parcel ___ to the wrong addres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parcel ___ to the wrong address.</a:t>
              </a:r>
            </a:p>
          </p:txBody>
        </p:sp>
      </p:grpSp>
      <p:grpSp>
        <p:nvGrpSpPr>
          <p:cNvPr id="66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9" name="A. may deli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deliver</a:t>
              </a:r>
            </a:p>
          </p:txBody>
        </p:sp>
      </p:grpSp>
      <p:grpSp>
        <p:nvGrpSpPr>
          <p:cNvPr id="66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2" name="B. may have been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may have been delivered</a:t>
              </a:r>
            </a:p>
          </p:txBody>
        </p:sp>
      </p:grpSp>
      <p:grpSp>
        <p:nvGrpSpPr>
          <p:cNvPr id="66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5" name="C. may have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delivered</a:t>
              </a:r>
            </a:p>
          </p:txBody>
        </p:sp>
      </p:grpSp>
      <p:sp>
        <p:nvSpPr>
          <p:cNvPr id="66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6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9" name="B2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15  •  REVEAL</a:t>
              </a:r>
            </a:p>
          </p:txBody>
        </p:sp>
      </p:grpSp>
      <p:grpSp>
        <p:nvGrpSpPr>
          <p:cNvPr id="66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6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2" name="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6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7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0" name="Passive voice: advanced form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Passive voice: advanced forms: choose the answer</a:t>
              </a:r>
            </a:p>
          </p:txBody>
        </p:sp>
      </p:grpSp>
      <p:grpSp>
        <p:nvGrpSpPr>
          <p:cNvPr id="66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6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7" name="1. The final schedule ___ tomorrow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final schedule ___ tomorrow morning.</a:t>
              </a:r>
            </a:p>
          </p:txBody>
        </p:sp>
      </p:grpSp>
      <p:grpSp>
        <p:nvGrpSpPr>
          <p:cNvPr id="67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0" name="A. will be publ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published</a:t>
              </a:r>
            </a:p>
          </p:txBody>
        </p:sp>
      </p:grpSp>
      <p:grpSp>
        <p:nvGrpSpPr>
          <p:cNvPr id="67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3" name="B. will publ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publish</a:t>
              </a:r>
            </a:p>
          </p:txBody>
        </p:sp>
      </p:grpSp>
      <p:grpSp>
        <p:nvGrpSpPr>
          <p:cNvPr id="67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6" name="C. publish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publishes</a:t>
              </a:r>
            </a:p>
          </p:txBody>
        </p:sp>
      </p:grpSp>
      <p:grpSp>
        <p:nvGrpSpPr>
          <p:cNvPr id="67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9" name="2. The main entrance ___ since Tues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main entrance ___ since Tuesday.</a:t>
              </a:r>
            </a:p>
          </p:txBody>
        </p:sp>
      </p:grpSp>
      <p:grpSp>
        <p:nvGrpSpPr>
          <p:cNvPr id="67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2" name="A. has clo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closed</a:t>
              </a:r>
            </a:p>
          </p:txBody>
        </p:sp>
      </p:grpSp>
      <p:grpSp>
        <p:nvGrpSpPr>
          <p:cNvPr id="67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5" name="B. has been clo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closed</a:t>
              </a:r>
            </a:p>
          </p:txBody>
        </p:sp>
      </p:grpSp>
      <p:grpSp>
        <p:nvGrpSpPr>
          <p:cNvPr id="67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8" name="C. is c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closing</a:t>
              </a:r>
            </a:p>
          </p:txBody>
        </p:sp>
      </p:grpSp>
      <p:grpSp>
        <p:nvGrpSpPr>
          <p:cNvPr id="67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7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1" name="3. All applications ___ onli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All applications ___ online.</a:t>
              </a:r>
            </a:p>
          </p:txBody>
        </p:sp>
      </p:grpSp>
      <p:grpSp>
        <p:nvGrpSpPr>
          <p:cNvPr id="67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7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4" name="A. must be submit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 be submitted</a:t>
              </a:r>
            </a:p>
          </p:txBody>
        </p:sp>
      </p:grpSp>
      <p:grpSp>
        <p:nvGrpSpPr>
          <p:cNvPr id="67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7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7" name="B. must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submit</a:t>
              </a:r>
            </a:p>
          </p:txBody>
        </p:sp>
      </p:grpSp>
      <p:grpSp>
        <p:nvGrpSpPr>
          <p:cNvPr id="67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0" name="C. must have subm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 have submit</a:t>
              </a:r>
            </a:p>
          </p:txBody>
        </p:sp>
      </p:grpSp>
      <p:grpSp>
        <p:nvGrpSpPr>
          <p:cNvPr id="67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7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3" name="4. The new bridge ___ at the mo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new bridge ___ at the moment.</a:t>
              </a:r>
            </a:p>
          </p:txBody>
        </p:sp>
      </p:grpSp>
      <p:grpSp>
        <p:nvGrpSpPr>
          <p:cNvPr id="67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7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6" name="A. buil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builds</a:t>
              </a:r>
            </a:p>
          </p:txBody>
        </p:sp>
      </p:grpSp>
      <p:grpSp>
        <p:nvGrpSpPr>
          <p:cNvPr id="67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9" name="B. has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built</a:t>
              </a:r>
            </a:p>
          </p:txBody>
        </p:sp>
      </p:grpSp>
      <p:grpSp>
        <p:nvGrpSpPr>
          <p:cNvPr id="67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2" name="C. is being inspec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being inspected</a:t>
              </a:r>
            </a:p>
          </p:txBody>
        </p:sp>
      </p:grpSp>
      <p:grpSp>
        <p:nvGrpSpPr>
          <p:cNvPr id="67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7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5" name="5. The parcel ___ to the wrong addres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parcel ___ to the wrong address.</a:t>
              </a:r>
            </a:p>
          </p:txBody>
        </p:sp>
      </p:grpSp>
      <p:grpSp>
        <p:nvGrpSpPr>
          <p:cNvPr id="67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8" name="A. may deli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deliver</a:t>
              </a:r>
            </a:p>
          </p:txBody>
        </p:sp>
      </p:grpSp>
      <p:grpSp>
        <p:nvGrpSpPr>
          <p:cNvPr id="67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1" name="B. may have been deliver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may have been delivered</a:t>
              </a:r>
            </a:p>
          </p:txBody>
        </p:sp>
      </p:grpSp>
      <p:grpSp>
        <p:nvGrpSpPr>
          <p:cNvPr id="67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4" name="C. may have deliver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have delivered</a:t>
              </a:r>
            </a:p>
          </p:txBody>
        </p:sp>
      </p:grpSp>
      <p:sp>
        <p:nvSpPr>
          <p:cNvPr id="67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7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8" name="B2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15  •  REVEAL</a:t>
              </a:r>
            </a:p>
          </p:txBody>
        </p:sp>
      </p:grpSp>
      <p:grpSp>
        <p:nvGrpSpPr>
          <p:cNvPr id="67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7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1" name="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7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6" name="UNIT 1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EXPLANATION</a:t>
              </a:r>
            </a:p>
          </p:txBody>
        </p:sp>
      </p:grpSp>
      <p:grpSp>
        <p:nvGrpSpPr>
          <p:cNvPr id="67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7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9" name="Causative have and ge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</a:t>
              </a:r>
            </a:p>
          </p:txBody>
        </p:sp>
      </p:grpSp>
      <p:sp>
        <p:nvSpPr>
          <p:cNvPr id="67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7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77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67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6" name="Use have/get something done when another person performs a service for you or something happens to your property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have/get something done when another person performs a service for you or something happens to your property.</a:t>
              </a:r>
            </a:p>
          </p:txBody>
        </p:sp>
      </p:grpSp>
      <p:grpSp>
        <p:nvGrpSpPr>
          <p:cNvPr id="67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7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7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7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2" name="The subject does not perform the action personally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subject does not perform the action personally.</a:t>
              </a:r>
            </a:p>
          </p:txBody>
        </p:sp>
      </p:grpSp>
      <p:sp>
        <p:nvSpPr>
          <p:cNvPr id="67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7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7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7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9" name="have/get + object + past participle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have/get + object + past participle</a:t>
              </a:r>
            </a:p>
          </p:txBody>
        </p:sp>
      </p:grpSp>
      <p:grpSp>
        <p:nvGrpSpPr>
          <p:cNvPr id="67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7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7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7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8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7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9" name="1.  I had my hair cut yesterday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had my hair cut yesterday.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need to get the roof repaired.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had her phone stolen.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is having his eyes tested.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will have the documents translated.</a:t>
              </a:r>
            </a:p>
          </p:txBody>
        </p:sp>
      </p:grpSp>
      <p:sp>
        <p:nvSpPr>
          <p:cNvPr id="68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8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3" name="B2 GRAMMAR  •  UNIT 1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16  •  EXPLANATION</a:t>
              </a:r>
            </a:p>
          </p:txBody>
        </p:sp>
      </p:grpSp>
      <p:grpSp>
        <p:nvGrpSpPr>
          <p:cNvPr id="68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8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6" name="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1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4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68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8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1" name="1. I ___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last week.</a:t>
              </a:r>
            </a:p>
          </p:txBody>
        </p:sp>
      </p:grpSp>
      <p:grpSp>
        <p:nvGrpSpPr>
          <p:cNvPr id="68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4" name="A. had my car servi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my car serviced</a:t>
              </a:r>
            </a:p>
          </p:txBody>
        </p:sp>
      </p:grpSp>
      <p:grpSp>
        <p:nvGrpSpPr>
          <p:cNvPr id="68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7" name="B. serviced my car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serviced my car by someone</a:t>
              </a:r>
            </a:p>
          </p:txBody>
        </p:sp>
      </p:grpSp>
      <p:grpSp>
        <p:nvGrpSpPr>
          <p:cNvPr id="68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0" name="C. had serviced my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serviced my car</a:t>
              </a:r>
            </a:p>
          </p:txBody>
        </p:sp>
      </p:grpSp>
      <p:grpSp>
        <p:nvGrpSpPr>
          <p:cNvPr id="68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8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3" name="2. We should ___ before win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should ___ before winter.</a:t>
              </a:r>
            </a:p>
          </p:txBody>
        </p:sp>
      </p:grpSp>
      <p:grpSp>
        <p:nvGrpSpPr>
          <p:cNvPr id="68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6" name="A. repair the windows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 the windows by someone</a:t>
              </a:r>
            </a:p>
          </p:txBody>
        </p:sp>
      </p:grpSp>
      <p:grpSp>
        <p:nvGrpSpPr>
          <p:cNvPr id="68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9" name="B. get the windows replac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the windows replaced</a:t>
              </a:r>
            </a:p>
          </p:txBody>
        </p:sp>
      </p:grpSp>
      <p:grpSp>
        <p:nvGrpSpPr>
          <p:cNvPr id="68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8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2" name="C. get replace the wind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get replace the windows</a:t>
              </a:r>
            </a:p>
          </p:txBody>
        </p:sp>
      </p:grpSp>
      <p:grpSp>
        <p:nvGrpSpPr>
          <p:cNvPr id="68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8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5" name="3. She ___ on the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on the train.</a:t>
              </a:r>
            </a:p>
          </p:txBody>
        </p:sp>
      </p:grpSp>
      <p:grpSp>
        <p:nvGrpSpPr>
          <p:cNvPr id="68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8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8" name="A. got stealing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got stealing her bag</a:t>
              </a:r>
            </a:p>
          </p:txBody>
        </p:sp>
      </p:grpSp>
      <p:grpSp>
        <p:nvGrpSpPr>
          <p:cNvPr id="68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1" name="B. had steal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steal her bag</a:t>
              </a:r>
            </a:p>
          </p:txBody>
        </p:sp>
      </p:grpSp>
      <p:grpSp>
        <p:nvGrpSpPr>
          <p:cNvPr id="68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8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4" name="C. had her bag stol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her bag stolen</a:t>
              </a:r>
            </a:p>
          </p:txBody>
        </p:sp>
      </p:grpSp>
      <p:grpSp>
        <p:nvGrpSpPr>
          <p:cNvPr id="68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7" name="4. He ___ this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this afternoon.</a:t>
              </a:r>
            </a:p>
          </p:txBody>
        </p:sp>
      </p:grpSp>
      <p:grpSp>
        <p:nvGrpSpPr>
          <p:cNvPr id="68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0" name="A. tests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tests his eyes</a:t>
              </a:r>
            </a:p>
          </p:txBody>
        </p:sp>
      </p:grpSp>
      <p:grpSp>
        <p:nvGrpSpPr>
          <p:cNvPr id="68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3" name="B. has tested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tested his eyes</a:t>
              </a:r>
            </a:p>
          </p:txBody>
        </p:sp>
      </p:grpSp>
      <p:grpSp>
        <p:nvGrpSpPr>
          <p:cNvPr id="68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6" name="C. is having his eyes tes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having his eyes tested</a:t>
              </a:r>
            </a:p>
          </p:txBody>
        </p:sp>
      </p:grpSp>
      <p:grpSp>
        <p:nvGrpSpPr>
          <p:cNvPr id="68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9" name="5. They ___ before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before the conference.</a:t>
              </a:r>
            </a:p>
          </p:txBody>
        </p:sp>
      </p:grpSp>
      <p:grpSp>
        <p:nvGrpSpPr>
          <p:cNvPr id="68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2" name="A. will have the brochures pri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the brochures printed</a:t>
              </a:r>
            </a:p>
          </p:txBody>
        </p:sp>
      </p:grpSp>
      <p:grpSp>
        <p:nvGrpSpPr>
          <p:cNvPr id="68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5" name="B. will have printed the brochures them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printed the brochures themselves</a:t>
              </a:r>
            </a:p>
          </p:txBody>
        </p:sp>
      </p:grpSp>
      <p:grpSp>
        <p:nvGrpSpPr>
          <p:cNvPr id="68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8" name="C. will get print the brochur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get print the brochures</a:t>
              </a:r>
            </a:p>
          </p:txBody>
        </p:sp>
      </p:grpSp>
      <p:sp>
        <p:nvSpPr>
          <p:cNvPr id="68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8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2" name="B2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16  •  REVEAL</a:t>
              </a:r>
            </a:p>
          </p:txBody>
        </p:sp>
      </p:grpSp>
      <p:grpSp>
        <p:nvGrpSpPr>
          <p:cNvPr id="68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8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5" name="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0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3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68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8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0" name="1. I ___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last week.</a:t>
              </a:r>
            </a:p>
          </p:txBody>
        </p:sp>
      </p:grpSp>
      <p:grpSp>
        <p:nvGrpSpPr>
          <p:cNvPr id="69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3" name="A. had my car servi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my car serviced</a:t>
              </a:r>
            </a:p>
          </p:txBody>
        </p:sp>
      </p:grpSp>
      <p:grpSp>
        <p:nvGrpSpPr>
          <p:cNvPr id="69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6" name="B. serviced my car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serviced my car by someone</a:t>
              </a:r>
            </a:p>
          </p:txBody>
        </p:sp>
      </p:grpSp>
      <p:grpSp>
        <p:nvGrpSpPr>
          <p:cNvPr id="69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9" name="C. had serviced my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serviced my car</a:t>
              </a:r>
            </a:p>
          </p:txBody>
        </p:sp>
      </p:grpSp>
      <p:grpSp>
        <p:nvGrpSpPr>
          <p:cNvPr id="69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2" name="2. We should ___ before win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should ___ before winter.</a:t>
              </a:r>
            </a:p>
          </p:txBody>
        </p:sp>
      </p:grpSp>
      <p:grpSp>
        <p:nvGrpSpPr>
          <p:cNvPr id="69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5" name="A. repair the windows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 the windows by someone</a:t>
              </a:r>
            </a:p>
          </p:txBody>
        </p:sp>
      </p:grpSp>
      <p:grpSp>
        <p:nvGrpSpPr>
          <p:cNvPr id="69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8" name="B. get the windows repla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the windows replaced</a:t>
              </a:r>
            </a:p>
          </p:txBody>
        </p:sp>
      </p:grpSp>
      <p:grpSp>
        <p:nvGrpSpPr>
          <p:cNvPr id="69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1" name="C. get replace the wind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get replace the windows</a:t>
              </a:r>
            </a:p>
          </p:txBody>
        </p:sp>
      </p:grpSp>
      <p:grpSp>
        <p:nvGrpSpPr>
          <p:cNvPr id="69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9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4" name="3. She ___ on the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on the train.</a:t>
              </a:r>
            </a:p>
          </p:txBody>
        </p:sp>
      </p:grpSp>
      <p:grpSp>
        <p:nvGrpSpPr>
          <p:cNvPr id="69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9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7" name="A. got stealing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got stealing her bag</a:t>
              </a:r>
            </a:p>
          </p:txBody>
        </p:sp>
      </p:grpSp>
      <p:grpSp>
        <p:nvGrpSpPr>
          <p:cNvPr id="69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9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0" name="B. had steal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steal her bag</a:t>
              </a:r>
            </a:p>
          </p:txBody>
        </p:sp>
      </p:grpSp>
      <p:grpSp>
        <p:nvGrpSpPr>
          <p:cNvPr id="69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9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3" name="C. had her bag stol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her bag stolen</a:t>
              </a:r>
            </a:p>
          </p:txBody>
        </p:sp>
      </p:grpSp>
      <p:grpSp>
        <p:nvGrpSpPr>
          <p:cNvPr id="69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9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6" name="4. He ___ this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this afternoon.</a:t>
              </a:r>
            </a:p>
          </p:txBody>
        </p:sp>
      </p:grpSp>
      <p:grpSp>
        <p:nvGrpSpPr>
          <p:cNvPr id="69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9" name="A. tests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tests his eyes</a:t>
              </a:r>
            </a:p>
          </p:txBody>
        </p:sp>
      </p:grpSp>
      <p:grpSp>
        <p:nvGrpSpPr>
          <p:cNvPr id="69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2" name="B. has tested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tested his eyes</a:t>
              </a:r>
            </a:p>
          </p:txBody>
        </p:sp>
      </p:grpSp>
      <p:grpSp>
        <p:nvGrpSpPr>
          <p:cNvPr id="69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5" name="C. is having his eyes tes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having his eyes tested</a:t>
              </a:r>
            </a:p>
          </p:txBody>
        </p:sp>
      </p:grpSp>
      <p:grpSp>
        <p:nvGrpSpPr>
          <p:cNvPr id="69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9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8" name="5. They ___ before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before the conference.</a:t>
              </a:r>
            </a:p>
          </p:txBody>
        </p:sp>
      </p:grpSp>
      <p:grpSp>
        <p:nvGrpSpPr>
          <p:cNvPr id="69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1" name="A. will have the brochures pri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the brochures printed</a:t>
              </a:r>
            </a:p>
          </p:txBody>
        </p:sp>
      </p:grpSp>
      <p:grpSp>
        <p:nvGrpSpPr>
          <p:cNvPr id="69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4" name="B. will have printed the brochures them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printed the brochures themselves</a:t>
              </a:r>
            </a:p>
          </p:txBody>
        </p:sp>
      </p:grpSp>
      <p:grpSp>
        <p:nvGrpSpPr>
          <p:cNvPr id="69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9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7" name="C. will get print the brochur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get print the brochures</a:t>
              </a:r>
            </a:p>
          </p:txBody>
        </p:sp>
      </p:grpSp>
      <p:sp>
        <p:nvSpPr>
          <p:cNvPr id="69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9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1" name="B2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16  •  REVEAL</a:t>
              </a:r>
            </a:p>
          </p:txBody>
        </p:sp>
      </p:grpSp>
      <p:grpSp>
        <p:nvGrpSpPr>
          <p:cNvPr id="69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9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4" name="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9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9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9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9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2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69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9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9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9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9" name="1. I ___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last week.</a:t>
              </a:r>
            </a:p>
          </p:txBody>
        </p:sp>
      </p:grpSp>
      <p:grpSp>
        <p:nvGrpSpPr>
          <p:cNvPr id="69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2" name="A. had my car servi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my car serviced</a:t>
              </a:r>
            </a:p>
          </p:txBody>
        </p:sp>
      </p:grpSp>
      <p:grpSp>
        <p:nvGrpSpPr>
          <p:cNvPr id="69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5" name="B. serviced my car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serviced my car by someone</a:t>
              </a:r>
            </a:p>
          </p:txBody>
        </p:sp>
      </p:grpSp>
      <p:grpSp>
        <p:nvGrpSpPr>
          <p:cNvPr id="69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8" name="C. had serviced my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serviced my car</a:t>
              </a:r>
            </a:p>
          </p:txBody>
        </p:sp>
      </p:grpSp>
      <p:grpSp>
        <p:nvGrpSpPr>
          <p:cNvPr id="69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1" name="2. We should ___ before win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should ___ before winter.</a:t>
              </a:r>
            </a:p>
          </p:txBody>
        </p:sp>
      </p:grpSp>
      <p:grpSp>
        <p:nvGrpSpPr>
          <p:cNvPr id="69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4" name="A. repair the windows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 the windows by someone</a:t>
              </a:r>
            </a:p>
          </p:txBody>
        </p:sp>
      </p:grpSp>
      <p:grpSp>
        <p:nvGrpSpPr>
          <p:cNvPr id="69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7" name="B. get the windows repla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the windows replaced</a:t>
              </a:r>
            </a:p>
          </p:txBody>
        </p:sp>
      </p:grpSp>
      <p:grpSp>
        <p:nvGrpSpPr>
          <p:cNvPr id="70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0" name="C. get replace the wind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get replace the windows</a:t>
              </a:r>
            </a:p>
          </p:txBody>
        </p:sp>
      </p:grpSp>
      <p:grpSp>
        <p:nvGrpSpPr>
          <p:cNvPr id="70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0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3" name="3. She ___ on the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on the train.</a:t>
              </a:r>
            </a:p>
          </p:txBody>
        </p:sp>
      </p:grpSp>
      <p:grpSp>
        <p:nvGrpSpPr>
          <p:cNvPr id="70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0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6" name="A. got stealing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got stealing her bag</a:t>
              </a:r>
            </a:p>
          </p:txBody>
        </p:sp>
      </p:grpSp>
      <p:grpSp>
        <p:nvGrpSpPr>
          <p:cNvPr id="70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9" name="B. had steal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steal her bag</a:t>
              </a:r>
            </a:p>
          </p:txBody>
        </p:sp>
      </p:grpSp>
      <p:grpSp>
        <p:nvGrpSpPr>
          <p:cNvPr id="70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2" name="C. had her bag stol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her bag stolen</a:t>
              </a:r>
            </a:p>
          </p:txBody>
        </p:sp>
      </p:grpSp>
      <p:grpSp>
        <p:nvGrpSpPr>
          <p:cNvPr id="70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5" name="4. He ___ this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this afternoon.</a:t>
              </a:r>
            </a:p>
          </p:txBody>
        </p:sp>
      </p:grpSp>
      <p:grpSp>
        <p:nvGrpSpPr>
          <p:cNvPr id="70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8" name="A. tests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tests his eyes</a:t>
              </a:r>
            </a:p>
          </p:txBody>
        </p:sp>
      </p:grpSp>
      <p:grpSp>
        <p:nvGrpSpPr>
          <p:cNvPr id="70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1" name="B. has tested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tested his eyes</a:t>
              </a:r>
            </a:p>
          </p:txBody>
        </p:sp>
      </p:grpSp>
      <p:grpSp>
        <p:nvGrpSpPr>
          <p:cNvPr id="70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4" name="C. is having his eyes tes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having his eyes tested</a:t>
              </a:r>
            </a:p>
          </p:txBody>
        </p:sp>
      </p:grpSp>
      <p:grpSp>
        <p:nvGrpSpPr>
          <p:cNvPr id="70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7" name="5. They ___ before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before the conference.</a:t>
              </a:r>
            </a:p>
          </p:txBody>
        </p:sp>
      </p:grpSp>
      <p:grpSp>
        <p:nvGrpSpPr>
          <p:cNvPr id="70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0" name="A. will have the brochures pri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the brochures printed</a:t>
              </a:r>
            </a:p>
          </p:txBody>
        </p:sp>
      </p:grpSp>
      <p:grpSp>
        <p:nvGrpSpPr>
          <p:cNvPr id="70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0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3" name="B. will have printed the brochures them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printed the brochures themselves</a:t>
              </a:r>
            </a:p>
          </p:txBody>
        </p:sp>
      </p:grpSp>
      <p:grpSp>
        <p:nvGrpSpPr>
          <p:cNvPr id="70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6" name="C. will get print the brochur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get print the brochures</a:t>
              </a:r>
            </a:p>
          </p:txBody>
        </p:sp>
      </p:grpSp>
      <p:sp>
        <p:nvSpPr>
          <p:cNvPr id="70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0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0" name="B2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16  •  REVEAL</a:t>
              </a:r>
            </a:p>
          </p:txBody>
        </p:sp>
      </p:grpSp>
      <p:grpSp>
        <p:nvGrpSpPr>
          <p:cNvPr id="70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0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3" name="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0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8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0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0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1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70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0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0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0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8" name="1. I ___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last week.</a:t>
              </a:r>
            </a:p>
          </p:txBody>
        </p:sp>
      </p:grpSp>
      <p:grpSp>
        <p:nvGrpSpPr>
          <p:cNvPr id="70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1" name="A. had my car servi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my car serviced</a:t>
              </a:r>
            </a:p>
          </p:txBody>
        </p:sp>
      </p:grpSp>
      <p:grpSp>
        <p:nvGrpSpPr>
          <p:cNvPr id="70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4" name="B. serviced my car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serviced my car by someone</a:t>
              </a:r>
            </a:p>
          </p:txBody>
        </p:sp>
      </p:grpSp>
      <p:grpSp>
        <p:nvGrpSpPr>
          <p:cNvPr id="70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7" name="C. had serviced my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serviced my car</a:t>
              </a:r>
            </a:p>
          </p:txBody>
        </p:sp>
      </p:grpSp>
      <p:grpSp>
        <p:nvGrpSpPr>
          <p:cNvPr id="70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0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0" name="2. We should ___ before win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should ___ before winter.</a:t>
              </a:r>
            </a:p>
          </p:txBody>
        </p:sp>
      </p:grpSp>
      <p:grpSp>
        <p:nvGrpSpPr>
          <p:cNvPr id="70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3" name="A. repair the windows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 the windows by someone</a:t>
              </a:r>
            </a:p>
          </p:txBody>
        </p:sp>
      </p:grpSp>
      <p:grpSp>
        <p:nvGrpSpPr>
          <p:cNvPr id="70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6" name="B. get the windows repla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the windows replaced</a:t>
              </a:r>
            </a:p>
          </p:txBody>
        </p:sp>
      </p:grpSp>
      <p:grpSp>
        <p:nvGrpSpPr>
          <p:cNvPr id="70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9" name="C. get replace the wind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get replace the windows</a:t>
              </a:r>
            </a:p>
          </p:txBody>
        </p:sp>
      </p:grpSp>
      <p:grpSp>
        <p:nvGrpSpPr>
          <p:cNvPr id="70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0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2" name="3. She ___ on the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on the train.</a:t>
              </a:r>
            </a:p>
          </p:txBody>
        </p:sp>
      </p:grpSp>
      <p:grpSp>
        <p:nvGrpSpPr>
          <p:cNvPr id="70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0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5" name="A. got stealing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got stealing her bag</a:t>
              </a:r>
            </a:p>
          </p:txBody>
        </p:sp>
      </p:grpSp>
      <p:grpSp>
        <p:nvGrpSpPr>
          <p:cNvPr id="70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8" name="B. had steal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steal her bag</a:t>
              </a:r>
            </a:p>
          </p:txBody>
        </p:sp>
      </p:grpSp>
      <p:grpSp>
        <p:nvGrpSpPr>
          <p:cNvPr id="70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1" name="C. had her bag stol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her bag stolen</a:t>
              </a:r>
            </a:p>
          </p:txBody>
        </p:sp>
      </p:grpSp>
      <p:grpSp>
        <p:nvGrpSpPr>
          <p:cNvPr id="70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4" name="4. He ___ this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this afternoon.</a:t>
              </a:r>
            </a:p>
          </p:txBody>
        </p:sp>
      </p:grpSp>
      <p:grpSp>
        <p:nvGrpSpPr>
          <p:cNvPr id="70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7" name="A. tests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tests his eyes</a:t>
              </a:r>
            </a:p>
          </p:txBody>
        </p:sp>
      </p:grpSp>
      <p:grpSp>
        <p:nvGrpSpPr>
          <p:cNvPr id="71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0" name="B. has tested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tested his eyes</a:t>
              </a:r>
            </a:p>
          </p:txBody>
        </p:sp>
      </p:grpSp>
      <p:grpSp>
        <p:nvGrpSpPr>
          <p:cNvPr id="71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3" name="C. is having his eyes tes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having his eyes tested</a:t>
              </a:r>
            </a:p>
          </p:txBody>
        </p:sp>
      </p:grpSp>
      <p:grpSp>
        <p:nvGrpSpPr>
          <p:cNvPr id="71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1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6" name="5. They ___ before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before the conference.</a:t>
              </a:r>
            </a:p>
          </p:txBody>
        </p:sp>
      </p:grpSp>
      <p:grpSp>
        <p:nvGrpSpPr>
          <p:cNvPr id="71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9" name="A. will have the brochures prin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the brochures printed</a:t>
              </a:r>
            </a:p>
          </p:txBody>
        </p:sp>
      </p:grpSp>
      <p:grpSp>
        <p:nvGrpSpPr>
          <p:cNvPr id="71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2" name="B. will have printed the brochures them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printed the brochures themselves</a:t>
              </a:r>
            </a:p>
          </p:txBody>
        </p:sp>
      </p:grpSp>
      <p:grpSp>
        <p:nvGrpSpPr>
          <p:cNvPr id="71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5" name="C. will get print the brochur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get print the brochures</a:t>
              </a:r>
            </a:p>
          </p:txBody>
        </p:sp>
      </p:grpSp>
      <p:sp>
        <p:nvSpPr>
          <p:cNvPr id="71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1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9" name="B2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16  •  REVEAL</a:t>
              </a:r>
            </a:p>
          </p:txBody>
        </p:sp>
      </p:grpSp>
      <p:grpSp>
        <p:nvGrpSpPr>
          <p:cNvPr id="71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1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2" name="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1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7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1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1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0" name="Causative have and ge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Causative have and get: choose the answer</a:t>
              </a:r>
            </a:p>
          </p:txBody>
        </p:sp>
      </p:grpSp>
      <p:grpSp>
        <p:nvGrpSpPr>
          <p:cNvPr id="71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1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1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7" name="1. I ___ last wee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last week.</a:t>
              </a:r>
            </a:p>
          </p:txBody>
        </p:sp>
      </p:grpSp>
      <p:grpSp>
        <p:nvGrpSpPr>
          <p:cNvPr id="71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0" name="A. had my car servi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my car serviced</a:t>
              </a:r>
            </a:p>
          </p:txBody>
        </p:sp>
      </p:grpSp>
      <p:grpSp>
        <p:nvGrpSpPr>
          <p:cNvPr id="71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3" name="B. serviced my car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serviced my car by someone</a:t>
              </a:r>
            </a:p>
          </p:txBody>
        </p:sp>
      </p:grpSp>
      <p:grpSp>
        <p:nvGrpSpPr>
          <p:cNvPr id="71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6" name="C. had serviced my c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serviced my car</a:t>
              </a:r>
            </a:p>
          </p:txBody>
        </p:sp>
      </p:grpSp>
      <p:grpSp>
        <p:nvGrpSpPr>
          <p:cNvPr id="71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9" name="2. We should ___ before win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should ___ before winter.</a:t>
              </a:r>
            </a:p>
          </p:txBody>
        </p:sp>
      </p:grpSp>
      <p:grpSp>
        <p:nvGrpSpPr>
          <p:cNvPr id="71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2" name="A. repair the windows by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repair the windows by someone</a:t>
              </a:r>
            </a:p>
          </p:txBody>
        </p:sp>
      </p:grpSp>
      <p:grpSp>
        <p:nvGrpSpPr>
          <p:cNvPr id="71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5" name="B. get the windows replac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 the windows replaced</a:t>
              </a:r>
            </a:p>
          </p:txBody>
        </p:sp>
      </p:grpSp>
      <p:grpSp>
        <p:nvGrpSpPr>
          <p:cNvPr id="71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8" name="C. get replace the wind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get replace the windows</a:t>
              </a:r>
            </a:p>
          </p:txBody>
        </p:sp>
      </p:grpSp>
      <p:grpSp>
        <p:nvGrpSpPr>
          <p:cNvPr id="71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1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1" name="3. She ___ on the t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on the train.</a:t>
              </a:r>
            </a:p>
          </p:txBody>
        </p:sp>
      </p:grpSp>
      <p:grpSp>
        <p:nvGrpSpPr>
          <p:cNvPr id="71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1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4" name="A. got stealing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got stealing her bag</a:t>
              </a:r>
            </a:p>
          </p:txBody>
        </p:sp>
      </p:grpSp>
      <p:grpSp>
        <p:nvGrpSpPr>
          <p:cNvPr id="71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1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7" name="B. had steal her ba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steal her bag</a:t>
              </a:r>
            </a:p>
          </p:txBody>
        </p:sp>
      </p:grpSp>
      <p:grpSp>
        <p:nvGrpSpPr>
          <p:cNvPr id="71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0" name="C. had her bag stol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her bag stolen</a:t>
              </a:r>
            </a:p>
          </p:txBody>
        </p:sp>
      </p:grpSp>
      <p:grpSp>
        <p:nvGrpSpPr>
          <p:cNvPr id="71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1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3" name="4. He ___ this after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this afternoon.</a:t>
              </a:r>
            </a:p>
          </p:txBody>
        </p:sp>
      </p:grpSp>
      <p:grpSp>
        <p:nvGrpSpPr>
          <p:cNvPr id="71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1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6" name="A. tests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tests his eyes</a:t>
              </a:r>
            </a:p>
          </p:txBody>
        </p:sp>
      </p:grpSp>
      <p:grpSp>
        <p:nvGrpSpPr>
          <p:cNvPr id="71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9" name="B. has tested his ey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tested his eyes</a:t>
              </a:r>
            </a:p>
          </p:txBody>
        </p:sp>
      </p:grpSp>
      <p:grpSp>
        <p:nvGrpSpPr>
          <p:cNvPr id="71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2" name="C. is having his eyes tes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having his eyes tested</a:t>
              </a:r>
            </a:p>
          </p:txBody>
        </p:sp>
      </p:grpSp>
      <p:grpSp>
        <p:nvGrpSpPr>
          <p:cNvPr id="71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1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5" name="5. They ___ before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___ before the conference.</a:t>
              </a:r>
            </a:p>
          </p:txBody>
        </p:sp>
      </p:grpSp>
      <p:grpSp>
        <p:nvGrpSpPr>
          <p:cNvPr id="71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8" name="A. will have the brochures prin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have the brochures printed</a:t>
              </a:r>
            </a:p>
          </p:txBody>
        </p:sp>
      </p:grpSp>
      <p:grpSp>
        <p:nvGrpSpPr>
          <p:cNvPr id="71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1" name="B. will have printed the brochures them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have printed the brochures themselves</a:t>
              </a:r>
            </a:p>
          </p:txBody>
        </p:sp>
      </p:grpSp>
      <p:grpSp>
        <p:nvGrpSpPr>
          <p:cNvPr id="71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4" name="C. will get print the brochur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get print the brochures</a:t>
              </a:r>
            </a:p>
          </p:txBody>
        </p:sp>
      </p:grpSp>
      <p:sp>
        <p:nvSpPr>
          <p:cNvPr id="71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1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8" name="B2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16  •  REVEAL</a:t>
              </a:r>
            </a:p>
          </p:txBody>
        </p:sp>
      </p:grpSp>
      <p:grpSp>
        <p:nvGrpSpPr>
          <p:cNvPr id="72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1" name="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2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6" name="UNIT 1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EXPLANATION</a:t>
              </a:r>
            </a:p>
          </p:txBody>
        </p:sp>
      </p:grpSp>
      <p:grpSp>
        <p:nvGrpSpPr>
          <p:cNvPr id="72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2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9" name="Reporting passiv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</a:t>
              </a:r>
            </a:p>
          </p:txBody>
        </p:sp>
      </p:grpSp>
      <p:sp>
        <p:nvSpPr>
          <p:cNvPr id="72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2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2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72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6" name="Use it is said that or subject + is said to when the source is general or unimportan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it is said that or subject + is said to when the source is general or unimportant.</a:t>
              </a:r>
            </a:p>
          </p:txBody>
        </p:sp>
      </p:grpSp>
      <p:grpSp>
        <p:nvGrpSpPr>
          <p:cNvPr id="72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2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2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2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2" name="Use to have + participle when the reported action is earlier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to have + participle when the reported action is earlier.</a:t>
              </a:r>
            </a:p>
          </p:txBody>
        </p:sp>
      </p:grpSp>
      <p:sp>
        <p:nvSpPr>
          <p:cNvPr id="72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2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2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72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9" name="It is said that +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It is said that +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subject + be said to + verb</a:t>
              </a:r>
            </a:p>
          </p:txBody>
        </p:sp>
      </p:grpSp>
      <p:grpSp>
        <p:nvGrpSpPr>
          <p:cNvPr id="72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72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72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2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2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2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9" name="1.  The actor is said to live abroad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actor is said to live abroad.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 is believed that prices will rise.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is thought to have left the country.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company is reported to be profitable.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is expected that the plan will succeed.</a:t>
              </a:r>
            </a:p>
          </p:txBody>
        </p:sp>
      </p:grpSp>
      <p:sp>
        <p:nvSpPr>
          <p:cNvPr id="72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2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3" name="B2 GRAMMAR  •  UNIT 1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17  •  EXPLANATION</a:t>
              </a:r>
            </a:p>
          </p:txBody>
        </p:sp>
      </p:grpSp>
      <p:grpSp>
        <p:nvGrpSpPr>
          <p:cNvPr id="72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6" name="1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1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2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2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4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2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2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2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2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1" name="1. The scientist ___ to be working on a new trea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scientist ___ to be working on a new treatment.</a:t>
              </a:r>
            </a:p>
          </p:txBody>
        </p:sp>
      </p:grpSp>
      <p:grpSp>
        <p:nvGrpSpPr>
          <p:cNvPr id="72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4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2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7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2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0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2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2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3" name="2. ___ that the museum will reopen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that the museum will reopen next month.</a:t>
              </a:r>
            </a:p>
          </p:txBody>
        </p:sp>
      </p:grpSp>
      <p:grpSp>
        <p:nvGrpSpPr>
          <p:cNvPr id="72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6" name="A. It is belie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believed</a:t>
              </a:r>
            </a:p>
          </p:txBody>
        </p:sp>
      </p:grpSp>
      <p:grpSp>
        <p:nvGrpSpPr>
          <p:cNvPr id="72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9" name="B. The museum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museum believes</a:t>
              </a:r>
            </a:p>
          </p:txBody>
        </p:sp>
      </p:grpSp>
      <p:grpSp>
        <p:nvGrpSpPr>
          <p:cNvPr id="72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2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2" name="C. It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believes</a:t>
              </a:r>
            </a:p>
          </p:txBody>
        </p:sp>
      </p:grpSp>
      <p:grpSp>
        <p:nvGrpSpPr>
          <p:cNvPr id="72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2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5" name="3. The missing painting ___ to have been sold ab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missing painting ___ to have been sold abroad.</a:t>
              </a:r>
            </a:p>
          </p:txBody>
        </p:sp>
      </p:grpSp>
      <p:grpSp>
        <p:nvGrpSpPr>
          <p:cNvPr id="72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2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8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2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1" name="B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reporting</a:t>
              </a:r>
            </a:p>
          </p:txBody>
        </p:sp>
      </p:grpSp>
      <p:grpSp>
        <p:nvGrpSpPr>
          <p:cNvPr id="72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2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4" name="C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reported</a:t>
              </a:r>
            </a:p>
          </p:txBody>
        </p:sp>
      </p:grpSp>
      <p:grpSp>
        <p:nvGrpSpPr>
          <p:cNvPr id="72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7" name="4. The company ___ to be considering a mer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considering a merger.</a:t>
              </a:r>
            </a:p>
          </p:txBody>
        </p:sp>
      </p:grpSp>
      <p:grpSp>
        <p:nvGrpSpPr>
          <p:cNvPr id="73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0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3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3" name="B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3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6" name="C. is rep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</a:t>
              </a:r>
            </a:p>
          </p:txBody>
        </p:sp>
      </p:grpSp>
      <p:grpSp>
        <p:nvGrpSpPr>
          <p:cNvPr id="73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9" name="5. ___ that the storm caused serious dam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that the storm caused serious damage.</a:t>
              </a:r>
            </a:p>
          </p:txBody>
        </p:sp>
      </p:grpSp>
      <p:grpSp>
        <p:nvGrpSpPr>
          <p:cNvPr id="73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2" name="A. It is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thought</a:t>
              </a:r>
            </a:p>
          </p:txBody>
        </p:sp>
      </p:grpSp>
      <p:grpSp>
        <p:nvGrpSpPr>
          <p:cNvPr id="73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5" name="B. The storm thin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storm thinks</a:t>
              </a:r>
            </a:p>
          </p:txBody>
        </p:sp>
      </p:grpSp>
      <p:grpSp>
        <p:nvGrpSpPr>
          <p:cNvPr id="73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8" name="C. It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thought</a:t>
              </a:r>
            </a:p>
          </p:txBody>
        </p:sp>
      </p:grpSp>
      <p:sp>
        <p:nvSpPr>
          <p:cNvPr id="73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3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2" name="B2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17  •  REVEAL</a:t>
              </a:r>
            </a:p>
          </p:txBody>
        </p:sp>
      </p:grpSp>
      <p:grpSp>
        <p:nvGrpSpPr>
          <p:cNvPr id="73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3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5" name="1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3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0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3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3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3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3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3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0" name="1. The scientist ___ to be working on a new trea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scientist ___ to be working on a new treatment.</a:t>
              </a:r>
            </a:p>
          </p:txBody>
        </p:sp>
      </p:grpSp>
      <p:grpSp>
        <p:nvGrpSpPr>
          <p:cNvPr id="73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3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3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6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3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9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3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3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2" name="2. ___ that the museum will reopen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that the museum will reopen next month.</a:t>
              </a:r>
            </a:p>
          </p:txBody>
        </p:sp>
      </p:grpSp>
      <p:grpSp>
        <p:nvGrpSpPr>
          <p:cNvPr id="73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5" name="A. It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believed</a:t>
              </a:r>
            </a:p>
          </p:txBody>
        </p:sp>
      </p:grpSp>
      <p:grpSp>
        <p:nvGrpSpPr>
          <p:cNvPr id="73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8" name="B. The museum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museum believes</a:t>
              </a:r>
            </a:p>
          </p:txBody>
        </p:sp>
      </p:grpSp>
      <p:grpSp>
        <p:nvGrpSpPr>
          <p:cNvPr id="73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3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1" name="C. It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believes</a:t>
              </a:r>
            </a:p>
          </p:txBody>
        </p:sp>
      </p:grpSp>
      <p:grpSp>
        <p:nvGrpSpPr>
          <p:cNvPr id="73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3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4" name="3. The missing painting ___ to have been sold ab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missing painting ___ to have been sold abroad.</a:t>
              </a:r>
            </a:p>
          </p:txBody>
        </p:sp>
      </p:grpSp>
      <p:grpSp>
        <p:nvGrpSpPr>
          <p:cNvPr id="73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3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7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3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3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0" name="B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reporting</a:t>
              </a:r>
            </a:p>
          </p:txBody>
        </p:sp>
      </p:grpSp>
      <p:grpSp>
        <p:nvGrpSpPr>
          <p:cNvPr id="73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3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3" name="C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reported</a:t>
              </a:r>
            </a:p>
          </p:txBody>
        </p:sp>
      </p:grpSp>
      <p:grpSp>
        <p:nvGrpSpPr>
          <p:cNvPr id="73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3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6" name="4. The company ___ to be considering a mer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considering a merger.</a:t>
              </a:r>
            </a:p>
          </p:txBody>
        </p:sp>
      </p:grpSp>
      <p:grpSp>
        <p:nvGrpSpPr>
          <p:cNvPr id="73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9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3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2" name="B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3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5" name="C. is rep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</a:t>
              </a:r>
            </a:p>
          </p:txBody>
        </p:sp>
      </p:grpSp>
      <p:grpSp>
        <p:nvGrpSpPr>
          <p:cNvPr id="73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8" name="5. ___ that the storm caused serious dam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that the storm caused serious damage.</a:t>
              </a:r>
            </a:p>
          </p:txBody>
        </p:sp>
      </p:grpSp>
      <p:grpSp>
        <p:nvGrpSpPr>
          <p:cNvPr id="73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1" name="A. It is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thought</a:t>
              </a:r>
            </a:p>
          </p:txBody>
        </p:sp>
      </p:grpSp>
      <p:grpSp>
        <p:nvGrpSpPr>
          <p:cNvPr id="73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4" name="B. The storm thin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storm thinks</a:t>
              </a:r>
            </a:p>
          </p:txBody>
        </p:sp>
      </p:grpSp>
      <p:grpSp>
        <p:nvGrpSpPr>
          <p:cNvPr id="73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7" name="C. It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thought</a:t>
              </a:r>
            </a:p>
          </p:txBody>
        </p:sp>
      </p:grpSp>
      <p:sp>
        <p:nvSpPr>
          <p:cNvPr id="73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4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1" name="B2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17  •  REVEAL</a:t>
              </a:r>
            </a:p>
          </p:txBody>
        </p:sp>
      </p:grpSp>
      <p:grpSp>
        <p:nvGrpSpPr>
          <p:cNvPr id="74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4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4" name="10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9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2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4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4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9" name="1. The scientist ___ to be working on a new trea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scientist ___ to be working on a new treatment.</a:t>
              </a:r>
            </a:p>
          </p:txBody>
        </p:sp>
      </p:grpSp>
      <p:grpSp>
        <p:nvGrpSpPr>
          <p:cNvPr id="74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2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4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5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4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8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4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4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1" name="2. ___ that the museum will reopen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that the museum will reopen next month.</a:t>
              </a:r>
            </a:p>
          </p:txBody>
        </p:sp>
      </p:grpSp>
      <p:grpSp>
        <p:nvGrpSpPr>
          <p:cNvPr id="74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4" name="A. It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believed</a:t>
              </a:r>
            </a:p>
          </p:txBody>
        </p:sp>
      </p:grpSp>
      <p:grpSp>
        <p:nvGrpSpPr>
          <p:cNvPr id="74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7" name="B. The museum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museum believes</a:t>
              </a:r>
            </a:p>
          </p:txBody>
        </p:sp>
      </p:grpSp>
      <p:grpSp>
        <p:nvGrpSpPr>
          <p:cNvPr id="74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4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0" name="C. It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believes</a:t>
              </a:r>
            </a:p>
          </p:txBody>
        </p:sp>
      </p:grpSp>
      <p:grpSp>
        <p:nvGrpSpPr>
          <p:cNvPr id="74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4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3" name="3. The missing painting ___ to have been sold ab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missing painting ___ to have been sold abroad.</a:t>
              </a:r>
            </a:p>
          </p:txBody>
        </p:sp>
      </p:grpSp>
      <p:grpSp>
        <p:nvGrpSpPr>
          <p:cNvPr id="74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4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6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4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4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9" name="B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reporting</a:t>
              </a:r>
            </a:p>
          </p:txBody>
        </p:sp>
      </p:grpSp>
      <p:grpSp>
        <p:nvGrpSpPr>
          <p:cNvPr id="74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4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2" name="C. is repo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reported</a:t>
              </a:r>
            </a:p>
          </p:txBody>
        </p:sp>
      </p:grpSp>
      <p:grpSp>
        <p:nvGrpSpPr>
          <p:cNvPr id="74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4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5" name="4. The company ___ to be considering a mer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considering a merger.</a:t>
              </a:r>
            </a:p>
          </p:txBody>
        </p:sp>
      </p:grpSp>
      <p:grpSp>
        <p:nvGrpSpPr>
          <p:cNvPr id="74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4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8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4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1" name="B. is repo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4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4" name="C. is rep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</a:t>
              </a:r>
            </a:p>
          </p:txBody>
        </p:sp>
      </p:grpSp>
      <p:grpSp>
        <p:nvGrpSpPr>
          <p:cNvPr id="74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4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7" name="5. ___ that the storm caused serious dam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that the storm caused serious damage.</a:t>
              </a:r>
            </a:p>
          </p:txBody>
        </p:sp>
      </p:grpSp>
      <p:grpSp>
        <p:nvGrpSpPr>
          <p:cNvPr id="74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0" name="A. It is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thought</a:t>
              </a:r>
            </a:p>
          </p:txBody>
        </p:sp>
      </p:grpSp>
      <p:grpSp>
        <p:nvGrpSpPr>
          <p:cNvPr id="74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3" name="B. The storm thin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storm thinks</a:t>
              </a:r>
            </a:p>
          </p:txBody>
        </p:sp>
      </p:grpSp>
      <p:grpSp>
        <p:nvGrpSpPr>
          <p:cNvPr id="74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6" name="C. It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thought</a:t>
              </a:r>
            </a:p>
          </p:txBody>
        </p:sp>
      </p:grpSp>
      <p:sp>
        <p:nvSpPr>
          <p:cNvPr id="74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4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0" name="B2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17  •  REVEAL</a:t>
              </a:r>
            </a:p>
          </p:txBody>
        </p:sp>
      </p:grpSp>
      <p:grpSp>
        <p:nvGrpSpPr>
          <p:cNvPr id="74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4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3" name="10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8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1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4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4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8" name="1. The scientist ___ to be working on a new trea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scientist ___ to be working on a new treatment.</a:t>
              </a:r>
            </a:p>
          </p:txBody>
        </p:sp>
      </p:grpSp>
      <p:grpSp>
        <p:nvGrpSpPr>
          <p:cNvPr id="75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1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5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4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5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7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5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0" name="2. ___ that the museum will reopen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that the museum will reopen next month.</a:t>
              </a:r>
            </a:p>
          </p:txBody>
        </p:sp>
      </p:grpSp>
      <p:grpSp>
        <p:nvGrpSpPr>
          <p:cNvPr id="75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3" name="A. It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believed</a:t>
              </a:r>
            </a:p>
          </p:txBody>
        </p:sp>
      </p:grpSp>
      <p:grpSp>
        <p:nvGrpSpPr>
          <p:cNvPr id="75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6" name="B. The museum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museum believes</a:t>
              </a:r>
            </a:p>
          </p:txBody>
        </p:sp>
      </p:grpSp>
      <p:grpSp>
        <p:nvGrpSpPr>
          <p:cNvPr id="75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9" name="C. It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believes</a:t>
              </a:r>
            </a:p>
          </p:txBody>
        </p:sp>
      </p:grpSp>
      <p:grpSp>
        <p:nvGrpSpPr>
          <p:cNvPr id="75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5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2" name="3. The missing painting ___ to have been sold ab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missing painting ___ to have been sold abroad.</a:t>
              </a:r>
            </a:p>
          </p:txBody>
        </p:sp>
      </p:grpSp>
      <p:grpSp>
        <p:nvGrpSpPr>
          <p:cNvPr id="75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5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5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5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5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8" name="B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reporting</a:t>
              </a:r>
            </a:p>
          </p:txBody>
        </p:sp>
      </p:grpSp>
      <p:grpSp>
        <p:nvGrpSpPr>
          <p:cNvPr id="75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1" name="C. is repo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reported</a:t>
              </a:r>
            </a:p>
          </p:txBody>
        </p:sp>
      </p:grpSp>
      <p:grpSp>
        <p:nvGrpSpPr>
          <p:cNvPr id="75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5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4" name="4. The company ___ to be considering a mer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considering a merger.</a:t>
              </a:r>
            </a:p>
          </p:txBody>
        </p:sp>
      </p:grpSp>
      <p:grpSp>
        <p:nvGrpSpPr>
          <p:cNvPr id="75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5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7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5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0" name="B. is repo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5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3" name="C. is rep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</a:t>
              </a:r>
            </a:p>
          </p:txBody>
        </p:sp>
      </p:grpSp>
      <p:grpSp>
        <p:nvGrpSpPr>
          <p:cNvPr id="75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5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6" name="5. ___ that the storm caused serious dam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that the storm caused serious damage.</a:t>
              </a:r>
            </a:p>
          </p:txBody>
        </p:sp>
      </p:grpSp>
      <p:grpSp>
        <p:nvGrpSpPr>
          <p:cNvPr id="75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9" name="A. It is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thought</a:t>
              </a:r>
            </a:p>
          </p:txBody>
        </p:sp>
      </p:grpSp>
      <p:grpSp>
        <p:nvGrpSpPr>
          <p:cNvPr id="75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2" name="B. The storm thin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storm thinks</a:t>
              </a:r>
            </a:p>
          </p:txBody>
        </p:sp>
      </p:grpSp>
      <p:grpSp>
        <p:nvGrpSpPr>
          <p:cNvPr id="75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5" name="C. It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thought</a:t>
              </a:r>
            </a:p>
          </p:txBody>
        </p:sp>
      </p:grpSp>
      <p:sp>
        <p:nvSpPr>
          <p:cNvPr id="75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5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9" name="B2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17  •  REVEAL</a:t>
              </a:r>
            </a:p>
          </p:txBody>
        </p:sp>
      </p:grpSp>
      <p:grpSp>
        <p:nvGrpSpPr>
          <p:cNvPr id="75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5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2" name="10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5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7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5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5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0" name="Reporting passiv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passive: choose the answer</a:t>
              </a:r>
            </a:p>
          </p:txBody>
        </p:sp>
      </p:grpSp>
      <p:grpSp>
        <p:nvGrpSpPr>
          <p:cNvPr id="75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5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5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7" name="1. The scientist ___ to be working on a new treatm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scientist ___ to be working on a new treatment.</a:t>
              </a:r>
            </a:p>
          </p:txBody>
        </p:sp>
      </p:grpSp>
      <p:grpSp>
        <p:nvGrpSpPr>
          <p:cNvPr id="75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0" name="A. say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says</a:t>
              </a:r>
            </a:p>
          </p:txBody>
        </p:sp>
      </p:grpSp>
      <p:grpSp>
        <p:nvGrpSpPr>
          <p:cNvPr id="75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3" name="B. is sa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said</a:t>
              </a:r>
            </a:p>
          </p:txBody>
        </p:sp>
      </p:grpSp>
      <p:grpSp>
        <p:nvGrpSpPr>
          <p:cNvPr id="75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6" name="C. is s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saying</a:t>
              </a:r>
            </a:p>
          </p:txBody>
        </p:sp>
      </p:grpSp>
      <p:grpSp>
        <p:nvGrpSpPr>
          <p:cNvPr id="75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9" name="2. ___ that the museum will reopen next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that the museum will reopen next month.</a:t>
              </a:r>
            </a:p>
          </p:txBody>
        </p:sp>
      </p:grpSp>
      <p:grpSp>
        <p:nvGrpSpPr>
          <p:cNvPr id="75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2" name="A. It is belie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believed</a:t>
              </a:r>
            </a:p>
          </p:txBody>
        </p:sp>
      </p:grpSp>
      <p:grpSp>
        <p:nvGrpSpPr>
          <p:cNvPr id="75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5" name="B. The museum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museum believes</a:t>
              </a:r>
            </a:p>
          </p:txBody>
        </p:sp>
      </p:grpSp>
      <p:grpSp>
        <p:nvGrpSpPr>
          <p:cNvPr id="75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8" name="C. It belie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believes</a:t>
              </a:r>
            </a:p>
          </p:txBody>
        </p:sp>
      </p:grpSp>
      <p:grpSp>
        <p:nvGrpSpPr>
          <p:cNvPr id="76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6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1" name="3. The missing painting ___ to have been sold abro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missing painting ___ to have been sold abroad.</a:t>
              </a:r>
            </a:p>
          </p:txBody>
        </p:sp>
      </p:grpSp>
      <p:grpSp>
        <p:nvGrpSpPr>
          <p:cNvPr id="76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6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4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6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6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7" name="B. is repor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reporting</a:t>
              </a:r>
            </a:p>
          </p:txBody>
        </p:sp>
      </p:grpSp>
      <p:grpSp>
        <p:nvGrpSpPr>
          <p:cNvPr id="76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0" name="C. is repo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reported</a:t>
              </a:r>
            </a:p>
          </p:txBody>
        </p:sp>
      </p:grpSp>
      <p:grpSp>
        <p:nvGrpSpPr>
          <p:cNvPr id="76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6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3" name="4. The company ___ to be considering a merg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company ___ to be considering a merger.</a:t>
              </a:r>
            </a:p>
          </p:txBody>
        </p:sp>
      </p:grpSp>
      <p:grpSp>
        <p:nvGrpSpPr>
          <p:cNvPr id="76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6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6" name="A. repor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reports</a:t>
              </a:r>
            </a:p>
          </p:txBody>
        </p:sp>
      </p:grpSp>
      <p:grpSp>
        <p:nvGrpSpPr>
          <p:cNvPr id="76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9" name="B. is repo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reported</a:t>
              </a:r>
            </a:p>
          </p:txBody>
        </p:sp>
      </p:grpSp>
      <p:grpSp>
        <p:nvGrpSpPr>
          <p:cNvPr id="76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2" name="C. is rep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report</a:t>
              </a:r>
            </a:p>
          </p:txBody>
        </p:sp>
      </p:grpSp>
      <p:grpSp>
        <p:nvGrpSpPr>
          <p:cNvPr id="76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6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5" name="5. ___ that the storm caused serious dama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that the storm caused serious damage.</a:t>
              </a:r>
            </a:p>
          </p:txBody>
        </p:sp>
      </p:grpSp>
      <p:grpSp>
        <p:nvGrpSpPr>
          <p:cNvPr id="76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8" name="A. It is tho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is thought</a:t>
              </a:r>
            </a:p>
          </p:txBody>
        </p:sp>
      </p:grpSp>
      <p:grpSp>
        <p:nvGrpSpPr>
          <p:cNvPr id="76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1" name="B. The storm thin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storm thinks</a:t>
              </a:r>
            </a:p>
          </p:txBody>
        </p:sp>
      </p:grpSp>
      <p:grpSp>
        <p:nvGrpSpPr>
          <p:cNvPr id="76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4" name="C. It th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It thought</a:t>
              </a:r>
            </a:p>
          </p:txBody>
        </p:sp>
      </p:grpSp>
      <p:sp>
        <p:nvSpPr>
          <p:cNvPr id="76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6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8" name="B2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17  •  REVEAL</a:t>
              </a:r>
            </a:p>
          </p:txBody>
        </p:sp>
      </p:grpSp>
      <p:grpSp>
        <p:nvGrpSpPr>
          <p:cNvPr id="76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1" name="10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6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6" name="UNIT 1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EXPLANATION</a:t>
              </a:r>
            </a:p>
          </p:txBody>
        </p:sp>
      </p:grpSp>
      <p:grpSp>
        <p:nvGrpSpPr>
          <p:cNvPr id="76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6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9" name="Reported speech and tense chang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</a:t>
              </a:r>
            </a:p>
          </p:txBody>
        </p:sp>
      </p:grpSp>
      <p:sp>
        <p:nvSpPr>
          <p:cNvPr id="76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6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6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76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6" name="In past reporting, verbs often move one tense back and time expressions may chang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 past reporting, verbs often move one tense back and time expressions may change.</a:t>
              </a:r>
            </a:p>
          </p:txBody>
        </p:sp>
      </p:grpSp>
      <p:grpSp>
        <p:nvGrpSpPr>
          <p:cNvPr id="76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6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6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6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2" name="No backshift is needed when the information is still true or the reporting verb is presen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 backshift is needed when the information is still true or the reporting verb is present.</a:t>
              </a:r>
            </a:p>
          </p:txBody>
        </p:sp>
      </p:grpSp>
      <p:sp>
        <p:nvSpPr>
          <p:cNvPr id="76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6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6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76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9" name="present → past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present → past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past → past perfect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will → would</a:t>
              </a:r>
            </a:p>
          </p:txBody>
        </p:sp>
      </p:grpSp>
      <p:grpSp>
        <p:nvGrpSpPr>
          <p:cNvPr id="76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76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76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6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6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6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9" name="1.  She said she was tired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said she was tired.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told me he had seen the film.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said they would call later.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Maya says she lives in Rome.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said, 'I can't come.' He said he couldn't come.</a:t>
              </a:r>
            </a:p>
          </p:txBody>
        </p:sp>
      </p:grpSp>
      <p:sp>
        <p:nvSpPr>
          <p:cNvPr id="76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6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3" name="B2 GRAMMAR  •  UNIT 1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18  •  EXPLANATION</a:t>
              </a:r>
            </a:p>
          </p:txBody>
        </p:sp>
      </p:grpSp>
      <p:grpSp>
        <p:nvGrpSpPr>
          <p:cNvPr id="76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6" name="10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6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1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6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6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4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6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6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6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7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1" name="1. Nina said, 'I am exhausted.' Nina said she ___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Nina said, 'I am exhausted.' Nina said she ___ exhausted.</a:t>
              </a:r>
            </a:p>
          </p:txBody>
        </p:sp>
      </p:grpSp>
      <p:grpSp>
        <p:nvGrpSpPr>
          <p:cNvPr id="77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4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77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7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7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0" name="C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</a:t>
              </a:r>
            </a:p>
          </p:txBody>
        </p:sp>
      </p:grpSp>
      <p:grpSp>
        <p:nvGrpSpPr>
          <p:cNvPr id="77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3" name="2. Tom said, 'I finished it yesterday.' Tom said he ___ it the day befo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said, 'I finished it yesterday.' Tom said he ___ it the day before.</a:t>
              </a:r>
            </a:p>
          </p:txBody>
        </p:sp>
      </p:grpSp>
      <p:grpSp>
        <p:nvGrpSpPr>
          <p:cNvPr id="77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6" name="A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</a:t>
              </a:r>
            </a:p>
          </p:txBody>
        </p:sp>
      </p:grpSp>
      <p:grpSp>
        <p:nvGrpSpPr>
          <p:cNvPr id="77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9" name="B. was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finishing</a:t>
              </a:r>
            </a:p>
          </p:txBody>
        </p:sp>
      </p:grpSp>
      <p:grpSp>
        <p:nvGrpSpPr>
          <p:cNvPr id="77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7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2" name="C. had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finished</a:t>
              </a:r>
            </a:p>
          </p:txBody>
        </p:sp>
      </p:grpSp>
      <p:grpSp>
        <p:nvGrpSpPr>
          <p:cNvPr id="77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7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5" name="3. 'I'll email you later,' Maya said. Maya said she ___ me la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'I'll email you later,' Maya said. Maya said she ___ me later.</a:t>
              </a:r>
            </a:p>
          </p:txBody>
        </p:sp>
      </p:grpSp>
      <p:grpSp>
        <p:nvGrpSpPr>
          <p:cNvPr id="77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7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8" name="A. will emai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email</a:t>
              </a:r>
            </a:p>
          </p:txBody>
        </p:sp>
      </p:grpSp>
      <p:grpSp>
        <p:nvGrpSpPr>
          <p:cNvPr id="77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1" name="B. emai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emailed</a:t>
              </a:r>
            </a:p>
          </p:txBody>
        </p:sp>
      </p:grpSp>
      <p:grpSp>
        <p:nvGrpSpPr>
          <p:cNvPr id="77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7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4" name="C. would emai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email</a:t>
              </a:r>
            </a:p>
          </p:txBody>
        </p:sp>
      </p:grpSp>
      <p:grpSp>
        <p:nvGrpSpPr>
          <p:cNvPr id="77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7" name="4. Leo says, 'I work from home.' Leo says he ___ from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Leo says, 'I work from home.' Leo says he ___ from home.</a:t>
              </a:r>
            </a:p>
          </p:txBody>
        </p:sp>
      </p:grpSp>
      <p:grpSp>
        <p:nvGrpSpPr>
          <p:cNvPr id="77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0" name="A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77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3" name="B.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77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6" name="C. had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worked</a:t>
              </a:r>
            </a:p>
          </p:txBody>
        </p:sp>
      </p:grpSp>
      <p:grpSp>
        <p:nvGrpSpPr>
          <p:cNvPr id="77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9" name="5. 'I can't stay,' he said.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'I can't stay,' he said. He said he ___ stay.</a:t>
              </a:r>
            </a:p>
          </p:txBody>
        </p:sp>
      </p:grpSp>
      <p:grpSp>
        <p:nvGrpSpPr>
          <p:cNvPr id="77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2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77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5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7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8" name="C. w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</a:t>
              </a:r>
            </a:p>
          </p:txBody>
        </p:sp>
      </p:grpSp>
      <p:sp>
        <p:nvSpPr>
          <p:cNvPr id="77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7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2" name="B2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18  •  REVEAL</a:t>
              </a:r>
            </a:p>
          </p:txBody>
        </p:sp>
      </p:grpSp>
      <p:grpSp>
        <p:nvGrpSpPr>
          <p:cNvPr id="77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7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5" name="10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7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0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7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7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3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7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7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7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7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0" name="1. Nina said, 'I am exhausted.' Nina said she ___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Nina said, 'I am exhausted.' Nina said she ___ exhausted.</a:t>
              </a:r>
            </a:p>
          </p:txBody>
        </p:sp>
      </p:grpSp>
      <p:grpSp>
        <p:nvGrpSpPr>
          <p:cNvPr id="77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3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77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6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7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9" name="C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</a:t>
              </a:r>
            </a:p>
          </p:txBody>
        </p:sp>
      </p:grpSp>
      <p:grpSp>
        <p:nvGrpSpPr>
          <p:cNvPr id="77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2" name="2. Tom said, 'I finished it yesterday.' Tom said he ___ it the day befo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said, 'I finished it yesterday.' Tom said he ___ it the day before.</a:t>
              </a:r>
            </a:p>
          </p:txBody>
        </p:sp>
      </p:grpSp>
      <p:grpSp>
        <p:nvGrpSpPr>
          <p:cNvPr id="77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5" name="A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</a:t>
              </a:r>
            </a:p>
          </p:txBody>
        </p:sp>
      </p:grpSp>
      <p:grpSp>
        <p:nvGrpSpPr>
          <p:cNvPr id="77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8" name="B. was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finishing</a:t>
              </a:r>
            </a:p>
          </p:txBody>
        </p:sp>
      </p:grpSp>
      <p:grpSp>
        <p:nvGrpSpPr>
          <p:cNvPr id="78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8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1" name="C. had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finished</a:t>
              </a:r>
            </a:p>
          </p:txBody>
        </p:sp>
      </p:grpSp>
      <p:grpSp>
        <p:nvGrpSpPr>
          <p:cNvPr id="78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8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4" name="3. 'I'll email you later,' Maya said. Maya said she ___ me la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'I'll email you later,' Maya said. Maya said she ___ me later.</a:t>
              </a:r>
            </a:p>
          </p:txBody>
        </p:sp>
      </p:grpSp>
      <p:grpSp>
        <p:nvGrpSpPr>
          <p:cNvPr id="78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8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7" name="A. will emai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email</a:t>
              </a:r>
            </a:p>
          </p:txBody>
        </p:sp>
      </p:grpSp>
      <p:grpSp>
        <p:nvGrpSpPr>
          <p:cNvPr id="78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0" name="B. emai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emailed</a:t>
              </a:r>
            </a:p>
          </p:txBody>
        </p:sp>
      </p:grpSp>
      <p:grpSp>
        <p:nvGrpSpPr>
          <p:cNvPr id="78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3" name="C. would emai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email</a:t>
              </a:r>
            </a:p>
          </p:txBody>
        </p:sp>
      </p:grpSp>
      <p:grpSp>
        <p:nvGrpSpPr>
          <p:cNvPr id="78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6" name="4. Leo says, 'I work from home.' Leo says he ___ from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Leo says, 'I work from home.' Leo says he ___ from home.</a:t>
              </a:r>
            </a:p>
          </p:txBody>
        </p:sp>
      </p:grpSp>
      <p:grpSp>
        <p:nvGrpSpPr>
          <p:cNvPr id="78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9" name="A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78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2" name="B.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78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5" name="C. had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worked</a:t>
              </a:r>
            </a:p>
          </p:txBody>
        </p:sp>
      </p:grpSp>
      <p:grpSp>
        <p:nvGrpSpPr>
          <p:cNvPr id="78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8" name="5. 'I can't stay,' he said.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'I can't stay,' he said. He said he ___ stay.</a:t>
              </a:r>
            </a:p>
          </p:txBody>
        </p:sp>
      </p:grpSp>
      <p:grpSp>
        <p:nvGrpSpPr>
          <p:cNvPr id="78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1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78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4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8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7" name="C. w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</a:t>
              </a:r>
            </a:p>
          </p:txBody>
        </p:sp>
      </p:grpSp>
      <p:sp>
        <p:nvSpPr>
          <p:cNvPr id="78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8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1" name="B2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18  •  REVEAL</a:t>
              </a:r>
            </a:p>
          </p:txBody>
        </p:sp>
      </p:grpSp>
      <p:grpSp>
        <p:nvGrpSpPr>
          <p:cNvPr id="78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8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4" name="10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8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9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8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8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2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8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8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8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8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9" name="1. Nina said, 'I am exhausted.' Nina said she ___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Nina said, 'I am exhausted.' Nina said she ___ exhausted.</a:t>
              </a:r>
            </a:p>
          </p:txBody>
        </p:sp>
      </p:grpSp>
      <p:grpSp>
        <p:nvGrpSpPr>
          <p:cNvPr id="78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2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78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5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8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8" name="C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</a:t>
              </a:r>
            </a:p>
          </p:txBody>
        </p:sp>
      </p:grpSp>
      <p:grpSp>
        <p:nvGrpSpPr>
          <p:cNvPr id="78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8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1" name="2. Tom said, 'I finished it yesterday.' Tom said he ___ it the day befo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said, 'I finished it yesterday.' Tom said he ___ it the day before.</a:t>
              </a:r>
            </a:p>
          </p:txBody>
        </p:sp>
      </p:grpSp>
      <p:grpSp>
        <p:nvGrpSpPr>
          <p:cNvPr id="78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4" name="A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</a:t>
              </a:r>
            </a:p>
          </p:txBody>
        </p:sp>
      </p:grpSp>
      <p:grpSp>
        <p:nvGrpSpPr>
          <p:cNvPr id="78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8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7" name="B. was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finishing</a:t>
              </a:r>
            </a:p>
          </p:txBody>
        </p:sp>
      </p:grpSp>
      <p:grpSp>
        <p:nvGrpSpPr>
          <p:cNvPr id="78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8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0" name="C. had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finished</a:t>
              </a:r>
            </a:p>
          </p:txBody>
        </p:sp>
      </p:grpSp>
      <p:grpSp>
        <p:nvGrpSpPr>
          <p:cNvPr id="78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8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3" name="3. 'I'll email you later,' Maya said. Maya said she ___ me la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'I'll email you later,' Maya said. Maya said she ___ me later.</a:t>
              </a:r>
            </a:p>
          </p:txBody>
        </p:sp>
      </p:grpSp>
      <p:grpSp>
        <p:nvGrpSpPr>
          <p:cNvPr id="78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8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6" name="A. will emai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email</a:t>
              </a:r>
            </a:p>
          </p:txBody>
        </p:sp>
      </p:grpSp>
      <p:grpSp>
        <p:nvGrpSpPr>
          <p:cNvPr id="78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9" name="B. emai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emailed</a:t>
              </a:r>
            </a:p>
          </p:txBody>
        </p:sp>
      </p:grpSp>
      <p:grpSp>
        <p:nvGrpSpPr>
          <p:cNvPr id="78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2" name="C. would emai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email</a:t>
              </a:r>
            </a:p>
          </p:txBody>
        </p:sp>
      </p:grpSp>
      <p:grpSp>
        <p:nvGrpSpPr>
          <p:cNvPr id="78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5" name="4. Leo says, 'I work from home.' Leo says he ___ from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Leo says, 'I work from home.' Leo says he ___ from home.</a:t>
              </a:r>
            </a:p>
          </p:txBody>
        </p:sp>
      </p:grpSp>
      <p:grpSp>
        <p:nvGrpSpPr>
          <p:cNvPr id="78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8" name="A.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79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1" name="B.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79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4" name="C. had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worked</a:t>
              </a:r>
            </a:p>
          </p:txBody>
        </p:sp>
      </p:grpSp>
      <p:grpSp>
        <p:nvGrpSpPr>
          <p:cNvPr id="79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9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7" name="5. 'I can't stay,' he said.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'I can't stay,' he said. He said he ___ stay.</a:t>
              </a:r>
            </a:p>
          </p:txBody>
        </p:sp>
      </p:grpSp>
      <p:grpSp>
        <p:nvGrpSpPr>
          <p:cNvPr id="79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0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79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3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9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6" name="C. w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</a:t>
              </a:r>
            </a:p>
          </p:txBody>
        </p:sp>
      </p:grpSp>
      <p:sp>
        <p:nvSpPr>
          <p:cNvPr id="79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9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0" name="B2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18  •  REVEAL</a:t>
              </a:r>
            </a:p>
          </p:txBody>
        </p:sp>
      </p:grpSp>
      <p:grpSp>
        <p:nvGrpSpPr>
          <p:cNvPr id="79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9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3" name="10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9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8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9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9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1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79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9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9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9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8" name="1. Nina said, 'I am exhausted.' Nina said she ___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Nina said, 'I am exhausted.' Nina said she ___ exhausted.</a:t>
              </a:r>
            </a:p>
          </p:txBody>
        </p:sp>
      </p:grpSp>
      <p:grpSp>
        <p:nvGrpSpPr>
          <p:cNvPr id="79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1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79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4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79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7" name="C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</a:t>
              </a:r>
            </a:p>
          </p:txBody>
        </p:sp>
      </p:grpSp>
      <p:grpSp>
        <p:nvGrpSpPr>
          <p:cNvPr id="79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9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0" name="2. Tom said, 'I finished it yesterday.' Tom said he ___ it the day befo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said, 'I finished it yesterday.' Tom said he ___ it the day before.</a:t>
              </a:r>
            </a:p>
          </p:txBody>
        </p:sp>
      </p:grpSp>
      <p:grpSp>
        <p:nvGrpSpPr>
          <p:cNvPr id="79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3" name="A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</a:t>
              </a:r>
            </a:p>
          </p:txBody>
        </p:sp>
      </p:grpSp>
      <p:grpSp>
        <p:nvGrpSpPr>
          <p:cNvPr id="79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6" name="B. was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finishing</a:t>
              </a:r>
            </a:p>
          </p:txBody>
        </p:sp>
      </p:grpSp>
      <p:grpSp>
        <p:nvGrpSpPr>
          <p:cNvPr id="79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9" name="C. had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finished</a:t>
              </a:r>
            </a:p>
          </p:txBody>
        </p:sp>
      </p:grpSp>
      <p:grpSp>
        <p:nvGrpSpPr>
          <p:cNvPr id="79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9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2" name="3. 'I'll email you later,' Maya said. Maya said she ___ me la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'I'll email you later,' Maya said. Maya said she ___ me later.</a:t>
              </a:r>
            </a:p>
          </p:txBody>
        </p:sp>
      </p:grpSp>
      <p:grpSp>
        <p:nvGrpSpPr>
          <p:cNvPr id="79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9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5" name="A. will emai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email</a:t>
              </a:r>
            </a:p>
          </p:txBody>
        </p:sp>
      </p:grpSp>
      <p:grpSp>
        <p:nvGrpSpPr>
          <p:cNvPr id="79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9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8" name="B. emai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emailed</a:t>
              </a:r>
            </a:p>
          </p:txBody>
        </p:sp>
      </p:grpSp>
      <p:grpSp>
        <p:nvGrpSpPr>
          <p:cNvPr id="79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1" name="C. would emai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email</a:t>
              </a:r>
            </a:p>
          </p:txBody>
        </p:sp>
      </p:grpSp>
      <p:grpSp>
        <p:nvGrpSpPr>
          <p:cNvPr id="79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9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4" name="4. Leo says, 'I work from home.' Leo says he ___ from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Leo says, 'I work from home.' Leo says he ___ from home.</a:t>
              </a:r>
            </a:p>
          </p:txBody>
        </p:sp>
      </p:grpSp>
      <p:grpSp>
        <p:nvGrpSpPr>
          <p:cNvPr id="79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9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7" name="A.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79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0" name="B.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79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3" name="C. had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worked</a:t>
              </a:r>
            </a:p>
          </p:txBody>
        </p:sp>
      </p:grpSp>
      <p:grpSp>
        <p:nvGrpSpPr>
          <p:cNvPr id="79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9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6" name="5. 'I can't stay,' he said.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'I can't stay,' he said. He said he ___ stay.</a:t>
              </a:r>
            </a:p>
          </p:txBody>
        </p:sp>
      </p:grpSp>
      <p:grpSp>
        <p:nvGrpSpPr>
          <p:cNvPr id="79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9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79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2" name="B. c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79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5" name="C. w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</a:t>
              </a:r>
            </a:p>
          </p:txBody>
        </p:sp>
      </p:grpSp>
      <p:sp>
        <p:nvSpPr>
          <p:cNvPr id="79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9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9" name="B2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18  •  REVEAL</a:t>
              </a:r>
            </a:p>
          </p:txBody>
        </p:sp>
      </p:grpSp>
      <p:grpSp>
        <p:nvGrpSpPr>
          <p:cNvPr id="80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2" name="1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0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7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80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0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0" name="Reported speech and tense chang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speech and tense changes: choose the answer</a:t>
              </a:r>
            </a:p>
          </p:txBody>
        </p:sp>
      </p:grpSp>
      <p:grpSp>
        <p:nvGrpSpPr>
          <p:cNvPr id="80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0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0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7" name="1. Nina said, 'I am exhausted.' Nina said she ___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Nina said, 'I am exhausted.' Nina said she ___ exhausted.</a:t>
              </a:r>
            </a:p>
          </p:txBody>
        </p:sp>
      </p:grpSp>
      <p:grpSp>
        <p:nvGrpSpPr>
          <p:cNvPr id="80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0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80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3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80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6" name="C. has b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been</a:t>
              </a:r>
            </a:p>
          </p:txBody>
        </p:sp>
      </p:grpSp>
      <p:grpSp>
        <p:nvGrpSpPr>
          <p:cNvPr id="80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9" name="2. Tom said, 'I finished it yesterday.' Tom said he ___ it the day befo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said, 'I finished it yesterday.' Tom said he ___ it the day before.</a:t>
              </a:r>
            </a:p>
          </p:txBody>
        </p:sp>
      </p:grpSp>
      <p:grpSp>
        <p:nvGrpSpPr>
          <p:cNvPr id="80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2" name="A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finished</a:t>
              </a:r>
            </a:p>
          </p:txBody>
        </p:sp>
      </p:grpSp>
      <p:grpSp>
        <p:nvGrpSpPr>
          <p:cNvPr id="80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5" name="B. was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finishing</a:t>
              </a:r>
            </a:p>
          </p:txBody>
        </p:sp>
      </p:grpSp>
      <p:grpSp>
        <p:nvGrpSpPr>
          <p:cNvPr id="80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8" name="C. had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finished</a:t>
              </a:r>
            </a:p>
          </p:txBody>
        </p:sp>
      </p:grpSp>
      <p:grpSp>
        <p:nvGrpSpPr>
          <p:cNvPr id="80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0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1" name="3. 'I'll email you later,' Maya said. Maya said she ___ me lat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'I'll email you later,' Maya said. Maya said she ___ me later.</a:t>
              </a:r>
            </a:p>
          </p:txBody>
        </p:sp>
      </p:grpSp>
      <p:grpSp>
        <p:nvGrpSpPr>
          <p:cNvPr id="80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0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4" name="A. will emai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email</a:t>
              </a:r>
            </a:p>
          </p:txBody>
        </p:sp>
      </p:grpSp>
      <p:grpSp>
        <p:nvGrpSpPr>
          <p:cNvPr id="80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0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7" name="B. emai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emailed</a:t>
              </a:r>
            </a:p>
          </p:txBody>
        </p:sp>
      </p:grpSp>
      <p:grpSp>
        <p:nvGrpSpPr>
          <p:cNvPr id="80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0" name="C. would emai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email</a:t>
              </a:r>
            </a:p>
          </p:txBody>
        </p:sp>
      </p:grpSp>
      <p:grpSp>
        <p:nvGrpSpPr>
          <p:cNvPr id="80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0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3" name="4. Leo says, 'I work from home.' Leo says he ___ from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Leo says, 'I work from home.' Leo says he ___ from home.</a:t>
              </a:r>
            </a:p>
          </p:txBody>
        </p:sp>
      </p:grpSp>
      <p:grpSp>
        <p:nvGrpSpPr>
          <p:cNvPr id="80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0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6" name="A.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works</a:t>
              </a:r>
            </a:p>
          </p:txBody>
        </p:sp>
      </p:grpSp>
      <p:grpSp>
        <p:nvGrpSpPr>
          <p:cNvPr id="80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9" name="B.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80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2" name="C. had wor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worked</a:t>
              </a:r>
            </a:p>
          </p:txBody>
        </p:sp>
      </p:grpSp>
      <p:grpSp>
        <p:nvGrpSpPr>
          <p:cNvPr id="80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0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5" name="5. 'I can't stay,' he said. He said he ___ st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'I can't stay,' he said. He said he ___ stay.</a:t>
              </a:r>
            </a:p>
          </p:txBody>
        </p:sp>
      </p:grpSp>
      <p:grpSp>
        <p:nvGrpSpPr>
          <p:cNvPr id="80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8" name="A. ca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can't</a:t>
              </a:r>
            </a:p>
          </p:txBody>
        </p:sp>
      </p:grpSp>
      <p:grpSp>
        <p:nvGrpSpPr>
          <p:cNvPr id="80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1" name="B. couldn'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couldn't</a:t>
              </a:r>
            </a:p>
          </p:txBody>
        </p:sp>
      </p:grpSp>
      <p:grpSp>
        <p:nvGrpSpPr>
          <p:cNvPr id="80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4" name="C. wouldn'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wouldn't</a:t>
              </a:r>
            </a:p>
          </p:txBody>
        </p:sp>
      </p:grpSp>
      <p:sp>
        <p:nvSpPr>
          <p:cNvPr id="80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0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8" name="B2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18  •  REVEAL</a:t>
              </a:r>
            </a:p>
          </p:txBody>
        </p:sp>
      </p:grpSp>
      <p:grpSp>
        <p:nvGrpSpPr>
          <p:cNvPr id="80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1" name="1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0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6" name="UNIT 1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EXPLANATION</a:t>
              </a:r>
            </a:p>
          </p:txBody>
        </p:sp>
      </p:grpSp>
      <p:grpSp>
        <p:nvGrpSpPr>
          <p:cNvPr id="80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0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9" name="Reporting verbs and patter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</a:t>
              </a:r>
            </a:p>
          </p:txBody>
        </p:sp>
      </p:grpSp>
      <p:sp>
        <p:nvSpPr>
          <p:cNvPr id="80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0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0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0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6" name="Different reporting verbs take different structures: verb + to-infinitive, verb + -ing, or verb + object + to-infinitiv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Different reporting verbs take different structures: verb + to-infinitive, verb + -ing, or verb + object + to-infinitive.</a:t>
              </a:r>
            </a:p>
          </p:txBody>
        </p:sp>
      </p:grpSp>
      <p:grpSp>
        <p:nvGrpSpPr>
          <p:cNvPr id="81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0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1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1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2" name="Learn each reporting verb together with its pattern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Learn each reporting verb together with its pattern.</a:t>
              </a:r>
            </a:p>
          </p:txBody>
        </p:sp>
      </p:grpSp>
      <p:sp>
        <p:nvSpPr>
          <p:cNvPr id="81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1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11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1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9" name="agree to do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agree to do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admit doing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advise someone to do</a:t>
              </a:r>
            </a:p>
          </p:txBody>
        </p:sp>
      </p:grpSp>
      <p:grpSp>
        <p:nvGrpSpPr>
          <p:cNvPr id="81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1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1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1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1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1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9" name="1.  She agreed to help u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agreed to help us.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admitted breaking the window.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advised me to book early.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Mia denied sending the message.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warned us to avoid the ice.</a:t>
              </a:r>
            </a:p>
          </p:txBody>
        </p:sp>
      </p:grpSp>
      <p:sp>
        <p:nvSpPr>
          <p:cNvPr id="81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1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3" name="B2 GRAMMAR  •  UNIT 1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19  •  EXPLANATION</a:t>
              </a:r>
            </a:p>
          </p:txBody>
        </p:sp>
      </p:grpSp>
      <p:grpSp>
        <p:nvGrpSpPr>
          <p:cNvPr id="81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1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6" name="1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1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1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1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1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4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1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1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1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1" name="1. She ___ us afte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us after lunch.</a:t>
              </a:r>
            </a:p>
          </p:txBody>
        </p:sp>
      </p:grpSp>
      <p:grpSp>
        <p:nvGrpSpPr>
          <p:cNvPr id="81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4" name="A. agreed to jo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agreed to join</a:t>
              </a:r>
            </a:p>
          </p:txBody>
        </p:sp>
      </p:grpSp>
      <p:grpSp>
        <p:nvGrpSpPr>
          <p:cNvPr id="81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7" name="B. agreed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agreed joining</a:t>
              </a:r>
            </a:p>
          </p:txBody>
        </p:sp>
      </p:grpSp>
      <p:grpSp>
        <p:nvGrpSpPr>
          <p:cNvPr id="81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0" name="C. agreed us to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agreed us to join</a:t>
              </a:r>
            </a:p>
          </p:txBody>
        </p:sp>
      </p:grpSp>
      <p:grpSp>
        <p:nvGrpSpPr>
          <p:cNvPr id="81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1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3" name="2. He ___ the v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vase.</a:t>
              </a:r>
            </a:p>
          </p:txBody>
        </p:sp>
      </p:grpSp>
      <p:grpSp>
        <p:nvGrpSpPr>
          <p:cNvPr id="81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6" name="A. admitted to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admitted to break</a:t>
              </a:r>
            </a:p>
          </p:txBody>
        </p:sp>
      </p:grpSp>
      <p:grpSp>
        <p:nvGrpSpPr>
          <p:cNvPr id="81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9" name="B. admitted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admitted break</a:t>
              </a:r>
            </a:p>
          </p:txBody>
        </p:sp>
      </p:grpSp>
      <p:grpSp>
        <p:nvGrpSpPr>
          <p:cNvPr id="81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1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2" name="C. admitted brea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admitted breaking</a:t>
              </a:r>
            </a:p>
          </p:txBody>
        </p:sp>
      </p:grpSp>
      <p:grpSp>
        <p:nvGrpSpPr>
          <p:cNvPr id="81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1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5" name="3. They ___ early to avoid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early to avoid traffic.</a:t>
              </a:r>
            </a:p>
          </p:txBody>
        </p:sp>
      </p:grpSp>
      <p:grpSp>
        <p:nvGrpSpPr>
          <p:cNvPr id="81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1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8" name="A. advised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advised to leave</a:t>
              </a:r>
            </a:p>
          </p:txBody>
        </p:sp>
      </p:grpSp>
      <p:grpSp>
        <p:nvGrpSpPr>
          <p:cNvPr id="81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1" name="B. advised us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advised us to leave</a:t>
              </a:r>
            </a:p>
          </p:txBody>
        </p:sp>
      </p:grpSp>
      <p:grpSp>
        <p:nvGrpSpPr>
          <p:cNvPr id="81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1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4" name="C. advised leav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advised leaving us</a:t>
              </a:r>
            </a:p>
          </p:txBody>
        </p:sp>
      </p:grpSp>
      <p:grpSp>
        <p:nvGrpSpPr>
          <p:cNvPr id="81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7" name="4. Mia ___ the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the confidential file.</a:t>
              </a:r>
            </a:p>
          </p:txBody>
        </p:sp>
      </p:grpSp>
      <p:grpSp>
        <p:nvGrpSpPr>
          <p:cNvPr id="81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0" name="A. denied cop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denied copying</a:t>
              </a:r>
            </a:p>
          </p:txBody>
        </p:sp>
      </p:grpSp>
      <p:grpSp>
        <p:nvGrpSpPr>
          <p:cNvPr id="81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3" name="B. denied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denied to copy</a:t>
              </a:r>
            </a:p>
          </p:txBody>
        </p:sp>
      </p:grpSp>
      <p:grpSp>
        <p:nvGrpSpPr>
          <p:cNvPr id="81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6" name="C. denied us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denied us to copy</a:t>
              </a:r>
            </a:p>
          </p:txBody>
        </p:sp>
      </p:grpSp>
      <p:grpSp>
        <p:nvGrpSpPr>
          <p:cNvPr id="81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9" name="5. The guide ___ the narrow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guide ___ the narrow path.</a:t>
              </a:r>
            </a:p>
          </p:txBody>
        </p:sp>
      </p:grpSp>
      <p:grpSp>
        <p:nvGrpSpPr>
          <p:cNvPr id="81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2" name="A. warned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warned to avoid</a:t>
              </a:r>
            </a:p>
          </p:txBody>
        </p:sp>
      </p:grpSp>
      <p:grpSp>
        <p:nvGrpSpPr>
          <p:cNvPr id="81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5" name="B. warned us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warned us to avoid</a:t>
              </a:r>
            </a:p>
          </p:txBody>
        </p:sp>
      </p:grpSp>
      <p:grpSp>
        <p:nvGrpSpPr>
          <p:cNvPr id="81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8" name="C. warned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warned avoiding</a:t>
              </a:r>
            </a:p>
          </p:txBody>
        </p:sp>
      </p:grpSp>
      <p:sp>
        <p:nvSpPr>
          <p:cNvPr id="82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2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2" name="B2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19  •  REVEAL</a:t>
              </a:r>
            </a:p>
          </p:txBody>
        </p:sp>
      </p:grpSp>
      <p:grpSp>
        <p:nvGrpSpPr>
          <p:cNvPr id="82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2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5" name="1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0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3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2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2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0" name="1. She ___ us afte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us after lunch.</a:t>
              </a:r>
            </a:p>
          </p:txBody>
        </p:sp>
      </p:grpSp>
      <p:grpSp>
        <p:nvGrpSpPr>
          <p:cNvPr id="82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3" name="A. agreed to jo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agreed to join</a:t>
              </a:r>
            </a:p>
          </p:txBody>
        </p:sp>
      </p:grpSp>
      <p:grpSp>
        <p:nvGrpSpPr>
          <p:cNvPr id="82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6" name="B. agreed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agreed joining</a:t>
              </a:r>
            </a:p>
          </p:txBody>
        </p:sp>
      </p:grpSp>
      <p:grpSp>
        <p:nvGrpSpPr>
          <p:cNvPr id="82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9" name="C. agreed us to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agreed us to join</a:t>
              </a:r>
            </a:p>
          </p:txBody>
        </p:sp>
      </p:grpSp>
      <p:grpSp>
        <p:nvGrpSpPr>
          <p:cNvPr id="82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2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2" name="2. He ___ the v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vase.</a:t>
              </a:r>
            </a:p>
          </p:txBody>
        </p:sp>
      </p:grpSp>
      <p:grpSp>
        <p:nvGrpSpPr>
          <p:cNvPr id="82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5" name="A. admitted to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admitted to break</a:t>
              </a:r>
            </a:p>
          </p:txBody>
        </p:sp>
      </p:grpSp>
      <p:grpSp>
        <p:nvGrpSpPr>
          <p:cNvPr id="82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8" name="B. admitted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admitted break</a:t>
              </a:r>
            </a:p>
          </p:txBody>
        </p:sp>
      </p:grpSp>
      <p:grpSp>
        <p:nvGrpSpPr>
          <p:cNvPr id="82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2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1" name="C. admitted bre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admitted breaking</a:t>
              </a:r>
            </a:p>
          </p:txBody>
        </p:sp>
      </p:grpSp>
      <p:grpSp>
        <p:nvGrpSpPr>
          <p:cNvPr id="82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2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4" name="3. They ___ early to avoid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early to avoid traffic.</a:t>
              </a:r>
            </a:p>
          </p:txBody>
        </p:sp>
      </p:grpSp>
      <p:grpSp>
        <p:nvGrpSpPr>
          <p:cNvPr id="82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2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7" name="A. advised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advised to leave</a:t>
              </a:r>
            </a:p>
          </p:txBody>
        </p:sp>
      </p:grpSp>
      <p:grpSp>
        <p:nvGrpSpPr>
          <p:cNvPr id="82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2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0" name="B. advised us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advised us to leave</a:t>
              </a:r>
            </a:p>
          </p:txBody>
        </p:sp>
      </p:grpSp>
      <p:grpSp>
        <p:nvGrpSpPr>
          <p:cNvPr id="82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2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3" name="C. advised leav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advised leaving us</a:t>
              </a:r>
            </a:p>
          </p:txBody>
        </p:sp>
      </p:grpSp>
      <p:grpSp>
        <p:nvGrpSpPr>
          <p:cNvPr id="82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2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6" name="4. Mia ___ the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the confidential file.</a:t>
              </a:r>
            </a:p>
          </p:txBody>
        </p:sp>
      </p:grpSp>
      <p:grpSp>
        <p:nvGrpSpPr>
          <p:cNvPr id="82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9" name="A. denied cop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denied copying</a:t>
              </a:r>
            </a:p>
          </p:txBody>
        </p:sp>
      </p:grpSp>
      <p:grpSp>
        <p:nvGrpSpPr>
          <p:cNvPr id="82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2" name="B. denied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denied to copy</a:t>
              </a:r>
            </a:p>
          </p:txBody>
        </p:sp>
      </p:grpSp>
      <p:grpSp>
        <p:nvGrpSpPr>
          <p:cNvPr id="82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5" name="C. denied us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denied us to copy</a:t>
              </a:r>
            </a:p>
          </p:txBody>
        </p:sp>
      </p:grpSp>
      <p:grpSp>
        <p:nvGrpSpPr>
          <p:cNvPr id="82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2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8" name="5. The guide ___ the narrow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guide ___ the narrow path.</a:t>
              </a:r>
            </a:p>
          </p:txBody>
        </p:sp>
      </p:grpSp>
      <p:grpSp>
        <p:nvGrpSpPr>
          <p:cNvPr id="82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1" name="A. warned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warned to avoid</a:t>
              </a:r>
            </a:p>
          </p:txBody>
        </p:sp>
      </p:grpSp>
      <p:grpSp>
        <p:nvGrpSpPr>
          <p:cNvPr id="82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4" name="B. warned us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warned us to avoid</a:t>
              </a:r>
            </a:p>
          </p:txBody>
        </p:sp>
      </p:grpSp>
      <p:grpSp>
        <p:nvGrpSpPr>
          <p:cNvPr id="82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7" name="C. warned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warned avoiding</a:t>
              </a:r>
            </a:p>
          </p:txBody>
        </p:sp>
      </p:grpSp>
      <p:sp>
        <p:nvSpPr>
          <p:cNvPr id="82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2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1" name="B2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19  •  REVEAL</a:t>
              </a:r>
            </a:p>
          </p:txBody>
        </p:sp>
      </p:grpSp>
      <p:grpSp>
        <p:nvGrpSpPr>
          <p:cNvPr id="82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2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4" name="1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9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2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2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2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9" name="1. She ___ us afte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us after lunch.</a:t>
              </a:r>
            </a:p>
          </p:txBody>
        </p:sp>
      </p:grpSp>
      <p:grpSp>
        <p:nvGrpSpPr>
          <p:cNvPr id="83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2" name="A. agreed to jo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agreed to join</a:t>
              </a:r>
            </a:p>
          </p:txBody>
        </p:sp>
      </p:grpSp>
      <p:grpSp>
        <p:nvGrpSpPr>
          <p:cNvPr id="83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5" name="B. agreed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agreed joining</a:t>
              </a:r>
            </a:p>
          </p:txBody>
        </p:sp>
      </p:grpSp>
      <p:grpSp>
        <p:nvGrpSpPr>
          <p:cNvPr id="83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8" name="C. agreed us to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agreed us to join</a:t>
              </a:r>
            </a:p>
          </p:txBody>
        </p:sp>
      </p:grpSp>
      <p:grpSp>
        <p:nvGrpSpPr>
          <p:cNvPr id="83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1" name="2. He ___ the v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vase.</a:t>
              </a:r>
            </a:p>
          </p:txBody>
        </p:sp>
      </p:grpSp>
      <p:grpSp>
        <p:nvGrpSpPr>
          <p:cNvPr id="83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4" name="A. admitted to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admitted to break</a:t>
              </a:r>
            </a:p>
          </p:txBody>
        </p:sp>
      </p:grpSp>
      <p:grpSp>
        <p:nvGrpSpPr>
          <p:cNvPr id="83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7" name="B. admitted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admitted break</a:t>
              </a:r>
            </a:p>
          </p:txBody>
        </p:sp>
      </p:grpSp>
      <p:grpSp>
        <p:nvGrpSpPr>
          <p:cNvPr id="83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0" name="C. admitted bre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admitted breaking</a:t>
              </a:r>
            </a:p>
          </p:txBody>
        </p:sp>
      </p:grpSp>
      <p:grpSp>
        <p:nvGrpSpPr>
          <p:cNvPr id="83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3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3" name="3. They ___ early to avoid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early to avoid traffic.</a:t>
              </a:r>
            </a:p>
          </p:txBody>
        </p:sp>
      </p:grpSp>
      <p:grpSp>
        <p:nvGrpSpPr>
          <p:cNvPr id="83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3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6" name="A. advised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advised to leave</a:t>
              </a:r>
            </a:p>
          </p:txBody>
        </p:sp>
      </p:grpSp>
      <p:grpSp>
        <p:nvGrpSpPr>
          <p:cNvPr id="83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3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9" name="B. advised us to le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advised us to leave</a:t>
              </a:r>
            </a:p>
          </p:txBody>
        </p:sp>
      </p:grpSp>
      <p:grpSp>
        <p:nvGrpSpPr>
          <p:cNvPr id="83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3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2" name="C. advised leav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advised leaving us</a:t>
              </a:r>
            </a:p>
          </p:txBody>
        </p:sp>
      </p:grpSp>
      <p:grpSp>
        <p:nvGrpSpPr>
          <p:cNvPr id="83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3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5" name="4. Mia ___ the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the confidential file.</a:t>
              </a:r>
            </a:p>
          </p:txBody>
        </p:sp>
      </p:grpSp>
      <p:grpSp>
        <p:nvGrpSpPr>
          <p:cNvPr id="83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3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8" name="A. denied cop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denied copying</a:t>
              </a:r>
            </a:p>
          </p:txBody>
        </p:sp>
      </p:grpSp>
      <p:grpSp>
        <p:nvGrpSpPr>
          <p:cNvPr id="83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1" name="B. denied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denied to copy</a:t>
              </a:r>
            </a:p>
          </p:txBody>
        </p:sp>
      </p:grpSp>
      <p:grpSp>
        <p:nvGrpSpPr>
          <p:cNvPr id="83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4" name="C. denied us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denied us to copy</a:t>
              </a:r>
            </a:p>
          </p:txBody>
        </p:sp>
      </p:grpSp>
      <p:grpSp>
        <p:nvGrpSpPr>
          <p:cNvPr id="83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3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7" name="5. The guide ___ the narrow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guide ___ the narrow path.</a:t>
              </a:r>
            </a:p>
          </p:txBody>
        </p:sp>
      </p:grpSp>
      <p:grpSp>
        <p:nvGrpSpPr>
          <p:cNvPr id="83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0" name="A. warned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warned to avoid</a:t>
              </a:r>
            </a:p>
          </p:txBody>
        </p:sp>
      </p:grpSp>
      <p:grpSp>
        <p:nvGrpSpPr>
          <p:cNvPr id="83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3" name="B. warned us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warned us to avoid</a:t>
              </a:r>
            </a:p>
          </p:txBody>
        </p:sp>
      </p:grpSp>
      <p:grpSp>
        <p:nvGrpSpPr>
          <p:cNvPr id="83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6" name="C. warned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warned avoiding</a:t>
              </a:r>
            </a:p>
          </p:txBody>
        </p:sp>
      </p:grpSp>
      <p:sp>
        <p:nvSpPr>
          <p:cNvPr id="83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3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0" name="B2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19  •  REVEAL</a:t>
              </a:r>
            </a:p>
          </p:txBody>
        </p:sp>
      </p:grpSp>
      <p:grpSp>
        <p:nvGrpSpPr>
          <p:cNvPr id="83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3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3" name="1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3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8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3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3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1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3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3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3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3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8" name="1. She ___ us afte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us after lunch.</a:t>
              </a:r>
            </a:p>
          </p:txBody>
        </p:sp>
      </p:grpSp>
      <p:grpSp>
        <p:nvGrpSpPr>
          <p:cNvPr id="83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1" name="A. agreed to jo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agreed to join</a:t>
              </a:r>
            </a:p>
          </p:txBody>
        </p:sp>
      </p:grpSp>
      <p:grpSp>
        <p:nvGrpSpPr>
          <p:cNvPr id="83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4" name="B. agreed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agreed joining</a:t>
              </a:r>
            </a:p>
          </p:txBody>
        </p:sp>
      </p:grpSp>
      <p:grpSp>
        <p:nvGrpSpPr>
          <p:cNvPr id="83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7" name="C. agreed us to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agreed us to join</a:t>
              </a:r>
            </a:p>
          </p:txBody>
        </p:sp>
      </p:grpSp>
      <p:grpSp>
        <p:nvGrpSpPr>
          <p:cNvPr id="83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0" name="2. He ___ the v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vase.</a:t>
              </a:r>
            </a:p>
          </p:txBody>
        </p:sp>
      </p:grpSp>
      <p:grpSp>
        <p:nvGrpSpPr>
          <p:cNvPr id="83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3" name="A. admitted to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admitted to break</a:t>
              </a:r>
            </a:p>
          </p:txBody>
        </p:sp>
      </p:grpSp>
      <p:grpSp>
        <p:nvGrpSpPr>
          <p:cNvPr id="83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6" name="B. admitted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admitted break</a:t>
              </a:r>
            </a:p>
          </p:txBody>
        </p:sp>
      </p:grpSp>
      <p:grpSp>
        <p:nvGrpSpPr>
          <p:cNvPr id="84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9" name="C. admitted bre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admitted breaking</a:t>
              </a:r>
            </a:p>
          </p:txBody>
        </p:sp>
      </p:grpSp>
      <p:grpSp>
        <p:nvGrpSpPr>
          <p:cNvPr id="84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2" name="3. They ___ early to avoid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early to avoid traffic.</a:t>
              </a:r>
            </a:p>
          </p:txBody>
        </p:sp>
      </p:grpSp>
      <p:grpSp>
        <p:nvGrpSpPr>
          <p:cNvPr id="84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5" name="A. advised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advised to leave</a:t>
              </a:r>
            </a:p>
          </p:txBody>
        </p:sp>
      </p:grpSp>
      <p:grpSp>
        <p:nvGrpSpPr>
          <p:cNvPr id="84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8" name="B. advised us to le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advised us to leave</a:t>
              </a:r>
            </a:p>
          </p:txBody>
        </p:sp>
      </p:grpSp>
      <p:grpSp>
        <p:nvGrpSpPr>
          <p:cNvPr id="84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1" name="C. advised leav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advised leaving us</a:t>
              </a:r>
            </a:p>
          </p:txBody>
        </p:sp>
      </p:grpSp>
      <p:grpSp>
        <p:nvGrpSpPr>
          <p:cNvPr id="84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4" name="4. Mia ___ the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the confidential file.</a:t>
              </a:r>
            </a:p>
          </p:txBody>
        </p:sp>
      </p:grpSp>
      <p:grpSp>
        <p:nvGrpSpPr>
          <p:cNvPr id="84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7" name="A. denied cop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denied copying</a:t>
              </a:r>
            </a:p>
          </p:txBody>
        </p:sp>
      </p:grpSp>
      <p:grpSp>
        <p:nvGrpSpPr>
          <p:cNvPr id="84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0" name="B. denied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denied to copy</a:t>
              </a:r>
            </a:p>
          </p:txBody>
        </p:sp>
      </p:grpSp>
      <p:grpSp>
        <p:nvGrpSpPr>
          <p:cNvPr id="84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3" name="C. denied us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denied us to copy</a:t>
              </a:r>
            </a:p>
          </p:txBody>
        </p:sp>
      </p:grpSp>
      <p:grpSp>
        <p:nvGrpSpPr>
          <p:cNvPr id="84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4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6" name="5. The guide ___ the narrow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guide ___ the narrow path.</a:t>
              </a:r>
            </a:p>
          </p:txBody>
        </p:sp>
      </p:grpSp>
      <p:grpSp>
        <p:nvGrpSpPr>
          <p:cNvPr id="84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9" name="A. warned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warned to avoid</a:t>
              </a:r>
            </a:p>
          </p:txBody>
        </p:sp>
      </p:grpSp>
      <p:grpSp>
        <p:nvGrpSpPr>
          <p:cNvPr id="84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2" name="B. warned us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warned us to avoid</a:t>
              </a:r>
            </a:p>
          </p:txBody>
        </p:sp>
      </p:grpSp>
      <p:grpSp>
        <p:nvGrpSpPr>
          <p:cNvPr id="84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5" name="C. warned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warned avoiding</a:t>
              </a:r>
            </a:p>
          </p:txBody>
        </p:sp>
      </p:grpSp>
      <p:sp>
        <p:nvSpPr>
          <p:cNvPr id="84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4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9" name="B2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19  •  REVEAL</a:t>
              </a:r>
            </a:p>
          </p:txBody>
        </p:sp>
      </p:grpSp>
      <p:grpSp>
        <p:nvGrpSpPr>
          <p:cNvPr id="84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4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2" name="1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4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7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4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4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0" name="Reporting verbs and patter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Reporting verbs and patterns: choose the answer</a:t>
              </a:r>
            </a:p>
          </p:txBody>
        </p:sp>
      </p:grpSp>
      <p:grpSp>
        <p:nvGrpSpPr>
          <p:cNvPr id="84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4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4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7" name="1. She ___ us afte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us after lunch.</a:t>
              </a:r>
            </a:p>
          </p:txBody>
        </p:sp>
      </p:grpSp>
      <p:grpSp>
        <p:nvGrpSpPr>
          <p:cNvPr id="84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0" name="A. agreed to jo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agreed to join</a:t>
              </a:r>
            </a:p>
          </p:txBody>
        </p:sp>
      </p:grpSp>
      <p:grpSp>
        <p:nvGrpSpPr>
          <p:cNvPr id="84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3" name="B. agreed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agreed joining</a:t>
              </a:r>
            </a:p>
          </p:txBody>
        </p:sp>
      </p:grpSp>
      <p:grpSp>
        <p:nvGrpSpPr>
          <p:cNvPr id="84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6" name="C. agreed us to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agreed us to join</a:t>
              </a:r>
            </a:p>
          </p:txBody>
        </p:sp>
      </p:grpSp>
      <p:grpSp>
        <p:nvGrpSpPr>
          <p:cNvPr id="84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9" name="2. He ___ the va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vase.</a:t>
              </a:r>
            </a:p>
          </p:txBody>
        </p:sp>
      </p:grpSp>
      <p:grpSp>
        <p:nvGrpSpPr>
          <p:cNvPr id="84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2" name="A. admitted to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admitted to break</a:t>
              </a:r>
            </a:p>
          </p:txBody>
        </p:sp>
      </p:grpSp>
      <p:grpSp>
        <p:nvGrpSpPr>
          <p:cNvPr id="84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5" name="B. admitted br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admitted break</a:t>
              </a:r>
            </a:p>
          </p:txBody>
        </p:sp>
      </p:grpSp>
      <p:grpSp>
        <p:nvGrpSpPr>
          <p:cNvPr id="84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8" name="C. admitted bre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admitted breaking</a:t>
              </a:r>
            </a:p>
          </p:txBody>
        </p:sp>
      </p:grpSp>
      <p:grpSp>
        <p:nvGrpSpPr>
          <p:cNvPr id="84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1" name="3. They ___ early to avoid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They ___ early to avoid traffic.</a:t>
              </a:r>
            </a:p>
          </p:txBody>
        </p:sp>
      </p:grpSp>
      <p:grpSp>
        <p:nvGrpSpPr>
          <p:cNvPr id="84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4" name="A. advised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advised to leave</a:t>
              </a:r>
            </a:p>
          </p:txBody>
        </p:sp>
      </p:grpSp>
      <p:grpSp>
        <p:nvGrpSpPr>
          <p:cNvPr id="84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7" name="B. advised us to le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advised us to leave</a:t>
              </a:r>
            </a:p>
          </p:txBody>
        </p:sp>
      </p:grpSp>
      <p:grpSp>
        <p:nvGrpSpPr>
          <p:cNvPr id="84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0" name="C. advised leaving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advised leaving us</a:t>
              </a:r>
            </a:p>
          </p:txBody>
        </p:sp>
      </p:grpSp>
      <p:grpSp>
        <p:nvGrpSpPr>
          <p:cNvPr id="84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3" name="4. Mia ___ the confidential fi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Mia ___ the confidential file.</a:t>
              </a:r>
            </a:p>
          </p:txBody>
        </p:sp>
      </p:grpSp>
      <p:grpSp>
        <p:nvGrpSpPr>
          <p:cNvPr id="84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6" name="A. denied cop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denied copying</a:t>
              </a:r>
            </a:p>
          </p:txBody>
        </p:sp>
      </p:grpSp>
      <p:grpSp>
        <p:nvGrpSpPr>
          <p:cNvPr id="85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9" name="B. denied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denied to copy</a:t>
              </a:r>
            </a:p>
          </p:txBody>
        </p:sp>
      </p:grpSp>
      <p:grpSp>
        <p:nvGrpSpPr>
          <p:cNvPr id="85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2" name="C. denied us to cop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denied us to copy</a:t>
              </a:r>
            </a:p>
          </p:txBody>
        </p:sp>
      </p:grpSp>
      <p:grpSp>
        <p:nvGrpSpPr>
          <p:cNvPr id="85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5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5" name="5. The guide ___ the narrow pa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guide ___ the narrow path.</a:t>
              </a:r>
            </a:p>
          </p:txBody>
        </p:sp>
      </p:grpSp>
      <p:grpSp>
        <p:nvGrpSpPr>
          <p:cNvPr id="85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8" name="A. warned to avo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warned to avoid</a:t>
              </a:r>
            </a:p>
          </p:txBody>
        </p:sp>
      </p:grpSp>
      <p:grpSp>
        <p:nvGrpSpPr>
          <p:cNvPr id="85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1" name="B. warned us to avo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warned us to avoid</a:t>
              </a:r>
            </a:p>
          </p:txBody>
        </p:sp>
      </p:grpSp>
      <p:grpSp>
        <p:nvGrpSpPr>
          <p:cNvPr id="85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4" name="C. warned avo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warned avoiding</a:t>
              </a:r>
            </a:p>
          </p:txBody>
        </p:sp>
      </p:grpSp>
      <p:sp>
        <p:nvSpPr>
          <p:cNvPr id="85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5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8" name="B2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19  •  REVEAL</a:t>
              </a:r>
            </a:p>
          </p:txBody>
        </p:sp>
      </p:grpSp>
      <p:grpSp>
        <p:nvGrpSpPr>
          <p:cNvPr id="85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1" name="1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5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6" name="UNIT 2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EXPLANATION</a:t>
              </a:r>
            </a:p>
          </p:txBody>
        </p:sp>
      </p:grpSp>
      <p:grpSp>
        <p:nvGrpSpPr>
          <p:cNvPr id="85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5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9" name="Relative clauses: defining and non-defining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</a:t>
              </a:r>
            </a:p>
          </p:txBody>
        </p:sp>
      </p:grpSp>
      <p:sp>
        <p:nvSpPr>
          <p:cNvPr id="85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5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5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5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6" name="Defining clauses identify the noun; non-defining clauses add extra information and require comma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clauses identify the noun; non-defining clauses add extra information and require commas.</a:t>
              </a:r>
            </a:p>
          </p:txBody>
        </p:sp>
      </p:grpSp>
      <p:grpSp>
        <p:nvGrpSpPr>
          <p:cNvPr id="85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5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5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5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2" name="That is not used in non-defining clauses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That is not used in non-defining clauses.</a:t>
              </a:r>
            </a:p>
          </p:txBody>
        </p:sp>
      </p:grpSp>
      <p:sp>
        <p:nvSpPr>
          <p:cNvPr id="85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5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5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5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9" name="noun + who/which/that...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noun + who/which/that...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noun, who/which...,</a:t>
              </a:r>
            </a:p>
          </p:txBody>
        </p:sp>
      </p:grpSp>
      <p:grpSp>
        <p:nvGrpSpPr>
          <p:cNvPr id="85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5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5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5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5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5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9" name="1.  My brother, who lives in Paris, is visiting.…"/>
            <p:cNvSpPr txBox="1"/>
            <p:nvPr/>
          </p:nvSpPr>
          <p:spPr>
            <a:xfrm>
              <a:off x="45719" y="0"/>
              <a:ext cx="3051812" cy="2220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My brother, who lives in Paris, is visiting.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book that you lent me was excellent.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Rome, which is very old, attracts millions.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woman whose car was stolen called police.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This is the café where we met.</a:t>
              </a:r>
            </a:p>
          </p:txBody>
        </p:sp>
      </p:grpSp>
      <p:sp>
        <p:nvSpPr>
          <p:cNvPr id="85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5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3" name="B2 GRAMMAR  •  UNIT 2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20  •  EXPLANATION</a:t>
              </a:r>
            </a:p>
          </p:txBody>
        </p:sp>
      </p:grpSp>
      <p:grpSp>
        <p:nvGrpSpPr>
          <p:cNvPr id="85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6" name="1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5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1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5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5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4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5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5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5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5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1" name="1. My aunt, ___ lives in Dublin, is visiting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aunt, ___ lives in Dublin, is visiting us.</a:t>
              </a:r>
            </a:p>
          </p:txBody>
        </p:sp>
      </p:grpSp>
      <p:grpSp>
        <p:nvGrpSpPr>
          <p:cNvPr id="85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4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5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7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5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0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5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5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3" name="2. The laptop ___ I bought last year still works perf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laptop ___ I bought last year still works perfectly.</a:t>
              </a:r>
            </a:p>
          </p:txBody>
        </p:sp>
      </p:grpSp>
      <p:grpSp>
        <p:nvGrpSpPr>
          <p:cNvPr id="85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6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6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9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6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6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2" name="C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6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6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5" name="3. Venice, ___ attracts millions of visitors, is built on isla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Venice, ___ attracts millions of visitors, is built on islands.</a:t>
              </a:r>
            </a:p>
          </p:txBody>
        </p:sp>
      </p:grpSp>
      <p:grpSp>
        <p:nvGrpSpPr>
          <p:cNvPr id="86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6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8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6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1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6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4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6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7" name="4. The student ___ phone rang apologised immedi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student ___ phone rang apologised immediately.</a:t>
              </a:r>
            </a:p>
          </p:txBody>
        </p:sp>
      </p:grpSp>
      <p:grpSp>
        <p:nvGrpSpPr>
          <p:cNvPr id="86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0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6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3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6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6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6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9" name="5. That's the restaurant ___ we celebrated my birth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That's the restaurant ___ we celebrated my birthday.</a:t>
              </a:r>
            </a:p>
          </p:txBody>
        </p:sp>
      </p:grpSp>
      <p:grpSp>
        <p:nvGrpSpPr>
          <p:cNvPr id="86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2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6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5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6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8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sp>
        <p:nvSpPr>
          <p:cNvPr id="86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6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2" name="B2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20  •  REVEAL</a:t>
              </a:r>
            </a:p>
          </p:txBody>
        </p:sp>
      </p:grpSp>
      <p:grpSp>
        <p:nvGrpSpPr>
          <p:cNvPr id="86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6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5" name="1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6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0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6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6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3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6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6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6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6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0" name="1. My aunt, ___ lives in Dublin, is visiting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aunt, ___ lives in Dublin, is visiting us.</a:t>
              </a:r>
            </a:p>
          </p:txBody>
        </p:sp>
      </p:grpSp>
      <p:grpSp>
        <p:nvGrpSpPr>
          <p:cNvPr id="86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3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6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6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6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9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6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6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2" name="2. The laptop ___ I bought last year still works perf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laptop ___ I bought last year still works perfectly.</a:t>
              </a:r>
            </a:p>
          </p:txBody>
        </p:sp>
      </p:grpSp>
      <p:grpSp>
        <p:nvGrpSpPr>
          <p:cNvPr id="86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5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6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8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6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6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1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6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6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4" name="3. Venice, ___ attracts millions of visitors, is built on isla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Venice, ___ attracts millions of visitors, is built on islands.</a:t>
              </a:r>
            </a:p>
          </p:txBody>
        </p:sp>
      </p:grpSp>
      <p:grpSp>
        <p:nvGrpSpPr>
          <p:cNvPr id="86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6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7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6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0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6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3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6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6" name="4. The student ___ phone rang apologised immedi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student ___ phone rang apologised immediately.</a:t>
              </a:r>
            </a:p>
          </p:txBody>
        </p:sp>
      </p:grpSp>
      <p:grpSp>
        <p:nvGrpSpPr>
          <p:cNvPr id="87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9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7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2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7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5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7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7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8" name="5. That's the restaurant ___ we celebrated my birth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That's the restaurant ___ we celebrated my birthday.</a:t>
              </a:r>
            </a:p>
          </p:txBody>
        </p:sp>
      </p:grpSp>
      <p:grpSp>
        <p:nvGrpSpPr>
          <p:cNvPr id="87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1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7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4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7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7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sp>
        <p:nvSpPr>
          <p:cNvPr id="87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1" name="B2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20  •  REVEAL</a:t>
              </a:r>
            </a:p>
          </p:txBody>
        </p:sp>
      </p:grpSp>
      <p:grpSp>
        <p:nvGrpSpPr>
          <p:cNvPr id="87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7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4" name="1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7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9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7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7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2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7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7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7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7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9" name="1. My aunt, ___ lives in Dublin, is visiting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aunt, ___ lives in Dublin, is visiting us.</a:t>
              </a:r>
            </a:p>
          </p:txBody>
        </p:sp>
      </p:grpSp>
      <p:grpSp>
        <p:nvGrpSpPr>
          <p:cNvPr id="87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2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7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5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7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8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7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7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1" name="2. The laptop ___ I bought last year still works perf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laptop ___ I bought last year still works perfectly.</a:t>
              </a:r>
            </a:p>
          </p:txBody>
        </p:sp>
      </p:grpSp>
      <p:grpSp>
        <p:nvGrpSpPr>
          <p:cNvPr id="87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4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7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7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7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7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7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0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7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7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3" name="3. Venice, ___ attracts millions of visitors, is built on isla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Venice, ___ attracts millions of visitors, is built on islands.</a:t>
              </a:r>
            </a:p>
          </p:txBody>
        </p:sp>
      </p:grpSp>
      <p:grpSp>
        <p:nvGrpSpPr>
          <p:cNvPr id="87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7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6" name="A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7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7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9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7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7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2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7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7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5" name="4. The student ___ phone rang apologised immedi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student ___ phone rang apologised immediately.</a:t>
              </a:r>
            </a:p>
          </p:txBody>
        </p:sp>
      </p:grpSp>
      <p:grpSp>
        <p:nvGrpSpPr>
          <p:cNvPr id="87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7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8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7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1" name="B. wh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7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4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7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7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7" name="5. That's the restaurant ___ we celebrated my birth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That's the restaurant ___ we celebrated my birthday.</a:t>
              </a:r>
            </a:p>
          </p:txBody>
        </p:sp>
      </p:grpSp>
      <p:grpSp>
        <p:nvGrpSpPr>
          <p:cNvPr id="87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0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7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3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7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6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sp>
        <p:nvSpPr>
          <p:cNvPr id="87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0" name="B2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20  •  REVEAL</a:t>
              </a:r>
            </a:p>
          </p:txBody>
        </p:sp>
      </p:grpSp>
      <p:grpSp>
        <p:nvGrpSpPr>
          <p:cNvPr id="88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3" name="1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8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1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8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8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8" name="1. My aunt, ___ lives in Dublin, is visiting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aunt, ___ lives in Dublin, is visiting us.</a:t>
              </a:r>
            </a:p>
          </p:txBody>
        </p:sp>
      </p:grpSp>
      <p:grpSp>
        <p:nvGrpSpPr>
          <p:cNvPr id="88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1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8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4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8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7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8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8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0" name="2. The laptop ___ I bought last year still works perf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laptop ___ I bought last year still works perfectly.</a:t>
              </a:r>
            </a:p>
          </p:txBody>
        </p:sp>
      </p:grpSp>
      <p:grpSp>
        <p:nvGrpSpPr>
          <p:cNvPr id="88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8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3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8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6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8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9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8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8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2" name="3. Venice, ___ attracts millions of visitors, is built on isla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Venice, ___ attracts millions of visitors, is built on islands.</a:t>
              </a:r>
            </a:p>
          </p:txBody>
        </p:sp>
      </p:grpSp>
      <p:grpSp>
        <p:nvGrpSpPr>
          <p:cNvPr id="88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8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5" name="A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8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8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8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8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1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8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8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4" name="4. The student ___ phone rang apologised immedi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student ___ phone rang apologised immediately.</a:t>
              </a:r>
            </a:p>
          </p:txBody>
        </p:sp>
      </p:grpSp>
      <p:grpSp>
        <p:nvGrpSpPr>
          <p:cNvPr id="88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8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7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8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0" name="B. w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8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3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8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8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6" name="5. That's the restaurant ___ we celebrated my birth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That's the restaurant ___ we celebrated my birthday.</a:t>
              </a:r>
            </a:p>
          </p:txBody>
        </p:sp>
      </p:grpSp>
      <p:grpSp>
        <p:nvGrpSpPr>
          <p:cNvPr id="88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9" name="A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8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2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8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5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sp>
        <p:nvSpPr>
          <p:cNvPr id="88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8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9" name="B2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20  •  REVEAL</a:t>
              </a:r>
            </a:p>
          </p:txBody>
        </p:sp>
      </p:grpSp>
      <p:grpSp>
        <p:nvGrpSpPr>
          <p:cNvPr id="88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2" name="1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7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0" name="Relative clauses: defining and non-defining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Relative clauses: defining and non-defining: choose the answer</a:t>
              </a:r>
            </a:p>
          </p:txBody>
        </p:sp>
      </p:grpSp>
      <p:grpSp>
        <p:nvGrpSpPr>
          <p:cNvPr id="88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8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7" name="1. My aunt, ___ lives in Dublin, is visiting 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aunt, ___ lives in Dublin, is visiting us.</a:t>
              </a:r>
            </a:p>
          </p:txBody>
        </p:sp>
      </p:grpSp>
      <p:grpSp>
        <p:nvGrpSpPr>
          <p:cNvPr id="89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0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89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3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9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6" name="C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grpSp>
        <p:nvGrpSpPr>
          <p:cNvPr id="89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9" name="2. The laptop ___ I bought last year still works perf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laptop ___ I bought last year still works perfectly.</a:t>
              </a:r>
            </a:p>
          </p:txBody>
        </p:sp>
      </p:grpSp>
      <p:grpSp>
        <p:nvGrpSpPr>
          <p:cNvPr id="89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2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9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5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89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8" name="C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</a:t>
              </a:r>
            </a:p>
          </p:txBody>
        </p:sp>
      </p:grpSp>
      <p:grpSp>
        <p:nvGrpSpPr>
          <p:cNvPr id="89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9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1" name="3. Venice, ___ attracts millions of visitors, is built on island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Venice, ___ attracts millions of visitors, is built on islands.</a:t>
              </a:r>
            </a:p>
          </p:txBody>
        </p:sp>
      </p:grpSp>
      <p:grpSp>
        <p:nvGrpSpPr>
          <p:cNvPr id="89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9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4" name="A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89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9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7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89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9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0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89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9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3" name="4. The student ___ phone rang apologised immediat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student ___ phone rang apologised immediately.</a:t>
              </a:r>
            </a:p>
          </p:txBody>
        </p:sp>
      </p:grpSp>
      <p:grpSp>
        <p:nvGrpSpPr>
          <p:cNvPr id="89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9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6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89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9" name="B. who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whose</a:t>
              </a:r>
            </a:p>
          </p:txBody>
        </p:sp>
      </p:grpSp>
      <p:grpSp>
        <p:nvGrpSpPr>
          <p:cNvPr id="89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2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89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9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5" name="5. That's the restaurant ___ we celebrated my birth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That's the restaurant ___ we celebrated my birthday.</a:t>
              </a:r>
            </a:p>
          </p:txBody>
        </p:sp>
      </p:grpSp>
      <p:grpSp>
        <p:nvGrpSpPr>
          <p:cNvPr id="89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8" name="A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</a:t>
              </a:r>
            </a:p>
          </p:txBody>
        </p:sp>
      </p:grpSp>
      <p:grpSp>
        <p:nvGrpSpPr>
          <p:cNvPr id="89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1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89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4" name="C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</a:t>
              </a:r>
            </a:p>
          </p:txBody>
        </p:sp>
      </p:grpSp>
      <p:sp>
        <p:nvSpPr>
          <p:cNvPr id="89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9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8" name="B2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20  •  REVEAL</a:t>
              </a:r>
            </a:p>
          </p:txBody>
        </p:sp>
      </p:grpSp>
      <p:grpSp>
        <p:nvGrpSpPr>
          <p:cNvPr id="89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9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1" name="1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9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6" name="UNIT 2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EXPLANATION</a:t>
              </a:r>
            </a:p>
          </p:txBody>
        </p:sp>
      </p:grpSp>
      <p:grpSp>
        <p:nvGrpSpPr>
          <p:cNvPr id="89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9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9" name="Reduced relative claus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</a:t>
              </a:r>
            </a:p>
          </p:txBody>
        </p:sp>
      </p:grpSp>
      <p:sp>
        <p:nvSpPr>
          <p:cNvPr id="89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9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9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9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6" name="Reduce active relative clauses with -ing and passive clauses with a past participl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 active relative clauses with -ing and passive clauses with a past participle.</a:t>
              </a:r>
            </a:p>
          </p:txBody>
        </p:sp>
      </p:grpSp>
      <p:grpSp>
        <p:nvGrpSpPr>
          <p:cNvPr id="89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9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9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9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2" name="Reduction is possible when the relative pronoun is the subjec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Reduction is possible when the relative pronoun is the subject.</a:t>
              </a:r>
            </a:p>
          </p:txBody>
        </p:sp>
      </p:grpSp>
      <p:sp>
        <p:nvSpPr>
          <p:cNvPr id="89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9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9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9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9" name="who is doing → doing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who is doing → doing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which was made → made</a:t>
              </a:r>
            </a:p>
          </p:txBody>
        </p:sp>
      </p:grpSp>
      <p:grpSp>
        <p:nvGrpSpPr>
          <p:cNvPr id="89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9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9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9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0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9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9" name="1.  The people waiting outside are customers.…"/>
            <p:cNvSpPr txBox="1"/>
            <p:nvPr/>
          </p:nvSpPr>
          <p:spPr>
            <a:xfrm>
              <a:off x="45719" y="0"/>
              <a:ext cx="3051812" cy="2397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people waiting outside are customers.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documents sent yesterday are confidential.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Students completing the course receive a certificate.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bridge built in 1890 is still used.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Anyone needing help should call this number.</a:t>
              </a:r>
            </a:p>
          </p:txBody>
        </p:sp>
      </p:grpSp>
      <p:sp>
        <p:nvSpPr>
          <p:cNvPr id="90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0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3" name="B2 GRAMMAR  •  UNIT 2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21  •  EXPLANATION</a:t>
              </a:r>
            </a:p>
          </p:txBody>
        </p:sp>
      </p:grpSp>
      <p:grpSp>
        <p:nvGrpSpPr>
          <p:cNvPr id="90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0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6" name="1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1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4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0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0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1" name="1. The people ___ at reception are here for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at reception are here for the conference.</a:t>
              </a:r>
            </a:p>
          </p:txBody>
        </p:sp>
      </p:grpSp>
      <p:grpSp>
        <p:nvGrpSpPr>
          <p:cNvPr id="90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4" name="A. who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 waited yesterday</a:t>
              </a:r>
            </a:p>
          </p:txBody>
        </p:sp>
      </p:grpSp>
      <p:grpSp>
        <p:nvGrpSpPr>
          <p:cNvPr id="90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7" name="B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waited</a:t>
              </a:r>
            </a:p>
          </p:txBody>
        </p:sp>
      </p:grpSp>
      <p:grpSp>
        <p:nvGrpSpPr>
          <p:cNvPr id="90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0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0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3" name="2. The emails ___ this morning contain the updated figur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emails ___ this morning contain the updated figures.</a:t>
              </a:r>
            </a:p>
          </p:txBody>
        </p:sp>
      </p:grpSp>
      <p:grpSp>
        <p:nvGrpSpPr>
          <p:cNvPr id="90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6" name="A. s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0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9" name="B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0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0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2" name="C. which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 sent</a:t>
              </a:r>
            </a:p>
          </p:txBody>
        </p:sp>
      </p:grpSp>
      <p:grpSp>
        <p:nvGrpSpPr>
          <p:cNvPr id="90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0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5" name="3. Students ___ the advanced module must complete a pro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advanced module must complete a project.</a:t>
              </a:r>
            </a:p>
          </p:txBody>
        </p:sp>
      </p:grpSp>
      <p:grpSp>
        <p:nvGrpSpPr>
          <p:cNvPr id="90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0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8" name="A. ta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taking</a:t>
              </a:r>
            </a:p>
          </p:txBody>
        </p:sp>
      </p:grpSp>
      <p:grpSp>
        <p:nvGrpSpPr>
          <p:cNvPr id="90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1" name="B.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taken</a:t>
              </a:r>
            </a:p>
          </p:txBody>
        </p:sp>
      </p:grpSp>
      <p:grpSp>
        <p:nvGrpSpPr>
          <p:cNvPr id="90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0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4" name="C. who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taken</a:t>
              </a:r>
            </a:p>
          </p:txBody>
        </p:sp>
      </p:grpSp>
      <p:grpSp>
        <p:nvGrpSpPr>
          <p:cNvPr id="90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0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7" name="4. The sculpture ___ in 1920 has just been resto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sculpture ___ in 1920 has just been restored.</a:t>
              </a:r>
            </a:p>
          </p:txBody>
        </p:sp>
      </p:grpSp>
      <p:grpSp>
        <p:nvGrpSpPr>
          <p:cNvPr id="90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0" name="A. 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0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3" name="B.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0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6" name="C. 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build</a:t>
              </a:r>
            </a:p>
          </p:txBody>
        </p:sp>
      </p:grpSp>
      <p:grpSp>
        <p:nvGrpSpPr>
          <p:cNvPr id="90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0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9" name="5. Anyone ___ extra information should contact recep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extra information should contact reception.</a:t>
              </a:r>
            </a:p>
          </p:txBody>
        </p:sp>
      </p:grpSp>
      <p:grpSp>
        <p:nvGrpSpPr>
          <p:cNvPr id="90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2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0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5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0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8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0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0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2" name="B2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21  •  REVEAL</a:t>
              </a:r>
            </a:p>
          </p:txBody>
        </p:sp>
      </p:grpSp>
      <p:grpSp>
        <p:nvGrpSpPr>
          <p:cNvPr id="90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0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5" name="1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0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3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0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0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0" name="1. The people ___ at reception are here for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at reception are here for the conference.</a:t>
              </a:r>
            </a:p>
          </p:txBody>
        </p:sp>
      </p:grpSp>
      <p:grpSp>
        <p:nvGrpSpPr>
          <p:cNvPr id="91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3" name="A. who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 waited yesterday</a:t>
              </a:r>
            </a:p>
          </p:txBody>
        </p:sp>
      </p:grpSp>
      <p:grpSp>
        <p:nvGrpSpPr>
          <p:cNvPr id="91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6" name="B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waited</a:t>
              </a:r>
            </a:p>
          </p:txBody>
        </p:sp>
      </p:grpSp>
      <p:grpSp>
        <p:nvGrpSpPr>
          <p:cNvPr id="91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9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1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2" name="2. The emails ___ this morning contain the updated figur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emails ___ this morning contain the updated figures.</a:t>
              </a:r>
            </a:p>
          </p:txBody>
        </p:sp>
      </p:grpSp>
      <p:grpSp>
        <p:nvGrpSpPr>
          <p:cNvPr id="91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5" name="A. s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1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8" name="B. s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1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1" name="C. which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 sent</a:t>
              </a:r>
            </a:p>
          </p:txBody>
        </p:sp>
      </p:grpSp>
      <p:grpSp>
        <p:nvGrpSpPr>
          <p:cNvPr id="91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1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4" name="3. Students ___ the advanced module must complete a pro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advanced module must complete a project.</a:t>
              </a:r>
            </a:p>
          </p:txBody>
        </p:sp>
      </p:grpSp>
      <p:grpSp>
        <p:nvGrpSpPr>
          <p:cNvPr id="91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1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7" name="A. ta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taking</a:t>
              </a:r>
            </a:p>
          </p:txBody>
        </p:sp>
      </p:grpSp>
      <p:grpSp>
        <p:nvGrpSpPr>
          <p:cNvPr id="91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1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0" name="B.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taken</a:t>
              </a:r>
            </a:p>
          </p:txBody>
        </p:sp>
      </p:grpSp>
      <p:grpSp>
        <p:nvGrpSpPr>
          <p:cNvPr id="91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1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3" name="C. who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taken</a:t>
              </a:r>
            </a:p>
          </p:txBody>
        </p:sp>
      </p:grpSp>
      <p:grpSp>
        <p:nvGrpSpPr>
          <p:cNvPr id="91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1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6" name="4. The sculpture ___ in 1920 has just been resto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sculpture ___ in 1920 has just been restored.</a:t>
              </a:r>
            </a:p>
          </p:txBody>
        </p:sp>
      </p:grpSp>
      <p:grpSp>
        <p:nvGrpSpPr>
          <p:cNvPr id="91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9" name="A. 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1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2" name="B.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1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5" name="C. 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build</a:t>
              </a:r>
            </a:p>
          </p:txBody>
        </p:sp>
      </p:grpSp>
      <p:grpSp>
        <p:nvGrpSpPr>
          <p:cNvPr id="91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1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8" name="5. Anyone ___ extra information should contact recep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extra information should contact reception.</a:t>
              </a:r>
            </a:p>
          </p:txBody>
        </p:sp>
      </p:grpSp>
      <p:grpSp>
        <p:nvGrpSpPr>
          <p:cNvPr id="91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1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1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4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1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7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1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1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1" name="B2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21  •  REVEAL</a:t>
              </a:r>
            </a:p>
          </p:txBody>
        </p:sp>
      </p:grpSp>
      <p:grpSp>
        <p:nvGrpSpPr>
          <p:cNvPr id="91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1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4" name="1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1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9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1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1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2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1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1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1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1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9" name="1. The people ___ at reception are here for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at reception are here for the conference.</a:t>
              </a:r>
            </a:p>
          </p:txBody>
        </p:sp>
      </p:grpSp>
      <p:grpSp>
        <p:nvGrpSpPr>
          <p:cNvPr id="91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2" name="A. who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 waited yesterday</a:t>
              </a:r>
            </a:p>
          </p:txBody>
        </p:sp>
      </p:grpSp>
      <p:grpSp>
        <p:nvGrpSpPr>
          <p:cNvPr id="91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5" name="B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waited</a:t>
              </a:r>
            </a:p>
          </p:txBody>
        </p:sp>
      </p:grpSp>
      <p:grpSp>
        <p:nvGrpSpPr>
          <p:cNvPr id="91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8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1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1" name="2. The emails ___ this morning contain the updated figur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emails ___ this morning contain the updated figures.</a:t>
              </a:r>
            </a:p>
          </p:txBody>
        </p:sp>
      </p:grpSp>
      <p:grpSp>
        <p:nvGrpSpPr>
          <p:cNvPr id="91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4" name="A. s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1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7" name="B. s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2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0" name="C. which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 sent</a:t>
              </a:r>
            </a:p>
          </p:txBody>
        </p:sp>
      </p:grpSp>
      <p:grpSp>
        <p:nvGrpSpPr>
          <p:cNvPr id="92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3" name="3. Students ___ the advanced module must complete a pro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advanced module must complete a project.</a:t>
              </a:r>
            </a:p>
          </p:txBody>
        </p:sp>
      </p:grpSp>
      <p:grpSp>
        <p:nvGrpSpPr>
          <p:cNvPr id="92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6" name="A.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taking</a:t>
              </a:r>
            </a:p>
          </p:txBody>
        </p:sp>
      </p:grpSp>
      <p:grpSp>
        <p:nvGrpSpPr>
          <p:cNvPr id="92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9" name="B.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taken</a:t>
              </a:r>
            </a:p>
          </p:txBody>
        </p:sp>
      </p:grpSp>
      <p:grpSp>
        <p:nvGrpSpPr>
          <p:cNvPr id="92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2" name="C. who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taken</a:t>
              </a:r>
            </a:p>
          </p:txBody>
        </p:sp>
      </p:grpSp>
      <p:grpSp>
        <p:nvGrpSpPr>
          <p:cNvPr id="92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5" name="4. The sculpture ___ in 1920 has just been resto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sculpture ___ in 1920 has just been restored.</a:t>
              </a:r>
            </a:p>
          </p:txBody>
        </p:sp>
      </p:grpSp>
      <p:grpSp>
        <p:nvGrpSpPr>
          <p:cNvPr id="92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8" name="A. 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2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1" name="B. bui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2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4" name="C. 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build</a:t>
              </a:r>
            </a:p>
          </p:txBody>
        </p:sp>
      </p:grpSp>
      <p:grpSp>
        <p:nvGrpSpPr>
          <p:cNvPr id="92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2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7" name="5. Anyone ___ extra information should contact recep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extra information should contact reception.</a:t>
              </a:r>
            </a:p>
          </p:txBody>
        </p:sp>
      </p:grpSp>
      <p:grpSp>
        <p:nvGrpSpPr>
          <p:cNvPr id="92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0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2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3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2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6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2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2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0" name="B2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21  •  REVEAL</a:t>
              </a:r>
            </a:p>
          </p:txBody>
        </p:sp>
      </p:grpSp>
      <p:grpSp>
        <p:nvGrpSpPr>
          <p:cNvPr id="92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2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3" name="1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2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8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2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2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1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2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2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2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2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8" name="1. The people ___ at reception are here for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at reception are here for the conference.</a:t>
              </a:r>
            </a:p>
          </p:txBody>
        </p:sp>
      </p:grpSp>
      <p:grpSp>
        <p:nvGrpSpPr>
          <p:cNvPr id="92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1" name="A. who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 waited yesterday</a:t>
              </a:r>
            </a:p>
          </p:txBody>
        </p:sp>
      </p:grpSp>
      <p:grpSp>
        <p:nvGrpSpPr>
          <p:cNvPr id="92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4" name="B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waited</a:t>
              </a:r>
            </a:p>
          </p:txBody>
        </p:sp>
      </p:grpSp>
      <p:grpSp>
        <p:nvGrpSpPr>
          <p:cNvPr id="92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7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2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2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0" name="2. The emails ___ this morning contain the updated figur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emails ___ this morning contain the updated figures.</a:t>
              </a:r>
            </a:p>
          </p:txBody>
        </p:sp>
      </p:grpSp>
      <p:grpSp>
        <p:nvGrpSpPr>
          <p:cNvPr id="92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2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3" name="A. s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2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6" name="B. s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2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9" name="C. which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 sent</a:t>
              </a:r>
            </a:p>
          </p:txBody>
        </p:sp>
      </p:grpSp>
      <p:grpSp>
        <p:nvGrpSpPr>
          <p:cNvPr id="92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2" name="3. Students ___ the advanced module must complete a pro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advanced module must complete a project.</a:t>
              </a:r>
            </a:p>
          </p:txBody>
        </p:sp>
      </p:grpSp>
      <p:grpSp>
        <p:nvGrpSpPr>
          <p:cNvPr id="92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5" name="A.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taking</a:t>
              </a:r>
            </a:p>
          </p:txBody>
        </p:sp>
      </p:grpSp>
      <p:grpSp>
        <p:nvGrpSpPr>
          <p:cNvPr id="92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8" name="B.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taken</a:t>
              </a:r>
            </a:p>
          </p:txBody>
        </p:sp>
      </p:grpSp>
      <p:grpSp>
        <p:nvGrpSpPr>
          <p:cNvPr id="92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1" name="C. who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taken</a:t>
              </a:r>
            </a:p>
          </p:txBody>
        </p:sp>
      </p:grpSp>
      <p:grpSp>
        <p:nvGrpSpPr>
          <p:cNvPr id="92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4" name="4. The sculpture ___ in 1920 has just been resto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sculpture ___ in 1920 has just been restored.</a:t>
              </a:r>
            </a:p>
          </p:txBody>
        </p:sp>
      </p:grpSp>
      <p:grpSp>
        <p:nvGrpSpPr>
          <p:cNvPr id="92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7" name="A. 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3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0" name="B. buil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3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3" name="C. 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build</a:t>
              </a:r>
            </a:p>
          </p:txBody>
        </p:sp>
      </p:grpSp>
      <p:grpSp>
        <p:nvGrpSpPr>
          <p:cNvPr id="93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6" name="5. Anyone ___ extra information should contact recep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extra information should contact reception.</a:t>
              </a:r>
            </a:p>
          </p:txBody>
        </p:sp>
      </p:grpSp>
      <p:grpSp>
        <p:nvGrpSpPr>
          <p:cNvPr id="93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9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3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2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3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5" name="C.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3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3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9" name="B2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21  •  REVEAL</a:t>
              </a:r>
            </a:p>
          </p:txBody>
        </p:sp>
      </p:grpSp>
      <p:grpSp>
        <p:nvGrpSpPr>
          <p:cNvPr id="93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3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2" name="1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3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7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3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3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0" name="Reduced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Reduced relative clauses: choose the answer</a:t>
              </a:r>
            </a:p>
          </p:txBody>
        </p:sp>
      </p:grpSp>
      <p:grpSp>
        <p:nvGrpSpPr>
          <p:cNvPr id="93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3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3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7" name="1. The people ___ at reception are here for the confere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people ___ at reception are here for the conference.</a:t>
              </a:r>
            </a:p>
          </p:txBody>
        </p:sp>
      </p:grpSp>
      <p:grpSp>
        <p:nvGrpSpPr>
          <p:cNvPr id="93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0" name="A. who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 waited yesterday</a:t>
              </a:r>
            </a:p>
          </p:txBody>
        </p:sp>
      </p:grpSp>
      <p:grpSp>
        <p:nvGrpSpPr>
          <p:cNvPr id="93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3" name="B.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waited</a:t>
              </a:r>
            </a:p>
          </p:txBody>
        </p:sp>
      </p:grpSp>
      <p:grpSp>
        <p:nvGrpSpPr>
          <p:cNvPr id="93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6" name="C.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waiting</a:t>
              </a:r>
            </a:p>
          </p:txBody>
        </p:sp>
      </p:grpSp>
      <p:grpSp>
        <p:nvGrpSpPr>
          <p:cNvPr id="93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9" name="2. The emails ___ this morning contain the updated figur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emails ___ this morning contain the updated figures.</a:t>
              </a:r>
            </a:p>
          </p:txBody>
        </p:sp>
      </p:grpSp>
      <p:grpSp>
        <p:nvGrpSpPr>
          <p:cNvPr id="93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2" name="A. se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sending</a:t>
              </a:r>
            </a:p>
          </p:txBody>
        </p:sp>
      </p:grpSp>
      <p:grpSp>
        <p:nvGrpSpPr>
          <p:cNvPr id="93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5" name="B. s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sent</a:t>
              </a:r>
            </a:p>
          </p:txBody>
        </p:sp>
      </p:grpSp>
      <p:grpSp>
        <p:nvGrpSpPr>
          <p:cNvPr id="93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8" name="C. which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 sent</a:t>
              </a:r>
            </a:p>
          </p:txBody>
        </p:sp>
      </p:grpSp>
      <p:grpSp>
        <p:nvGrpSpPr>
          <p:cNvPr id="93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3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1" name="3. Students ___ the advanced module must complete a projec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Students ___ the advanced module must complete a project.</a:t>
              </a:r>
            </a:p>
          </p:txBody>
        </p:sp>
      </p:grpSp>
      <p:grpSp>
        <p:nvGrpSpPr>
          <p:cNvPr id="93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3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4" name="A.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taking</a:t>
              </a:r>
            </a:p>
          </p:txBody>
        </p:sp>
      </p:grpSp>
      <p:grpSp>
        <p:nvGrpSpPr>
          <p:cNvPr id="93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3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7" name="B.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taken</a:t>
              </a:r>
            </a:p>
          </p:txBody>
        </p:sp>
      </p:grpSp>
      <p:grpSp>
        <p:nvGrpSpPr>
          <p:cNvPr id="93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3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0" name="C. who ta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who taken</a:t>
              </a:r>
            </a:p>
          </p:txBody>
        </p:sp>
      </p:grpSp>
      <p:grpSp>
        <p:nvGrpSpPr>
          <p:cNvPr id="93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3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3" name="4. The sculpture ___ in 1920 has just been resto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sculpture ___ in 1920 has just been restored.</a:t>
              </a:r>
            </a:p>
          </p:txBody>
        </p:sp>
      </p:grpSp>
      <p:grpSp>
        <p:nvGrpSpPr>
          <p:cNvPr id="93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3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6" name="A. buil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building</a:t>
              </a:r>
            </a:p>
          </p:txBody>
        </p:sp>
      </p:grpSp>
      <p:grpSp>
        <p:nvGrpSpPr>
          <p:cNvPr id="93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9" name="B. buil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built</a:t>
              </a:r>
            </a:p>
          </p:txBody>
        </p:sp>
      </p:grpSp>
      <p:grpSp>
        <p:nvGrpSpPr>
          <p:cNvPr id="93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2" name="C. bui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build</a:t>
              </a:r>
            </a:p>
          </p:txBody>
        </p:sp>
      </p:grpSp>
      <p:grpSp>
        <p:nvGrpSpPr>
          <p:cNvPr id="93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5" name="5. Anyone ___ extra information should contact recep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Anyone ___ extra information should contact reception.</a:t>
              </a:r>
            </a:p>
          </p:txBody>
        </p:sp>
      </p:grpSp>
      <p:grpSp>
        <p:nvGrpSpPr>
          <p:cNvPr id="93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8" name="A. need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needed</a:t>
              </a:r>
            </a:p>
          </p:txBody>
        </p:sp>
      </p:grpSp>
      <p:grpSp>
        <p:nvGrpSpPr>
          <p:cNvPr id="93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1" name="B. who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 need</a:t>
              </a:r>
            </a:p>
          </p:txBody>
        </p:sp>
      </p:grpSp>
      <p:grpSp>
        <p:nvGrpSpPr>
          <p:cNvPr id="93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4" name="C. need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needing</a:t>
              </a:r>
            </a:p>
          </p:txBody>
        </p:sp>
      </p:grpSp>
      <p:sp>
        <p:nvSpPr>
          <p:cNvPr id="93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3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8" name="B2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21  •  REVEAL</a:t>
              </a:r>
            </a:p>
          </p:txBody>
        </p:sp>
      </p:grpSp>
      <p:grpSp>
        <p:nvGrpSpPr>
          <p:cNvPr id="94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4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1" name="1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4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6" name="UNIT 2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EXPLANATION</a:t>
              </a:r>
            </a:p>
          </p:txBody>
        </p:sp>
      </p:grpSp>
      <p:grpSp>
        <p:nvGrpSpPr>
          <p:cNvPr id="94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4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9" name="Participle claus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</a:t>
              </a:r>
            </a:p>
          </p:txBody>
        </p:sp>
      </p:grpSp>
      <p:sp>
        <p:nvSpPr>
          <p:cNvPr id="94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4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4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94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6" name="Use present or past participle clauses to express time, reason, result or condition more concisely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present or past participle clauses to express time, reason, result or condition more concisely.</a:t>
              </a:r>
            </a:p>
          </p:txBody>
        </p:sp>
      </p:grpSp>
      <p:grpSp>
        <p:nvGrpSpPr>
          <p:cNvPr id="94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4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4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4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2" name="The understood subject must match the subject of the main claus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understood subject must match the subject of the main clause.</a:t>
              </a:r>
            </a:p>
          </p:txBody>
        </p:sp>
      </p:grpSp>
      <p:sp>
        <p:nvSpPr>
          <p:cNvPr id="94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4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4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94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9" name="verb-ing, main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verb-ing, main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past participle, main clause</a:t>
              </a:r>
            </a:p>
          </p:txBody>
        </p:sp>
      </p:grpSp>
      <p:grpSp>
        <p:nvGrpSpPr>
          <p:cNvPr id="94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94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94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4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4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4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9" name="1.  Hearing the news, she smiled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Hearing the news, she smiled.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Disturbed by the noise, I woke up.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Having finished the work, they went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Used carefully, the machine is safe.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Not knowing the answer, he stayed silent.</a:t>
              </a:r>
            </a:p>
          </p:txBody>
        </p:sp>
      </p:grpSp>
      <p:sp>
        <p:nvSpPr>
          <p:cNvPr id="94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4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3" name="B2 GRAMMAR  •  UNIT 2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22  •  EXPLANATION</a:t>
              </a:r>
            </a:p>
          </p:txBody>
        </p:sp>
      </p:grpSp>
      <p:grpSp>
        <p:nvGrpSpPr>
          <p:cNvPr id="94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4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6" name="1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4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1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4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4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4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4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4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4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4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1" name="1. ___ the final score, she cheered lou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final score, she cheered loudly.</a:t>
              </a:r>
            </a:p>
          </p:txBody>
        </p:sp>
      </p:grpSp>
      <p:grpSp>
        <p:nvGrpSpPr>
          <p:cNvPr id="94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4" name="A.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4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7" name="B. Having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hear</a:t>
              </a:r>
            </a:p>
          </p:txBody>
        </p:sp>
      </p:grpSp>
      <p:grpSp>
        <p:nvGrpSpPr>
          <p:cNvPr id="94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0" name="C. H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4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4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3" name="2. ___ by the sudden noise, the dog started ba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sudden noise, the dog started barking.</a:t>
              </a:r>
            </a:p>
          </p:txBody>
        </p:sp>
      </p:grpSp>
      <p:grpSp>
        <p:nvGrpSpPr>
          <p:cNvPr id="94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6" name="A. Fright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Frightened</a:t>
              </a:r>
            </a:p>
          </p:txBody>
        </p:sp>
      </p:grpSp>
      <p:grpSp>
        <p:nvGrpSpPr>
          <p:cNvPr id="94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9" name="B. Fright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Frightening</a:t>
              </a:r>
            </a:p>
          </p:txBody>
        </p:sp>
      </p:grpSp>
      <p:grpSp>
        <p:nvGrpSpPr>
          <p:cNvPr id="94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4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2" name="C. Having frigh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frighten</a:t>
              </a:r>
            </a:p>
          </p:txBody>
        </p:sp>
      </p:grpSp>
      <p:grpSp>
        <p:nvGrpSpPr>
          <p:cNvPr id="94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4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5" name="3. ___ the presentation, we went out fo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presentation, we went out for lunch.</a:t>
              </a:r>
            </a:p>
          </p:txBody>
        </p:sp>
      </p:grpSp>
      <p:grpSp>
        <p:nvGrpSpPr>
          <p:cNvPr id="94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8" name="A.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Finishing</a:t>
              </a:r>
            </a:p>
          </p:txBody>
        </p:sp>
      </p:grpSp>
      <p:grpSp>
        <p:nvGrpSpPr>
          <p:cNvPr id="94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1" name="B. Having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4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4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4" name="C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Finished</a:t>
              </a:r>
            </a:p>
          </p:txBody>
        </p:sp>
      </p:grpSp>
      <p:grpSp>
        <p:nvGrpSpPr>
          <p:cNvPr id="94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4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7" name="4. ___ correctly, this software is very rel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correctly, this software is very reliable.</a:t>
              </a:r>
            </a:p>
          </p:txBody>
        </p:sp>
      </p:grpSp>
      <p:grpSp>
        <p:nvGrpSpPr>
          <p:cNvPr id="95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0" name="A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5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3" name="B. U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</a:t>
              </a:r>
            </a:p>
          </p:txBody>
        </p:sp>
      </p:grpSp>
      <p:grpSp>
        <p:nvGrpSpPr>
          <p:cNvPr id="95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6" name="C. Having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used</a:t>
              </a:r>
            </a:p>
          </p:txBody>
        </p:sp>
      </p:grpSp>
      <p:grpSp>
        <p:nvGrpSpPr>
          <p:cNvPr id="95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9" name="5. ___ what to say, he stayed qui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what to say, he stayed quiet.</a:t>
              </a:r>
            </a:p>
          </p:txBody>
        </p:sp>
      </p:grpSp>
      <p:grpSp>
        <p:nvGrpSpPr>
          <p:cNvPr id="95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2" name="A. Not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known</a:t>
              </a:r>
            </a:p>
          </p:txBody>
        </p:sp>
      </p:grpSp>
      <p:grpSp>
        <p:nvGrpSpPr>
          <p:cNvPr id="95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5" name="B. Not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 knew</a:t>
              </a:r>
            </a:p>
          </p:txBody>
        </p:sp>
      </p:grpSp>
      <p:grpSp>
        <p:nvGrpSpPr>
          <p:cNvPr id="95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8" name="C. Not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knowing</a:t>
              </a:r>
            </a:p>
          </p:txBody>
        </p:sp>
      </p:grpSp>
      <p:sp>
        <p:nvSpPr>
          <p:cNvPr id="95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5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2" name="B2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22  •  REVEAL</a:t>
              </a:r>
            </a:p>
          </p:txBody>
        </p:sp>
      </p:grpSp>
      <p:grpSp>
        <p:nvGrpSpPr>
          <p:cNvPr id="95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5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5" name="1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5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0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5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5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3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5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5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5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5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0" name="1. ___ the final score, she cheered lou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final score, she cheered loudly.</a:t>
              </a:r>
            </a:p>
          </p:txBody>
        </p:sp>
      </p:grpSp>
      <p:grpSp>
        <p:nvGrpSpPr>
          <p:cNvPr id="95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3" name="A.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5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6" name="B. Having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hear</a:t>
              </a:r>
            </a:p>
          </p:txBody>
        </p:sp>
      </p:grpSp>
      <p:grpSp>
        <p:nvGrpSpPr>
          <p:cNvPr id="95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9" name="C. H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5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5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2" name="2. ___ by the sudden noise, the dog started ba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sudden noise, the dog started barking.</a:t>
              </a:r>
            </a:p>
          </p:txBody>
        </p:sp>
      </p:grpSp>
      <p:grpSp>
        <p:nvGrpSpPr>
          <p:cNvPr id="95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5" name="A. Frighte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Frightened</a:t>
              </a:r>
            </a:p>
          </p:txBody>
        </p:sp>
      </p:grpSp>
      <p:grpSp>
        <p:nvGrpSpPr>
          <p:cNvPr id="95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8" name="B. Fright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Frightening</a:t>
              </a:r>
            </a:p>
          </p:txBody>
        </p:sp>
      </p:grpSp>
      <p:grpSp>
        <p:nvGrpSpPr>
          <p:cNvPr id="95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5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1" name="C. Having frigh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frighten</a:t>
              </a:r>
            </a:p>
          </p:txBody>
        </p:sp>
      </p:grpSp>
      <p:grpSp>
        <p:nvGrpSpPr>
          <p:cNvPr id="95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5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4" name="3. ___ the presentation, we went out fo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presentation, we went out for lunch.</a:t>
              </a:r>
            </a:p>
          </p:txBody>
        </p:sp>
      </p:grpSp>
      <p:grpSp>
        <p:nvGrpSpPr>
          <p:cNvPr id="95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7" name="A.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Finishing</a:t>
              </a:r>
            </a:p>
          </p:txBody>
        </p:sp>
      </p:grpSp>
      <p:grpSp>
        <p:nvGrpSpPr>
          <p:cNvPr id="95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0" name="B. Having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5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5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3" name="C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Finished</a:t>
              </a:r>
            </a:p>
          </p:txBody>
        </p:sp>
      </p:grpSp>
      <p:grpSp>
        <p:nvGrpSpPr>
          <p:cNvPr id="95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5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6" name="4. ___ correctly, this software is very rel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correctly, this software is very reliable.</a:t>
              </a:r>
            </a:p>
          </p:txBody>
        </p:sp>
      </p:grpSp>
      <p:grpSp>
        <p:nvGrpSpPr>
          <p:cNvPr id="95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9" name="A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5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2" name="B. U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</a:t>
              </a:r>
            </a:p>
          </p:txBody>
        </p:sp>
      </p:grpSp>
      <p:grpSp>
        <p:nvGrpSpPr>
          <p:cNvPr id="95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5" name="C. Having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used</a:t>
              </a:r>
            </a:p>
          </p:txBody>
        </p:sp>
      </p:grpSp>
      <p:grpSp>
        <p:nvGrpSpPr>
          <p:cNvPr id="95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8" name="5. ___ what to say, he stayed qui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what to say, he stayed quiet.</a:t>
              </a:r>
            </a:p>
          </p:txBody>
        </p:sp>
      </p:grpSp>
      <p:grpSp>
        <p:nvGrpSpPr>
          <p:cNvPr id="95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1" name="A. Not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known</a:t>
              </a:r>
            </a:p>
          </p:txBody>
        </p:sp>
      </p:grpSp>
      <p:grpSp>
        <p:nvGrpSpPr>
          <p:cNvPr id="95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4" name="B. Not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 knew</a:t>
              </a:r>
            </a:p>
          </p:txBody>
        </p:sp>
      </p:grpSp>
      <p:grpSp>
        <p:nvGrpSpPr>
          <p:cNvPr id="95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7" name="C. Not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knowing</a:t>
              </a:r>
            </a:p>
          </p:txBody>
        </p:sp>
      </p:grpSp>
      <p:sp>
        <p:nvSpPr>
          <p:cNvPr id="95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6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1" name="B2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22  •  REVEAL</a:t>
              </a:r>
            </a:p>
          </p:txBody>
        </p:sp>
      </p:grpSp>
      <p:grpSp>
        <p:nvGrpSpPr>
          <p:cNvPr id="96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4" name="1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9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2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6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6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9" name="1. ___ the final score, she cheered lou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final score, she cheered loudly.</a:t>
              </a:r>
            </a:p>
          </p:txBody>
        </p:sp>
      </p:grpSp>
      <p:grpSp>
        <p:nvGrpSpPr>
          <p:cNvPr id="96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2" name="A.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6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5" name="B. Having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hear</a:t>
              </a:r>
            </a:p>
          </p:txBody>
        </p:sp>
      </p:grpSp>
      <p:grpSp>
        <p:nvGrpSpPr>
          <p:cNvPr id="96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8" name="C. H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6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6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1" name="2. ___ by the sudden noise, the dog started ba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sudden noise, the dog started barking.</a:t>
              </a:r>
            </a:p>
          </p:txBody>
        </p:sp>
      </p:grpSp>
      <p:grpSp>
        <p:nvGrpSpPr>
          <p:cNvPr id="96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4" name="A. Frighte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Frightened</a:t>
              </a:r>
            </a:p>
          </p:txBody>
        </p:sp>
      </p:grpSp>
      <p:grpSp>
        <p:nvGrpSpPr>
          <p:cNvPr id="96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6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7" name="B. Fright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Frightening</a:t>
              </a:r>
            </a:p>
          </p:txBody>
        </p:sp>
      </p:grpSp>
      <p:grpSp>
        <p:nvGrpSpPr>
          <p:cNvPr id="96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6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0" name="C. Having frigh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frighten</a:t>
              </a:r>
            </a:p>
          </p:txBody>
        </p:sp>
      </p:grpSp>
      <p:grpSp>
        <p:nvGrpSpPr>
          <p:cNvPr id="96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6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3" name="3. ___ the presentation, we went out fo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presentation, we went out for lunch.</a:t>
              </a:r>
            </a:p>
          </p:txBody>
        </p:sp>
      </p:grpSp>
      <p:grpSp>
        <p:nvGrpSpPr>
          <p:cNvPr id="96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6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6" name="A.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Finishing</a:t>
              </a:r>
            </a:p>
          </p:txBody>
        </p:sp>
      </p:grpSp>
      <p:grpSp>
        <p:nvGrpSpPr>
          <p:cNvPr id="96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6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9" name="B. Having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6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6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2" name="C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Finished</a:t>
              </a:r>
            </a:p>
          </p:txBody>
        </p:sp>
      </p:grpSp>
      <p:grpSp>
        <p:nvGrpSpPr>
          <p:cNvPr id="96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6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5" name="4. ___ correctly, this software is very rel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correctly, this software is very reliable.</a:t>
              </a:r>
            </a:p>
          </p:txBody>
        </p:sp>
      </p:grpSp>
      <p:grpSp>
        <p:nvGrpSpPr>
          <p:cNvPr id="96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6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8" name="A.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6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1" name="B. U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</a:t>
              </a:r>
            </a:p>
          </p:txBody>
        </p:sp>
      </p:grpSp>
      <p:grpSp>
        <p:nvGrpSpPr>
          <p:cNvPr id="96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4" name="C. Having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used</a:t>
              </a:r>
            </a:p>
          </p:txBody>
        </p:sp>
      </p:grpSp>
      <p:grpSp>
        <p:nvGrpSpPr>
          <p:cNvPr id="96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6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7" name="5. ___ what to say, he stayed qui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what to say, he stayed quiet.</a:t>
              </a:r>
            </a:p>
          </p:txBody>
        </p:sp>
      </p:grpSp>
      <p:grpSp>
        <p:nvGrpSpPr>
          <p:cNvPr id="96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0" name="A. Not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known</a:t>
              </a:r>
            </a:p>
          </p:txBody>
        </p:sp>
      </p:grpSp>
      <p:grpSp>
        <p:nvGrpSpPr>
          <p:cNvPr id="96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3" name="B. Not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 knew</a:t>
              </a:r>
            </a:p>
          </p:txBody>
        </p:sp>
      </p:grpSp>
      <p:grpSp>
        <p:nvGrpSpPr>
          <p:cNvPr id="96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6" name="C. Not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knowing</a:t>
              </a:r>
            </a:p>
          </p:txBody>
        </p:sp>
      </p:grpSp>
      <p:sp>
        <p:nvSpPr>
          <p:cNvPr id="96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6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0" name="B2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22  •  REVEAL</a:t>
              </a:r>
            </a:p>
          </p:txBody>
        </p:sp>
      </p:grpSp>
      <p:grpSp>
        <p:nvGrpSpPr>
          <p:cNvPr id="96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3" name="1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8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1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6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6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8" name="1. ___ the final score, she cheered lou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final score, she cheered loudly.</a:t>
              </a:r>
            </a:p>
          </p:txBody>
        </p:sp>
      </p:grpSp>
      <p:grpSp>
        <p:nvGrpSpPr>
          <p:cNvPr id="97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1" name="A.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7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4" name="B. Having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hear</a:t>
              </a:r>
            </a:p>
          </p:txBody>
        </p:sp>
      </p:grpSp>
      <p:grpSp>
        <p:nvGrpSpPr>
          <p:cNvPr id="97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7" name="C. H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7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0" name="2. ___ by the sudden noise, the dog started ba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sudden noise, the dog started barking.</a:t>
              </a:r>
            </a:p>
          </p:txBody>
        </p:sp>
      </p:grpSp>
      <p:grpSp>
        <p:nvGrpSpPr>
          <p:cNvPr id="97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3" name="A. Frighte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Frightened</a:t>
              </a:r>
            </a:p>
          </p:txBody>
        </p:sp>
      </p:grpSp>
      <p:grpSp>
        <p:nvGrpSpPr>
          <p:cNvPr id="97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6" name="B. Fright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Frightening</a:t>
              </a:r>
            </a:p>
          </p:txBody>
        </p:sp>
      </p:grpSp>
      <p:grpSp>
        <p:nvGrpSpPr>
          <p:cNvPr id="97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9" name="C. Having frigh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frighten</a:t>
              </a:r>
            </a:p>
          </p:txBody>
        </p:sp>
      </p:grpSp>
      <p:grpSp>
        <p:nvGrpSpPr>
          <p:cNvPr id="97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7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2" name="3. ___ the presentation, we went out fo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presentation, we went out for lunch.</a:t>
              </a:r>
            </a:p>
          </p:txBody>
        </p:sp>
      </p:grpSp>
      <p:grpSp>
        <p:nvGrpSpPr>
          <p:cNvPr id="97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7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5" name="A.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Finishing</a:t>
              </a:r>
            </a:p>
          </p:txBody>
        </p:sp>
      </p:grpSp>
      <p:grpSp>
        <p:nvGrpSpPr>
          <p:cNvPr id="97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7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8" name="B. Having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7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1" name="C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Finished</a:t>
              </a:r>
            </a:p>
          </p:txBody>
        </p:sp>
      </p:grpSp>
      <p:grpSp>
        <p:nvGrpSpPr>
          <p:cNvPr id="97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7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4" name="4. ___ correctly, this software is very rel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correctly, this software is very reliable.</a:t>
              </a:r>
            </a:p>
          </p:txBody>
        </p:sp>
      </p:grpSp>
      <p:grpSp>
        <p:nvGrpSpPr>
          <p:cNvPr id="97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7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7" name="A. U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7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0" name="B. U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</a:t>
              </a:r>
            </a:p>
          </p:txBody>
        </p:sp>
      </p:grpSp>
      <p:grpSp>
        <p:nvGrpSpPr>
          <p:cNvPr id="97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3" name="C. Having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used</a:t>
              </a:r>
            </a:p>
          </p:txBody>
        </p:sp>
      </p:grpSp>
      <p:grpSp>
        <p:nvGrpSpPr>
          <p:cNvPr id="97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7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6" name="5. ___ what to say, he stayed qui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what to say, he stayed quiet.</a:t>
              </a:r>
            </a:p>
          </p:txBody>
        </p:sp>
      </p:grpSp>
      <p:grpSp>
        <p:nvGrpSpPr>
          <p:cNvPr id="97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9" name="A. Not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known</a:t>
              </a:r>
            </a:p>
          </p:txBody>
        </p:sp>
      </p:grpSp>
      <p:grpSp>
        <p:nvGrpSpPr>
          <p:cNvPr id="97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2" name="B. Not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 knew</a:t>
              </a:r>
            </a:p>
          </p:txBody>
        </p:sp>
      </p:grpSp>
      <p:grpSp>
        <p:nvGrpSpPr>
          <p:cNvPr id="97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5" name="C. Not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knowing</a:t>
              </a:r>
            </a:p>
          </p:txBody>
        </p:sp>
      </p:grpSp>
      <p:sp>
        <p:nvSpPr>
          <p:cNvPr id="97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7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9" name="B2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22  •  REVEAL</a:t>
              </a:r>
            </a:p>
          </p:txBody>
        </p:sp>
      </p:grpSp>
      <p:grpSp>
        <p:nvGrpSpPr>
          <p:cNvPr id="97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7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2" name="1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7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7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7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7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0" name="Participl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Participle clauses: choose the answer</a:t>
              </a:r>
            </a:p>
          </p:txBody>
        </p:sp>
      </p:grpSp>
      <p:grpSp>
        <p:nvGrpSpPr>
          <p:cNvPr id="97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7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7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7" name="1. ___ the final score, she cheered lou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the final score, she cheered loudly.</a:t>
              </a:r>
            </a:p>
          </p:txBody>
        </p:sp>
      </p:grpSp>
      <p:grpSp>
        <p:nvGrpSpPr>
          <p:cNvPr id="97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0" name="A. Hear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Heard</a:t>
              </a:r>
            </a:p>
          </p:txBody>
        </p:sp>
      </p:grpSp>
      <p:grpSp>
        <p:nvGrpSpPr>
          <p:cNvPr id="97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3" name="B. Having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hear</a:t>
              </a:r>
            </a:p>
          </p:txBody>
        </p:sp>
      </p:grpSp>
      <p:grpSp>
        <p:nvGrpSpPr>
          <p:cNvPr id="97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6" name="C. H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7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9" name="2. ___ by the sudden noise, the dog started bar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by the sudden noise, the dog started barking.</a:t>
              </a:r>
            </a:p>
          </p:txBody>
        </p:sp>
      </p:grpSp>
      <p:grpSp>
        <p:nvGrpSpPr>
          <p:cNvPr id="97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2" name="A. Frighte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Frightened</a:t>
              </a:r>
            </a:p>
          </p:txBody>
        </p:sp>
      </p:grpSp>
      <p:grpSp>
        <p:nvGrpSpPr>
          <p:cNvPr id="97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5" name="B. Fright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Frightening</a:t>
              </a:r>
            </a:p>
          </p:txBody>
        </p:sp>
      </p:grpSp>
      <p:grpSp>
        <p:nvGrpSpPr>
          <p:cNvPr id="97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8" name="C. Having fright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frighten</a:t>
              </a:r>
            </a:p>
          </p:txBody>
        </p:sp>
      </p:grpSp>
      <p:grpSp>
        <p:nvGrpSpPr>
          <p:cNvPr id="98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8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1" name="3. ___ the presentation, we went out for lun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the presentation, we went out for lunch.</a:t>
              </a:r>
            </a:p>
          </p:txBody>
        </p:sp>
      </p:grpSp>
      <p:grpSp>
        <p:nvGrpSpPr>
          <p:cNvPr id="98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8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4" name="A.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Finishing</a:t>
              </a:r>
            </a:p>
          </p:txBody>
        </p:sp>
      </p:grpSp>
      <p:grpSp>
        <p:nvGrpSpPr>
          <p:cNvPr id="98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8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7" name="B. Having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Having finished</a:t>
              </a:r>
            </a:p>
          </p:txBody>
        </p:sp>
      </p:grpSp>
      <p:grpSp>
        <p:nvGrpSpPr>
          <p:cNvPr id="98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8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0" name="C.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Finished</a:t>
              </a:r>
            </a:p>
          </p:txBody>
        </p:sp>
      </p:grpSp>
      <p:grpSp>
        <p:nvGrpSpPr>
          <p:cNvPr id="98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8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3" name="4. ___ correctly, this software is very relia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correctly, this software is very reliable.</a:t>
              </a:r>
            </a:p>
          </p:txBody>
        </p:sp>
      </p:grpSp>
      <p:grpSp>
        <p:nvGrpSpPr>
          <p:cNvPr id="98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8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6" name="A. Us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</a:t>
              </a:r>
            </a:p>
          </p:txBody>
        </p:sp>
      </p:grpSp>
      <p:grpSp>
        <p:nvGrpSpPr>
          <p:cNvPr id="98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9" name="B. U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Using</a:t>
              </a:r>
            </a:p>
          </p:txBody>
        </p:sp>
      </p:grpSp>
      <p:grpSp>
        <p:nvGrpSpPr>
          <p:cNvPr id="98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2" name="C. Having u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used</a:t>
              </a:r>
            </a:p>
          </p:txBody>
        </p:sp>
      </p:grpSp>
      <p:grpSp>
        <p:nvGrpSpPr>
          <p:cNvPr id="98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8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5" name="5. ___ what to say, he stayed qui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what to say, he stayed quiet.</a:t>
              </a:r>
            </a:p>
          </p:txBody>
        </p:sp>
      </p:grpSp>
      <p:grpSp>
        <p:nvGrpSpPr>
          <p:cNvPr id="98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8" name="A. Not kn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known</a:t>
              </a:r>
            </a:p>
          </p:txBody>
        </p:sp>
      </p:grpSp>
      <p:grpSp>
        <p:nvGrpSpPr>
          <p:cNvPr id="98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1" name="B. Not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Not knew</a:t>
              </a:r>
            </a:p>
          </p:txBody>
        </p:sp>
      </p:grpSp>
      <p:grpSp>
        <p:nvGrpSpPr>
          <p:cNvPr id="98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4" name="C. Not know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knowing</a:t>
              </a:r>
            </a:p>
          </p:txBody>
        </p:sp>
      </p:grpSp>
      <p:sp>
        <p:nvSpPr>
          <p:cNvPr id="98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8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8" name="B2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22  •  REVEAL</a:t>
              </a:r>
            </a:p>
          </p:txBody>
        </p:sp>
      </p:grpSp>
      <p:grpSp>
        <p:nvGrpSpPr>
          <p:cNvPr id="98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1" name="1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8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6" name="UNIT 2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EXPLANATION</a:t>
              </a:r>
            </a:p>
          </p:txBody>
        </p:sp>
      </p:grpSp>
      <p:grpSp>
        <p:nvGrpSpPr>
          <p:cNvPr id="98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8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9" name="Gerunds and infini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</a:t>
              </a:r>
            </a:p>
          </p:txBody>
        </p:sp>
      </p:grpSp>
      <p:sp>
        <p:nvSpPr>
          <p:cNvPr id="98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8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8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98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6" name="Some verbs take -ing, some take to-infinitive, and some change meaning according to the form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verbs take -ing, some take to-infinitive, and some change meaning according to the form.</a:t>
              </a:r>
            </a:p>
          </p:txBody>
        </p:sp>
      </p:grpSp>
      <p:grpSp>
        <p:nvGrpSpPr>
          <p:cNvPr id="98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8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8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8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2" name="Learn the verb and its complement as one phrase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Learn the verb and its complement as one phrase.</a:t>
              </a:r>
            </a:p>
          </p:txBody>
        </p:sp>
      </p:grpSp>
      <p:sp>
        <p:nvSpPr>
          <p:cNvPr id="98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8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8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98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9" name="avoid doing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avoid doing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decide to do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remember doing/to do</a:t>
              </a:r>
            </a:p>
          </p:txBody>
        </p:sp>
      </p:grpSp>
      <p:grpSp>
        <p:nvGrpSpPr>
          <p:cNvPr id="98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98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98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8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8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8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9" name="1.  She avoided answering the question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avoided answering the question.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decided to leave early.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Remember to lock the door tonight.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remember meeting him before.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stopped to have a coffee.</a:t>
              </a:r>
            </a:p>
          </p:txBody>
        </p:sp>
      </p:grpSp>
      <p:sp>
        <p:nvSpPr>
          <p:cNvPr id="98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8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3" name="B2 GRAMMAR  •  UNIT 2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23  •  EXPLANATION</a:t>
              </a:r>
            </a:p>
          </p:txBody>
        </p:sp>
      </p:grpSp>
      <p:grpSp>
        <p:nvGrpSpPr>
          <p:cNvPr id="98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6" name="1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8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1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8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8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4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98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8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8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9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1" name="1. She ___ the question dir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the question directly.</a:t>
              </a:r>
            </a:p>
          </p:txBody>
        </p:sp>
      </p:grpSp>
      <p:grpSp>
        <p:nvGrpSpPr>
          <p:cNvPr id="99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4" name="A. avoided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avoided to answer</a:t>
              </a:r>
            </a:p>
          </p:txBody>
        </p:sp>
      </p:grpSp>
      <p:grpSp>
        <p:nvGrpSpPr>
          <p:cNvPr id="99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7" name="B. avoided answe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avoided answering</a:t>
              </a:r>
            </a:p>
          </p:txBody>
        </p:sp>
      </p:grpSp>
      <p:grpSp>
        <p:nvGrpSpPr>
          <p:cNvPr id="99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0" name="C. avoided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avoided answer</a:t>
              </a:r>
            </a:p>
          </p:txBody>
        </p:sp>
      </p:grpSp>
      <p:grpSp>
        <p:nvGrpSpPr>
          <p:cNvPr id="99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3" name="2. We ___ the launch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the launch until Monday.</a:t>
              </a:r>
            </a:p>
          </p:txBody>
        </p:sp>
      </p:grpSp>
      <p:grpSp>
        <p:nvGrpSpPr>
          <p:cNvPr id="99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6" name="A. decided to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decided to postpone</a:t>
              </a:r>
            </a:p>
          </p:txBody>
        </p:sp>
      </p:grpSp>
      <p:grpSp>
        <p:nvGrpSpPr>
          <p:cNvPr id="99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9" name="B. decided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decided postponing</a:t>
              </a:r>
            </a:p>
          </p:txBody>
        </p:sp>
      </p:grpSp>
      <p:grpSp>
        <p:nvGrpSpPr>
          <p:cNvPr id="99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2" name="C. decided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decided postpone</a:t>
              </a:r>
            </a:p>
          </p:txBody>
        </p:sp>
      </p:grpSp>
      <p:grpSp>
        <p:nvGrpSpPr>
          <p:cNvPr id="99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9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5" name="3. Remember ___ the office before you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office before you leave.</a:t>
              </a:r>
            </a:p>
          </p:txBody>
        </p:sp>
      </p:grpSp>
      <p:grpSp>
        <p:nvGrpSpPr>
          <p:cNvPr id="99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8" name="A. l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</a:t>
              </a:r>
            </a:p>
          </p:txBody>
        </p:sp>
      </p:grpSp>
      <p:grpSp>
        <p:nvGrpSpPr>
          <p:cNvPr id="99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1" name="B. to l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99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9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4" name="C. l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99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9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7" name="4. I clearly remember ___ that song for the first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clearly remember ___ that song for the first time.</a:t>
              </a:r>
            </a:p>
          </p:txBody>
        </p:sp>
      </p:grpSp>
      <p:grpSp>
        <p:nvGrpSpPr>
          <p:cNvPr id="99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0" name="A. to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hear</a:t>
              </a:r>
            </a:p>
          </p:txBody>
        </p:sp>
      </p:grpSp>
      <p:grpSp>
        <p:nvGrpSpPr>
          <p:cNvPr id="99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3" name="B.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hear</a:t>
              </a:r>
            </a:p>
          </p:txBody>
        </p:sp>
      </p:grpSp>
      <p:grpSp>
        <p:nvGrpSpPr>
          <p:cNvPr id="99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6" name="C. h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99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9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9" name="5. We stopped ___ a quick coffee on the w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stopped ___ a quick coffee on the way.</a:t>
              </a:r>
            </a:p>
          </p:txBody>
        </p:sp>
      </p:grpSp>
      <p:grpSp>
        <p:nvGrpSpPr>
          <p:cNvPr id="99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2" name="A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</a:t>
              </a:r>
            </a:p>
          </p:txBody>
        </p:sp>
      </p:grpSp>
      <p:grpSp>
        <p:nvGrpSpPr>
          <p:cNvPr id="99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5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99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8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99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9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2" name="B2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23  •  REVEAL</a:t>
              </a:r>
            </a:p>
          </p:txBody>
        </p:sp>
      </p:grpSp>
      <p:grpSp>
        <p:nvGrpSpPr>
          <p:cNvPr id="99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9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5" name="1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9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0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9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9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3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99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9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9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9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0" name="1. She ___ the question dir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the question directly.</a:t>
              </a:r>
            </a:p>
          </p:txBody>
        </p:sp>
      </p:grpSp>
      <p:grpSp>
        <p:nvGrpSpPr>
          <p:cNvPr id="99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3" name="A. avoided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avoided to answer</a:t>
              </a:r>
            </a:p>
          </p:txBody>
        </p:sp>
      </p:grpSp>
      <p:grpSp>
        <p:nvGrpSpPr>
          <p:cNvPr id="99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6" name="B. avoided answe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avoided answering</a:t>
              </a:r>
            </a:p>
          </p:txBody>
        </p:sp>
      </p:grpSp>
      <p:grpSp>
        <p:nvGrpSpPr>
          <p:cNvPr id="99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9" name="C. avoided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avoided answer</a:t>
              </a:r>
            </a:p>
          </p:txBody>
        </p:sp>
      </p:grpSp>
      <p:grpSp>
        <p:nvGrpSpPr>
          <p:cNvPr id="99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2" name="2. We ___ the launch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the launch until Monday.</a:t>
              </a:r>
            </a:p>
          </p:txBody>
        </p:sp>
      </p:grpSp>
      <p:grpSp>
        <p:nvGrpSpPr>
          <p:cNvPr id="99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5" name="A. decided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decided to postpone</a:t>
              </a:r>
            </a:p>
          </p:txBody>
        </p:sp>
      </p:grpSp>
      <p:grpSp>
        <p:nvGrpSpPr>
          <p:cNvPr id="99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8" name="B. decided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decided postponing</a:t>
              </a:r>
            </a:p>
          </p:txBody>
        </p:sp>
      </p:grpSp>
      <p:grpSp>
        <p:nvGrpSpPr>
          <p:cNvPr id="100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0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1" name="C. decided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decided postpone</a:t>
              </a:r>
            </a:p>
          </p:txBody>
        </p:sp>
      </p:grpSp>
      <p:grpSp>
        <p:nvGrpSpPr>
          <p:cNvPr id="100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4" name="3. Remember ___ the office before you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office before you leave.</a:t>
              </a:r>
            </a:p>
          </p:txBody>
        </p:sp>
      </p:grpSp>
      <p:grpSp>
        <p:nvGrpSpPr>
          <p:cNvPr id="100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7" name="A. l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</a:t>
              </a:r>
            </a:p>
          </p:txBody>
        </p:sp>
      </p:grpSp>
      <p:grpSp>
        <p:nvGrpSpPr>
          <p:cNvPr id="100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0" name="B. to l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0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3" name="C. l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0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6" name="4. I clearly remember ___ that song for the first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clearly remember ___ that song for the first time.</a:t>
              </a:r>
            </a:p>
          </p:txBody>
        </p:sp>
      </p:grpSp>
      <p:grpSp>
        <p:nvGrpSpPr>
          <p:cNvPr id="100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9" name="A. to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hear</a:t>
              </a:r>
            </a:p>
          </p:txBody>
        </p:sp>
      </p:grpSp>
      <p:grpSp>
        <p:nvGrpSpPr>
          <p:cNvPr id="100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2" name="B.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hear</a:t>
              </a:r>
            </a:p>
          </p:txBody>
        </p:sp>
      </p:grpSp>
      <p:grpSp>
        <p:nvGrpSpPr>
          <p:cNvPr id="100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5" name="C. h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100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0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8" name="5. We stopped ___ a quick coffee on the w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stopped ___ a quick coffee on the way.</a:t>
              </a:r>
            </a:p>
          </p:txBody>
        </p:sp>
      </p:grpSp>
      <p:grpSp>
        <p:nvGrpSpPr>
          <p:cNvPr id="100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1" name="A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</a:t>
              </a:r>
            </a:p>
          </p:txBody>
        </p:sp>
      </p:grpSp>
      <p:grpSp>
        <p:nvGrpSpPr>
          <p:cNvPr id="100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4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0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7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0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0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1" name="B2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23  •  REVEAL</a:t>
              </a:r>
            </a:p>
          </p:txBody>
        </p:sp>
      </p:grpSp>
      <p:grpSp>
        <p:nvGrpSpPr>
          <p:cNvPr id="100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0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4" name="1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0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9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0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0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2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0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0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0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0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9" name="1. She ___ the question dir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the question directly.</a:t>
              </a:r>
            </a:p>
          </p:txBody>
        </p:sp>
      </p:grpSp>
      <p:grpSp>
        <p:nvGrpSpPr>
          <p:cNvPr id="100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2" name="A. avoided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avoided to answer</a:t>
              </a:r>
            </a:p>
          </p:txBody>
        </p:sp>
      </p:grpSp>
      <p:grpSp>
        <p:nvGrpSpPr>
          <p:cNvPr id="100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5" name="B. avoided answe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avoided answering</a:t>
              </a:r>
            </a:p>
          </p:txBody>
        </p:sp>
      </p:grpSp>
      <p:grpSp>
        <p:nvGrpSpPr>
          <p:cNvPr id="100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8" name="C. avoided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avoided answer</a:t>
              </a:r>
            </a:p>
          </p:txBody>
        </p:sp>
      </p:grpSp>
      <p:grpSp>
        <p:nvGrpSpPr>
          <p:cNvPr id="100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0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1" name="2. We ___ the launch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the launch until Monday.</a:t>
              </a:r>
            </a:p>
          </p:txBody>
        </p:sp>
      </p:grpSp>
      <p:grpSp>
        <p:nvGrpSpPr>
          <p:cNvPr id="100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4" name="A. decided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decided to postpone</a:t>
              </a:r>
            </a:p>
          </p:txBody>
        </p:sp>
      </p:grpSp>
      <p:grpSp>
        <p:nvGrpSpPr>
          <p:cNvPr id="100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0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7" name="B. decided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decided postponing</a:t>
              </a:r>
            </a:p>
          </p:txBody>
        </p:sp>
      </p:grpSp>
      <p:grpSp>
        <p:nvGrpSpPr>
          <p:cNvPr id="100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0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0" name="C. decided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decided postpone</a:t>
              </a:r>
            </a:p>
          </p:txBody>
        </p:sp>
      </p:grpSp>
      <p:grpSp>
        <p:nvGrpSpPr>
          <p:cNvPr id="100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3" name="3. Remember ___ the office before you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office before you leave.</a:t>
              </a:r>
            </a:p>
          </p:txBody>
        </p:sp>
      </p:grpSp>
      <p:grpSp>
        <p:nvGrpSpPr>
          <p:cNvPr id="100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6" name="A. l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</a:t>
              </a:r>
            </a:p>
          </p:txBody>
        </p:sp>
      </p:grpSp>
      <p:grpSp>
        <p:nvGrpSpPr>
          <p:cNvPr id="100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9" name="B. to loc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0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2" name="C. l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0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5" name="4. I clearly remember ___ that song for the first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clearly remember ___ that song for the first time.</a:t>
              </a:r>
            </a:p>
          </p:txBody>
        </p:sp>
      </p:grpSp>
      <p:grpSp>
        <p:nvGrpSpPr>
          <p:cNvPr id="100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8" name="A. to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hear</a:t>
              </a:r>
            </a:p>
          </p:txBody>
        </p:sp>
      </p:grpSp>
      <p:grpSp>
        <p:nvGrpSpPr>
          <p:cNvPr id="101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1" name="B.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hear</a:t>
              </a:r>
            </a:p>
          </p:txBody>
        </p:sp>
      </p:grpSp>
      <p:grpSp>
        <p:nvGrpSpPr>
          <p:cNvPr id="101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4" name="C. h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101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7" name="5. We stopped ___ a quick coffee on the w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stopped ___ a quick coffee on the way.</a:t>
              </a:r>
            </a:p>
          </p:txBody>
        </p:sp>
      </p:grpSp>
      <p:grpSp>
        <p:nvGrpSpPr>
          <p:cNvPr id="101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0" name="A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</a:t>
              </a:r>
            </a:p>
          </p:txBody>
        </p:sp>
      </p:grpSp>
      <p:grpSp>
        <p:nvGrpSpPr>
          <p:cNvPr id="101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3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1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6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1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1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0" name="B2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23  •  REVEAL</a:t>
              </a:r>
            </a:p>
          </p:txBody>
        </p:sp>
      </p:grpSp>
      <p:grpSp>
        <p:nvGrpSpPr>
          <p:cNvPr id="101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1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3" name="1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1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8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1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1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1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1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1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1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1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8" name="1. She ___ the question dir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the question directly.</a:t>
              </a:r>
            </a:p>
          </p:txBody>
        </p:sp>
      </p:grpSp>
      <p:grpSp>
        <p:nvGrpSpPr>
          <p:cNvPr id="101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1" name="A. avoided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avoided to answer</a:t>
              </a:r>
            </a:p>
          </p:txBody>
        </p:sp>
      </p:grpSp>
      <p:grpSp>
        <p:nvGrpSpPr>
          <p:cNvPr id="101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4" name="B. avoided answe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avoided answering</a:t>
              </a:r>
            </a:p>
          </p:txBody>
        </p:sp>
      </p:grpSp>
      <p:grpSp>
        <p:nvGrpSpPr>
          <p:cNvPr id="101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7" name="C. avoided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avoided answer</a:t>
              </a:r>
            </a:p>
          </p:txBody>
        </p:sp>
      </p:grpSp>
      <p:grpSp>
        <p:nvGrpSpPr>
          <p:cNvPr id="101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1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0" name="2. We ___ the launch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the launch until Monday.</a:t>
              </a:r>
            </a:p>
          </p:txBody>
        </p:sp>
      </p:grpSp>
      <p:grpSp>
        <p:nvGrpSpPr>
          <p:cNvPr id="101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1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3" name="A. decided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decided to postpone</a:t>
              </a:r>
            </a:p>
          </p:txBody>
        </p:sp>
      </p:grpSp>
      <p:grpSp>
        <p:nvGrpSpPr>
          <p:cNvPr id="101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6" name="B. decided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decided postponing</a:t>
              </a:r>
            </a:p>
          </p:txBody>
        </p:sp>
      </p:grpSp>
      <p:grpSp>
        <p:nvGrpSpPr>
          <p:cNvPr id="101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9" name="C. decided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decided postpone</a:t>
              </a:r>
            </a:p>
          </p:txBody>
        </p:sp>
      </p:grpSp>
      <p:grpSp>
        <p:nvGrpSpPr>
          <p:cNvPr id="101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1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2" name="3. Remember ___ the office before you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office before you leave.</a:t>
              </a:r>
            </a:p>
          </p:txBody>
        </p:sp>
      </p:grpSp>
      <p:grpSp>
        <p:nvGrpSpPr>
          <p:cNvPr id="101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1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5" name="A. l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</a:t>
              </a:r>
            </a:p>
          </p:txBody>
        </p:sp>
      </p:grpSp>
      <p:grpSp>
        <p:nvGrpSpPr>
          <p:cNvPr id="101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1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8" name="B. to loc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1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1" name="C. l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1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1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4" name="4. I clearly remember ___ that song for the first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clearly remember ___ that song for the first time.</a:t>
              </a:r>
            </a:p>
          </p:txBody>
        </p:sp>
      </p:grpSp>
      <p:grpSp>
        <p:nvGrpSpPr>
          <p:cNvPr id="101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1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7" name="A. to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hear</a:t>
              </a:r>
            </a:p>
          </p:txBody>
        </p:sp>
      </p:grpSp>
      <p:grpSp>
        <p:nvGrpSpPr>
          <p:cNvPr id="101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0" name="B.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hear</a:t>
              </a:r>
            </a:p>
          </p:txBody>
        </p:sp>
      </p:grpSp>
      <p:grpSp>
        <p:nvGrpSpPr>
          <p:cNvPr id="101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3" name="C. h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101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6" name="5. We stopped ___ a quick coffee on the w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stopped ___ a quick coffee on the way.</a:t>
              </a:r>
            </a:p>
          </p:txBody>
        </p:sp>
      </p:grpSp>
      <p:grpSp>
        <p:nvGrpSpPr>
          <p:cNvPr id="101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9" name="A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</a:t>
              </a:r>
            </a:p>
          </p:txBody>
        </p:sp>
      </p:grpSp>
      <p:grpSp>
        <p:nvGrpSpPr>
          <p:cNvPr id="101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2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1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5" name="C. to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1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1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9" name="B2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23  •  REVEAL</a:t>
              </a:r>
            </a:p>
          </p:txBody>
        </p:sp>
      </p:grpSp>
      <p:grpSp>
        <p:nvGrpSpPr>
          <p:cNvPr id="102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2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2" name="1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2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7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2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2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0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2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2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2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7" name="1. She ___ the question direct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___ the question directly.</a:t>
              </a:r>
            </a:p>
          </p:txBody>
        </p:sp>
      </p:grpSp>
      <p:grpSp>
        <p:nvGrpSpPr>
          <p:cNvPr id="102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0" name="A. avoided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avoided to answer</a:t>
              </a:r>
            </a:p>
          </p:txBody>
        </p:sp>
      </p:grpSp>
      <p:grpSp>
        <p:nvGrpSpPr>
          <p:cNvPr id="102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3" name="B. avoided answe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avoided answering</a:t>
              </a:r>
            </a:p>
          </p:txBody>
        </p:sp>
      </p:grpSp>
      <p:grpSp>
        <p:nvGrpSpPr>
          <p:cNvPr id="102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6" name="C. avoided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avoided answer</a:t>
              </a:r>
            </a:p>
          </p:txBody>
        </p:sp>
      </p:grpSp>
      <p:grpSp>
        <p:nvGrpSpPr>
          <p:cNvPr id="102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2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9" name="2. We ___ the launch until Mo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___ the launch until Monday.</a:t>
              </a:r>
            </a:p>
          </p:txBody>
        </p:sp>
      </p:grpSp>
      <p:grpSp>
        <p:nvGrpSpPr>
          <p:cNvPr id="102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2" name="A. decided to postp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decided to postpone</a:t>
              </a:r>
            </a:p>
          </p:txBody>
        </p:sp>
      </p:grpSp>
      <p:grpSp>
        <p:nvGrpSpPr>
          <p:cNvPr id="102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5" name="B. decided postpo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decided postponing</a:t>
              </a:r>
            </a:p>
          </p:txBody>
        </p:sp>
      </p:grpSp>
      <p:grpSp>
        <p:nvGrpSpPr>
          <p:cNvPr id="102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8" name="C. decided postp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decided postpone</a:t>
              </a:r>
            </a:p>
          </p:txBody>
        </p:sp>
      </p:grpSp>
      <p:grpSp>
        <p:nvGrpSpPr>
          <p:cNvPr id="102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2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1" name="3. Remember ___ the office before you leav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Remember ___ the office before you leave.</a:t>
              </a:r>
            </a:p>
          </p:txBody>
        </p:sp>
      </p:grpSp>
      <p:grpSp>
        <p:nvGrpSpPr>
          <p:cNvPr id="102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2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4" name="A. loc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locking</a:t>
              </a:r>
            </a:p>
          </p:txBody>
        </p:sp>
      </p:grpSp>
      <p:grpSp>
        <p:nvGrpSpPr>
          <p:cNvPr id="102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2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7" name="B. to lock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lock</a:t>
              </a:r>
            </a:p>
          </p:txBody>
        </p:sp>
      </p:grpSp>
      <p:grpSp>
        <p:nvGrpSpPr>
          <p:cNvPr id="102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2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0" name="C. loc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lock</a:t>
              </a:r>
            </a:p>
          </p:txBody>
        </p:sp>
      </p:grpSp>
      <p:grpSp>
        <p:nvGrpSpPr>
          <p:cNvPr id="102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2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3" name="4. I clearly remember ___ that song for the first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clearly remember ___ that song for the first time.</a:t>
              </a:r>
            </a:p>
          </p:txBody>
        </p:sp>
      </p:grpSp>
      <p:grpSp>
        <p:nvGrpSpPr>
          <p:cNvPr id="102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2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6" name="A. to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hear</a:t>
              </a:r>
            </a:p>
          </p:txBody>
        </p:sp>
      </p:grpSp>
      <p:grpSp>
        <p:nvGrpSpPr>
          <p:cNvPr id="102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9" name="B. h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hear</a:t>
              </a:r>
            </a:p>
          </p:txBody>
        </p:sp>
      </p:grpSp>
      <p:grpSp>
        <p:nvGrpSpPr>
          <p:cNvPr id="102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2" name="C. h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hearing</a:t>
              </a:r>
            </a:p>
          </p:txBody>
        </p:sp>
      </p:grpSp>
      <p:grpSp>
        <p:nvGrpSpPr>
          <p:cNvPr id="102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2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5" name="5. We stopped ___ a quick coffee on the w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stopped ___ a quick coffee on the way.</a:t>
              </a:r>
            </a:p>
          </p:txBody>
        </p:sp>
      </p:grpSp>
      <p:grpSp>
        <p:nvGrpSpPr>
          <p:cNvPr id="102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8" name="A. h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having</a:t>
              </a:r>
            </a:p>
          </p:txBody>
        </p:sp>
      </p:grpSp>
      <p:grpSp>
        <p:nvGrpSpPr>
          <p:cNvPr id="102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1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2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4" name="C. to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have</a:t>
              </a:r>
            </a:p>
          </p:txBody>
        </p:sp>
      </p:grpSp>
      <p:sp>
        <p:nvSpPr>
          <p:cNvPr id="102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2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8" name="B2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23  •  REVEAL</a:t>
              </a:r>
            </a:p>
          </p:txBody>
        </p:sp>
      </p:grpSp>
      <p:grpSp>
        <p:nvGrpSpPr>
          <p:cNvPr id="102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2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1" name="1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2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6" name="UNIT 2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EXPLANATION</a:t>
              </a:r>
            </a:p>
          </p:txBody>
        </p:sp>
      </p:grpSp>
      <p:grpSp>
        <p:nvGrpSpPr>
          <p:cNvPr id="102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2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9" name="Determiners and articl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Determiners and articles</a:t>
              </a:r>
            </a:p>
          </p:txBody>
        </p:sp>
      </p:grpSp>
      <p:sp>
        <p:nvSpPr>
          <p:cNvPr id="102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2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2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2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6" name="Use articles and determiners to show whether nouns are general, specific, known or uniqu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articles and determiners to show whether nouns are general, specific, known or unique.</a:t>
              </a:r>
            </a:p>
          </p:txBody>
        </p:sp>
      </p:grpSp>
      <p:grpSp>
        <p:nvGrpSpPr>
          <p:cNvPr id="103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2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3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3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2" name="Think about whether the listener can identify the nou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Think about whether the listener can identify the noun.</a:t>
              </a:r>
            </a:p>
          </p:txBody>
        </p:sp>
      </p:grpSp>
      <p:sp>
        <p:nvSpPr>
          <p:cNvPr id="103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3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3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03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9" name="a/an + singular count noun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a/an + singular count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 + specific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zero article + general plural/uncountable</a:t>
              </a:r>
            </a:p>
          </p:txBody>
        </p:sp>
      </p:grpSp>
      <p:grpSp>
        <p:nvGrpSpPr>
          <p:cNvPr id="103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3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3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3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3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3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9" name="1.  The information you sent was useful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information you sent was useful.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wants to become an architect.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— life can be unpredictable.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visited the Netherlands.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plays the violin.</a:t>
              </a:r>
            </a:p>
          </p:txBody>
        </p:sp>
      </p:grpSp>
      <p:sp>
        <p:nvSpPr>
          <p:cNvPr id="103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3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3" name="B2 GRAMMAR  •  UNIT 2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24  •  EXPLANATION</a:t>
              </a:r>
            </a:p>
          </p:txBody>
        </p:sp>
      </p:grpSp>
      <p:grpSp>
        <p:nvGrpSpPr>
          <p:cNvPr id="103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3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6" name="1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3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1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3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3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4" name="Determiners and 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Determiners and articles: choose the answer</a:t>
              </a:r>
            </a:p>
          </p:txBody>
        </p:sp>
      </p:grpSp>
      <p:grpSp>
        <p:nvGrpSpPr>
          <p:cNvPr id="103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3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3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3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1" name="1. ___ advice you gave me was extremely usefu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advice you gave me was extremely useful.</a:t>
              </a:r>
            </a:p>
          </p:txBody>
        </p:sp>
      </p:grpSp>
      <p:grpSp>
        <p:nvGrpSpPr>
          <p:cNvPr id="103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4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3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7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3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0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3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3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3" name="2. He's training to become ___ electrici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He's training to become ___ electrician.</a:t>
              </a:r>
            </a:p>
          </p:txBody>
        </p:sp>
      </p:grpSp>
      <p:grpSp>
        <p:nvGrpSpPr>
          <p:cNvPr id="103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6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3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9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3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3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2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3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3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5" name="3. ___ technology changes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technology changes very quickly.</a:t>
              </a:r>
            </a:p>
          </p:txBody>
        </p:sp>
      </p:grpSp>
      <p:grpSp>
        <p:nvGrpSpPr>
          <p:cNvPr id="103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8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3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1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3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3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4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3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3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7" name="4. We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spent a week in ___ Philippines.</a:t>
              </a:r>
            </a:p>
          </p:txBody>
        </p:sp>
      </p:grpSp>
      <p:grpSp>
        <p:nvGrpSpPr>
          <p:cNvPr id="103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0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3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3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3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6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3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3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9" name="5. She has played ___ piano since childho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has played ___ piano since childhood.</a:t>
              </a:r>
            </a:p>
          </p:txBody>
        </p:sp>
      </p:grpSp>
      <p:grpSp>
        <p:nvGrpSpPr>
          <p:cNvPr id="103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2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3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5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3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8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4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4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2" name="B2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24  •  REVEAL</a:t>
              </a:r>
            </a:p>
          </p:txBody>
        </p:sp>
      </p:grpSp>
      <p:grpSp>
        <p:nvGrpSpPr>
          <p:cNvPr id="104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5" name="1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0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3" name="Determiners and 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Determiners and articles: choose the answer</a:t>
              </a:r>
            </a:p>
          </p:txBody>
        </p:sp>
      </p:grpSp>
      <p:grpSp>
        <p:nvGrpSpPr>
          <p:cNvPr id="104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4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0" name="1. ___ advice you gave me was extremely usefu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advice you gave me was extremely useful.</a:t>
              </a:r>
            </a:p>
          </p:txBody>
        </p:sp>
      </p:grpSp>
      <p:grpSp>
        <p:nvGrpSpPr>
          <p:cNvPr id="104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3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4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6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4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9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4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4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2" name="2. He's training to become ___ electrici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He's training to become ___ electrician.</a:t>
              </a:r>
            </a:p>
          </p:txBody>
        </p:sp>
      </p:grpSp>
      <p:grpSp>
        <p:nvGrpSpPr>
          <p:cNvPr id="104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5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4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8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4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4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1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4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4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4" name="3. ___ technology changes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technology changes very quickly.</a:t>
              </a:r>
            </a:p>
          </p:txBody>
        </p:sp>
      </p:grpSp>
      <p:grpSp>
        <p:nvGrpSpPr>
          <p:cNvPr id="104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7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4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0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4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4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3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4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4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6" name="4. We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spent a week in ___ Philippines.</a:t>
              </a:r>
            </a:p>
          </p:txBody>
        </p:sp>
      </p:grpSp>
      <p:grpSp>
        <p:nvGrpSpPr>
          <p:cNvPr id="104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9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4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2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4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5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4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4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8" name="5. She has played ___ piano since childho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has played ___ piano since childhood.</a:t>
              </a:r>
            </a:p>
          </p:txBody>
        </p:sp>
      </p:grpSp>
      <p:grpSp>
        <p:nvGrpSpPr>
          <p:cNvPr id="104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1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4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4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4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7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4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4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1" name="B2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24  •  REVEAL</a:t>
              </a:r>
            </a:p>
          </p:txBody>
        </p:sp>
      </p:grpSp>
      <p:grpSp>
        <p:nvGrpSpPr>
          <p:cNvPr id="104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4" name="1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9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2" name="Determiners and 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Determiners and articles: choose the answer</a:t>
              </a:r>
            </a:p>
          </p:txBody>
        </p:sp>
      </p:grpSp>
      <p:grpSp>
        <p:nvGrpSpPr>
          <p:cNvPr id="104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4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9" name="1. ___ advice you gave me was extremely usefu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advice you gave me was extremely useful.</a:t>
              </a:r>
            </a:p>
          </p:txBody>
        </p:sp>
      </p:grpSp>
      <p:grpSp>
        <p:nvGrpSpPr>
          <p:cNvPr id="105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2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5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5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8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5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1" name="2. He's training to become ___ electrici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He's training to become ___ electrician.</a:t>
              </a:r>
            </a:p>
          </p:txBody>
        </p:sp>
      </p:grpSp>
      <p:grpSp>
        <p:nvGrpSpPr>
          <p:cNvPr id="105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4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7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5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0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5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5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3" name="3. ___ technology changes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technology changes very quickly.</a:t>
              </a:r>
            </a:p>
          </p:txBody>
        </p:sp>
      </p:grpSp>
      <p:grpSp>
        <p:nvGrpSpPr>
          <p:cNvPr id="105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5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6" name="A. —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5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5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9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5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5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2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5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5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5" name="4. We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spent a week in ___ Philippines.</a:t>
              </a:r>
            </a:p>
          </p:txBody>
        </p:sp>
      </p:grpSp>
      <p:grpSp>
        <p:nvGrpSpPr>
          <p:cNvPr id="105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5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8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5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1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5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4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5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5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7" name="5. She has played ___ piano since childho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has played ___ piano since childhood.</a:t>
              </a:r>
            </a:p>
          </p:txBody>
        </p:sp>
      </p:grpSp>
      <p:grpSp>
        <p:nvGrpSpPr>
          <p:cNvPr id="105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0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5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3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5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6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5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5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0" name="B2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24  •  REVEAL</a:t>
              </a:r>
            </a:p>
          </p:txBody>
        </p:sp>
      </p:grpSp>
      <p:grpSp>
        <p:nvGrpSpPr>
          <p:cNvPr id="105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5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3" name="1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5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8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5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5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1" name="Determiners and 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Determiners and articles: choose the answer</a:t>
              </a:r>
            </a:p>
          </p:txBody>
        </p:sp>
      </p:grpSp>
      <p:grpSp>
        <p:nvGrpSpPr>
          <p:cNvPr id="105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5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5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5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8" name="1. ___ advice you gave me was extremely usefu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advice you gave me was extremely useful.</a:t>
              </a:r>
            </a:p>
          </p:txBody>
        </p:sp>
      </p:grpSp>
      <p:grpSp>
        <p:nvGrpSpPr>
          <p:cNvPr id="105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1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4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5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7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5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0" name="2. He's training to become ___ electrici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He's training to become ___ electrician.</a:t>
              </a:r>
            </a:p>
          </p:txBody>
        </p:sp>
      </p:grpSp>
      <p:grpSp>
        <p:nvGrpSpPr>
          <p:cNvPr id="105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3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5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6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6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9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6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6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2" name="3. ___ technology changes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technology changes very quickly.</a:t>
              </a:r>
            </a:p>
          </p:txBody>
        </p:sp>
      </p:grpSp>
      <p:grpSp>
        <p:nvGrpSpPr>
          <p:cNvPr id="106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6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5" name="A. —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6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6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8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6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1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6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4" name="4. We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spent a week in ___ Philippines.</a:t>
              </a:r>
            </a:p>
          </p:txBody>
        </p:sp>
      </p:grpSp>
      <p:grpSp>
        <p:nvGrpSpPr>
          <p:cNvPr id="106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7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6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0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6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3" name="C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6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6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6" name="5. She has played ___ piano since childho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has played ___ piano since childhood.</a:t>
              </a:r>
            </a:p>
          </p:txBody>
        </p:sp>
      </p:grpSp>
      <p:grpSp>
        <p:nvGrpSpPr>
          <p:cNvPr id="106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9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6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2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6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5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6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6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9" name="B2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24  •  REVEAL</a:t>
              </a:r>
            </a:p>
          </p:txBody>
        </p:sp>
      </p:grpSp>
      <p:grpSp>
        <p:nvGrpSpPr>
          <p:cNvPr id="106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6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2" name="1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6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7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6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6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0" name="Determiners and 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Determiners and articles: choose the answer</a:t>
              </a:r>
            </a:p>
          </p:txBody>
        </p:sp>
      </p:grpSp>
      <p:grpSp>
        <p:nvGrpSpPr>
          <p:cNvPr id="106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6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6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7" name="1. ___ advice you gave me was extremely usefu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advice you gave me was extremely useful.</a:t>
              </a:r>
            </a:p>
          </p:txBody>
        </p:sp>
      </p:grpSp>
      <p:grpSp>
        <p:nvGrpSpPr>
          <p:cNvPr id="106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0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6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3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6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6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6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6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9" name="2. He's training to become ___ electrici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He's training to become ___ electrician.</a:t>
              </a:r>
            </a:p>
          </p:txBody>
        </p:sp>
      </p:grpSp>
      <p:grpSp>
        <p:nvGrpSpPr>
          <p:cNvPr id="106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2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06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5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06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8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grpSp>
        <p:nvGrpSpPr>
          <p:cNvPr id="106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6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1" name="3. ___ technology changes very quick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technology changes very quickly.</a:t>
              </a:r>
            </a:p>
          </p:txBody>
        </p:sp>
      </p:grpSp>
      <p:grpSp>
        <p:nvGrpSpPr>
          <p:cNvPr id="106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6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4" name="A. —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6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6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7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6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0" name="C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</a:t>
              </a:r>
            </a:p>
          </p:txBody>
        </p:sp>
      </p:grpSp>
      <p:grpSp>
        <p:nvGrpSpPr>
          <p:cNvPr id="106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3" name="4. We spent a week in ___ Philippi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We spent a week in ___ Philippines.</a:t>
              </a:r>
            </a:p>
          </p:txBody>
        </p:sp>
      </p:grpSp>
      <p:grpSp>
        <p:nvGrpSpPr>
          <p:cNvPr id="106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6" name="A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—</a:t>
              </a:r>
            </a:p>
          </p:txBody>
        </p:sp>
      </p:grpSp>
      <p:grpSp>
        <p:nvGrpSpPr>
          <p:cNvPr id="107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9" name="B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</a:t>
              </a:r>
            </a:p>
          </p:txBody>
        </p:sp>
      </p:grpSp>
      <p:grpSp>
        <p:nvGrpSpPr>
          <p:cNvPr id="107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2" name="C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07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7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5" name="5. She has played ___ piano since childhoo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She has played ___ piano since childhood.</a:t>
              </a:r>
            </a:p>
          </p:txBody>
        </p:sp>
      </p:grpSp>
      <p:grpSp>
        <p:nvGrpSpPr>
          <p:cNvPr id="107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8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07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1" name="B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07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4" name="C. —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—</a:t>
              </a:r>
            </a:p>
          </p:txBody>
        </p:sp>
      </p:grpSp>
      <p:sp>
        <p:nvSpPr>
          <p:cNvPr id="107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7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8" name="B2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24  •  REVEAL</a:t>
              </a:r>
            </a:p>
          </p:txBody>
        </p:sp>
      </p:grpSp>
      <p:grpSp>
        <p:nvGrpSpPr>
          <p:cNvPr id="107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1" name="1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7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6" name="UNIT 2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EXPLANATION</a:t>
              </a:r>
            </a:p>
          </p:txBody>
        </p:sp>
      </p:grpSp>
      <p:grpSp>
        <p:nvGrpSpPr>
          <p:cNvPr id="107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7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9" name="Quantifiers and agreemen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 and agreement</a:t>
              </a:r>
            </a:p>
          </p:txBody>
        </p:sp>
      </p:grpSp>
      <p:sp>
        <p:nvSpPr>
          <p:cNvPr id="107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7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7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7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6" name="Choose quantifiers according to countability and meaning; the noun after of often affects agreemen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Choose quantifiers according to countability and meaning; the noun after of often affects agreement.</a:t>
              </a:r>
            </a:p>
          </p:txBody>
        </p:sp>
      </p:grpSp>
      <p:grpSp>
        <p:nvGrpSpPr>
          <p:cNvPr id="107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7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7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7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2" name="Few/little sound negative; a few/a little sound positiv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Few/little sound negative; a few/a little sound positive.</a:t>
              </a:r>
            </a:p>
          </p:txBody>
        </p:sp>
      </p:grpSp>
      <p:sp>
        <p:nvSpPr>
          <p:cNvPr id="107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7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7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7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9" name="few/a few + count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few/a few + count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little/a little + uncount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all/most/some of</a:t>
              </a:r>
            </a:p>
          </p:txBody>
        </p:sp>
      </p:grpSp>
      <p:grpSp>
        <p:nvGrpSpPr>
          <p:cNvPr id="107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7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7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7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7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9" name="1.  There is little hope of succes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There is little hope of success.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have a few useful suggestions.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Most of the equipment is new.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Neither answer is correct.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A large number of people have agreed.</a:t>
              </a:r>
            </a:p>
          </p:txBody>
        </p:sp>
      </p:grpSp>
      <p:sp>
        <p:nvSpPr>
          <p:cNvPr id="107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7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3" name="B2 GRAMMAR  •  UNIT 2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25  •  EXPLANATION</a:t>
              </a:r>
            </a:p>
          </p:txBody>
        </p:sp>
      </p:grpSp>
      <p:grpSp>
        <p:nvGrpSpPr>
          <p:cNvPr id="107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6" name="1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7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1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7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7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4" name="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 and agreement: choose the answer</a:t>
              </a:r>
            </a:p>
          </p:txBody>
        </p:sp>
      </p:grpSp>
      <p:grpSp>
        <p:nvGrpSpPr>
          <p:cNvPr id="107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7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7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7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1" name="1. There is ___ chance of finishing before 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chance of finishing before noon.</a:t>
              </a:r>
            </a:p>
          </p:txBody>
        </p:sp>
      </p:grpSp>
      <p:grpSp>
        <p:nvGrpSpPr>
          <p:cNvPr id="107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4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7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7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7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0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07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7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3" name="2. We still have ___ good options to consid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still have ___ good options to consider.</a:t>
              </a:r>
            </a:p>
          </p:txBody>
        </p:sp>
      </p:grpSp>
      <p:grpSp>
        <p:nvGrpSpPr>
          <p:cNvPr id="107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6" name="A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8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9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8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8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2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08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8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5" name="3. Most of the furniture ___ brand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furniture ___ brand new.</a:t>
              </a:r>
            </a:p>
          </p:txBody>
        </p:sp>
      </p:grpSp>
      <p:grpSp>
        <p:nvGrpSpPr>
          <p:cNvPr id="108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8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8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1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8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8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7" name="4. Neither solution ___ completely satisfac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solution ___ completely satisfactory.</a:t>
              </a:r>
            </a:p>
          </p:txBody>
        </p:sp>
      </p:grpSp>
      <p:grpSp>
        <p:nvGrpSpPr>
          <p:cNvPr id="108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0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8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3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8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6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8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8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9" name="5. A number of applicants ___ withdr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number of applicants ___ withdrawn.</a:t>
              </a:r>
            </a:p>
          </p:txBody>
        </p:sp>
      </p:grpSp>
      <p:grpSp>
        <p:nvGrpSpPr>
          <p:cNvPr id="108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2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08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5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08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8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08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8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2" name="B2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25  •  REVEAL</a:t>
              </a:r>
            </a:p>
          </p:txBody>
        </p:sp>
      </p:grpSp>
      <p:grpSp>
        <p:nvGrpSpPr>
          <p:cNvPr id="108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8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5" name="1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8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0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8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8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3" name="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 and agreement: choose the answer</a:t>
              </a:r>
            </a:p>
          </p:txBody>
        </p:sp>
      </p:grpSp>
      <p:grpSp>
        <p:nvGrpSpPr>
          <p:cNvPr id="108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8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8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8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0" name="1. There is ___ chance of finishing before 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chance of finishing before noon.</a:t>
              </a:r>
            </a:p>
          </p:txBody>
        </p:sp>
      </p:grpSp>
      <p:grpSp>
        <p:nvGrpSpPr>
          <p:cNvPr id="108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3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8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6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8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9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08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8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2" name="2. We still have ___ good options to consid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still have ___ good options to consider.</a:t>
              </a:r>
            </a:p>
          </p:txBody>
        </p:sp>
      </p:grpSp>
      <p:grpSp>
        <p:nvGrpSpPr>
          <p:cNvPr id="108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5" name="A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8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8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8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8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1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08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8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4" name="3. Most of the furniture ___ brand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furniture ___ brand new.</a:t>
              </a:r>
            </a:p>
          </p:txBody>
        </p:sp>
      </p:grpSp>
      <p:grpSp>
        <p:nvGrpSpPr>
          <p:cNvPr id="108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7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8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0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8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3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8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6" name="4. Neither solution ___ completely satisfac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solution ___ completely satisfactory.</a:t>
              </a:r>
            </a:p>
          </p:txBody>
        </p:sp>
      </p:grpSp>
      <p:grpSp>
        <p:nvGrpSpPr>
          <p:cNvPr id="109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9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9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2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9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5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9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9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8" name="5. A number of applicants ___ withdr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number of applicants ___ withdrawn.</a:t>
              </a:r>
            </a:p>
          </p:txBody>
        </p:sp>
      </p:grpSp>
      <p:grpSp>
        <p:nvGrpSpPr>
          <p:cNvPr id="109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1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09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4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09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7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09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9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1" name="B2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25  •  REVEAL</a:t>
              </a:r>
            </a:p>
          </p:txBody>
        </p:sp>
      </p:grpSp>
      <p:grpSp>
        <p:nvGrpSpPr>
          <p:cNvPr id="109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9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4" name="1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9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9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9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2" name="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 and agreement: choose the answer</a:t>
              </a:r>
            </a:p>
          </p:txBody>
        </p:sp>
      </p:grpSp>
      <p:grpSp>
        <p:nvGrpSpPr>
          <p:cNvPr id="109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9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9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9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9" name="1. There is ___ chance of finishing before 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chance of finishing before noon.</a:t>
              </a:r>
            </a:p>
          </p:txBody>
        </p:sp>
      </p:grpSp>
      <p:grpSp>
        <p:nvGrpSpPr>
          <p:cNvPr id="109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2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9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5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9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8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09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9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1" name="2. We still have ___ good options to consid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still have ___ good options to consider.</a:t>
              </a:r>
            </a:p>
          </p:txBody>
        </p:sp>
      </p:grpSp>
      <p:grpSp>
        <p:nvGrpSpPr>
          <p:cNvPr id="109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4" name="A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09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9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7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09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9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0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09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9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3" name="3. Most of the furniture ___ brand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furniture ___ brand new.</a:t>
              </a:r>
            </a:p>
          </p:txBody>
        </p:sp>
      </p:grpSp>
      <p:grpSp>
        <p:nvGrpSpPr>
          <p:cNvPr id="109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9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6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9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9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9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9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9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2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9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9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5" name="4. Neither solution ___ completely satisfac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solution ___ completely satisfactory.</a:t>
              </a:r>
            </a:p>
          </p:txBody>
        </p:sp>
      </p:grpSp>
      <p:grpSp>
        <p:nvGrpSpPr>
          <p:cNvPr id="109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9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8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09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1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09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09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9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7" name="5. A number of applicants ___ withdr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number of applicants ___ withdrawn.</a:t>
              </a:r>
            </a:p>
          </p:txBody>
        </p:sp>
      </p:grpSp>
      <p:grpSp>
        <p:nvGrpSpPr>
          <p:cNvPr id="109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0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09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3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09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6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09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9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0" name="B2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25  •  REVEAL</a:t>
              </a:r>
            </a:p>
          </p:txBody>
        </p:sp>
      </p:grpSp>
      <p:grpSp>
        <p:nvGrpSpPr>
          <p:cNvPr id="110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0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3" name="1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0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8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1" name="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 and agreement: choose the answer</a:t>
              </a:r>
            </a:p>
          </p:txBody>
        </p:sp>
      </p:grpSp>
      <p:grpSp>
        <p:nvGrpSpPr>
          <p:cNvPr id="110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0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8" name="1. There is ___ chance of finishing before 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chance of finishing before noon.</a:t>
              </a:r>
            </a:p>
          </p:txBody>
        </p:sp>
      </p:grpSp>
      <p:grpSp>
        <p:nvGrpSpPr>
          <p:cNvPr id="110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1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10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4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10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7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10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0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0" name="2. We still have ___ good options to consid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still have ___ good options to consider.</a:t>
              </a:r>
            </a:p>
          </p:txBody>
        </p:sp>
      </p:grpSp>
      <p:grpSp>
        <p:nvGrpSpPr>
          <p:cNvPr id="110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0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3" name="A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10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6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10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9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10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0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2" name="3. Most of the furniture ___ brand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furniture ___ brand new.</a:t>
              </a:r>
            </a:p>
          </p:txBody>
        </p:sp>
      </p:grpSp>
      <p:grpSp>
        <p:nvGrpSpPr>
          <p:cNvPr id="110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0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5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0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0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8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10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1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0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0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4" name="4. Neither solution ___ completely satisfac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solution ___ completely satisfactory.</a:t>
              </a:r>
            </a:p>
          </p:txBody>
        </p:sp>
      </p:grpSp>
      <p:grpSp>
        <p:nvGrpSpPr>
          <p:cNvPr id="110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0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7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0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0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10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3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0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0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6" name="5. A number of applicants ___ withdr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number of applicants ___ withdrawn.</a:t>
              </a:r>
            </a:p>
          </p:txBody>
        </p:sp>
      </p:grpSp>
      <p:grpSp>
        <p:nvGrpSpPr>
          <p:cNvPr id="110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9" name="A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10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2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10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5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10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0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9" name="B2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25  •  REVEAL</a:t>
              </a:r>
            </a:p>
          </p:txBody>
        </p:sp>
      </p:grpSp>
      <p:grpSp>
        <p:nvGrpSpPr>
          <p:cNvPr id="110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0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2" name="1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0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7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0" name="Quantifiers and agreemen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 and agreement: choose the answer</a:t>
              </a:r>
            </a:p>
          </p:txBody>
        </p:sp>
      </p:grpSp>
      <p:grpSp>
        <p:nvGrpSpPr>
          <p:cNvPr id="110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0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7" name="1. There is ___ chance of finishing before n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There is ___ chance of finishing before noon.</a:t>
              </a:r>
            </a:p>
          </p:txBody>
        </p:sp>
      </p:grpSp>
      <p:grpSp>
        <p:nvGrpSpPr>
          <p:cNvPr id="111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0" name="A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11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3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11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6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11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1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9" name="2. We still have ___ good options to consid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still have ___ good options to consider.</a:t>
              </a:r>
            </a:p>
          </p:txBody>
        </p:sp>
      </p:grpSp>
      <p:grpSp>
        <p:nvGrpSpPr>
          <p:cNvPr id="111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2" name="A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little</a:t>
              </a:r>
            </a:p>
          </p:txBody>
        </p:sp>
      </p:grpSp>
      <p:grpSp>
        <p:nvGrpSpPr>
          <p:cNvPr id="111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5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11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8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11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1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1" name="3. Most of the furniture ___ brand ne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Most of the furniture ___ brand new.</a:t>
              </a:r>
            </a:p>
          </p:txBody>
        </p:sp>
      </p:grpSp>
      <p:grpSp>
        <p:nvGrpSpPr>
          <p:cNvPr id="111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1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4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1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1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7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11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1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0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1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1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3" name="4. Neither solution ___ completely satisfacto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Neither solution ___ completely satisfactory.</a:t>
              </a:r>
            </a:p>
          </p:txBody>
        </p:sp>
      </p:grpSp>
      <p:grpSp>
        <p:nvGrpSpPr>
          <p:cNvPr id="111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1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6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</a:t>
              </a:r>
            </a:p>
          </p:txBody>
        </p:sp>
      </p:grpSp>
      <p:grpSp>
        <p:nvGrpSpPr>
          <p:cNvPr id="111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9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</a:t>
              </a:r>
            </a:p>
          </p:txBody>
        </p:sp>
      </p:grpSp>
      <p:grpSp>
        <p:nvGrpSpPr>
          <p:cNvPr id="111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2" name="C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111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1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5" name="5. A number of applicants ___ withdra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 number of applicants ___ withdrawn.</a:t>
              </a:r>
            </a:p>
          </p:txBody>
        </p:sp>
      </p:grpSp>
      <p:grpSp>
        <p:nvGrpSpPr>
          <p:cNvPr id="111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8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</a:t>
              </a:r>
            </a:p>
          </p:txBody>
        </p:sp>
      </p:grpSp>
      <p:grpSp>
        <p:nvGrpSpPr>
          <p:cNvPr id="111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1" name="B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111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sp>
        <p:nvSpPr>
          <p:cNvPr id="111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1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8" name="B2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25  •  REVEAL</a:t>
              </a:r>
            </a:p>
          </p:txBody>
        </p:sp>
      </p:grpSp>
      <p:grpSp>
        <p:nvGrpSpPr>
          <p:cNvPr id="111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1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1" name="1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1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6" name="UNIT 2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EXPLANATION</a:t>
              </a:r>
            </a:p>
          </p:txBody>
        </p:sp>
      </p:grpSp>
      <p:grpSp>
        <p:nvGrpSpPr>
          <p:cNvPr id="111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1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9" name="Comparatives and modifier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modifiers</a:t>
              </a:r>
            </a:p>
          </p:txBody>
        </p:sp>
      </p:grpSp>
      <p:sp>
        <p:nvSpPr>
          <p:cNvPr id="111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1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1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11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6" name="Modify comparisons with much, far, slightly, a little, by far and expressions such as the more...the mor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Modify comparisons with much, far, slightly, a little, by far and expressions such as the more...the more.</a:t>
              </a:r>
            </a:p>
          </p:txBody>
        </p:sp>
      </p:grpSp>
      <p:grpSp>
        <p:nvGrpSpPr>
          <p:cNvPr id="111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1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1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1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2" name="Do not use very directly before a comparative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use very directly before a comparative.</a:t>
              </a:r>
            </a:p>
          </p:txBody>
        </p:sp>
      </p:grpSp>
      <p:sp>
        <p:nvSpPr>
          <p:cNvPr id="111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1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1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11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9" name="much/far + comparativ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much/far + comparative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by far + superlative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 more..., the more...</a:t>
              </a:r>
            </a:p>
          </p:txBody>
        </p:sp>
      </p:grpSp>
      <p:grpSp>
        <p:nvGrpSpPr>
          <p:cNvPr id="111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11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11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1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2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1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9" name="1.  This route is much faster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route is much faster.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 is by far the best option.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 more you practise, the more confident you become.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Today is slightly warmer than yesterday.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Her second book is not as good as her first.</a:t>
              </a:r>
            </a:p>
          </p:txBody>
        </p:sp>
      </p:grpSp>
      <p:sp>
        <p:nvSpPr>
          <p:cNvPr id="112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2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3" name="B2 GRAMMAR  •  UNIT 2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26  •  EXPLANATION</a:t>
              </a:r>
            </a:p>
          </p:txBody>
        </p:sp>
      </p:grpSp>
      <p:grpSp>
        <p:nvGrpSpPr>
          <p:cNvPr id="112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2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6" name="1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1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2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4" name="Comparatives and mod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modifiers: choose the answer</a:t>
              </a:r>
            </a:p>
          </p:txBody>
        </p:sp>
      </p:grpSp>
      <p:grpSp>
        <p:nvGrpSpPr>
          <p:cNvPr id="112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2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1" name="1. This version is ___ easier to use than the old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version is ___ easier to use than the old one.</a:t>
              </a:r>
            </a:p>
          </p:txBody>
        </p:sp>
      </p:grpSp>
      <p:grpSp>
        <p:nvGrpSpPr>
          <p:cNvPr id="112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4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2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7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2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0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2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2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3" name="2. That was ___ the most useful session of the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the most useful session of the day.</a:t>
              </a:r>
            </a:p>
          </p:txBody>
        </p:sp>
      </p:grpSp>
      <p:grpSp>
        <p:nvGrpSpPr>
          <p:cNvPr id="112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6" name="A. by f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2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9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2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2" name="C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slightly</a:t>
              </a:r>
            </a:p>
          </p:txBody>
        </p:sp>
      </p:grpSp>
      <p:grpSp>
        <p:nvGrpSpPr>
          <p:cNvPr id="112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2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5" name="3. ___ you read, ___ your vocabulary beco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read, ___ your vocabulary becomes.</a:t>
              </a:r>
            </a:p>
          </p:txBody>
        </p:sp>
      </p:grpSp>
      <p:grpSp>
        <p:nvGrpSpPr>
          <p:cNvPr id="112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8" name="A. More / ric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/ richer</a:t>
              </a:r>
            </a:p>
          </p:txBody>
        </p:sp>
      </p:grpSp>
      <p:grpSp>
        <p:nvGrpSpPr>
          <p:cNvPr id="112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1" name="B. The more / ric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more / richest</a:t>
              </a:r>
            </a:p>
          </p:txBody>
        </p:sp>
      </p:grpSp>
      <p:grpSp>
        <p:nvGrpSpPr>
          <p:cNvPr id="112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4" name="C. The more / the ric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more / the richer</a:t>
              </a:r>
            </a:p>
          </p:txBody>
        </p:sp>
      </p:grpSp>
      <p:grpSp>
        <p:nvGrpSpPr>
          <p:cNvPr id="112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7" name="4. Today's test was ___ harder than yesterday'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Today's test was ___ harder than yesterday's.</a:t>
              </a:r>
            </a:p>
          </p:txBody>
        </p:sp>
      </p:grpSp>
      <p:grpSp>
        <p:nvGrpSpPr>
          <p:cNvPr id="112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0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2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3" name="B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slightly</a:t>
              </a:r>
            </a:p>
          </p:txBody>
        </p:sp>
      </p:grpSp>
      <p:grpSp>
        <p:nvGrpSpPr>
          <p:cNvPr id="112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6" name="C. by f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by far</a:t>
              </a:r>
            </a:p>
          </p:txBody>
        </p:sp>
      </p:grpSp>
      <p:grpSp>
        <p:nvGrpSpPr>
          <p:cNvPr id="112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9" name="5. The sequel isn't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sequel isn't ___ the original.</a:t>
              </a:r>
            </a:p>
          </p:txBody>
        </p:sp>
      </p:grpSp>
      <p:grpSp>
        <p:nvGrpSpPr>
          <p:cNvPr id="112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2" name="A. as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engaging as</a:t>
              </a:r>
            </a:p>
          </p:txBody>
        </p:sp>
      </p:grpSp>
      <p:grpSp>
        <p:nvGrpSpPr>
          <p:cNvPr id="112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5" name="B. more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more engaging as</a:t>
              </a:r>
            </a:p>
          </p:txBody>
        </p:sp>
      </p:grpSp>
      <p:grpSp>
        <p:nvGrpSpPr>
          <p:cNvPr id="112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8" name="C. so engaging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engaging than</a:t>
              </a:r>
            </a:p>
          </p:txBody>
        </p:sp>
      </p:grpSp>
      <p:sp>
        <p:nvSpPr>
          <p:cNvPr id="112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2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2" name="B2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26  •  REVEAL</a:t>
              </a:r>
            </a:p>
          </p:txBody>
        </p:sp>
      </p:grpSp>
      <p:grpSp>
        <p:nvGrpSpPr>
          <p:cNvPr id="112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2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5" name="1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0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2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3" name="Comparatives and mod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modifiers: choose the answer</a:t>
              </a:r>
            </a:p>
          </p:txBody>
        </p:sp>
      </p:grpSp>
      <p:grpSp>
        <p:nvGrpSpPr>
          <p:cNvPr id="112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2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0" name="1. This version is ___ easier to use than the old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version is ___ easier to use than the old one.</a:t>
              </a:r>
            </a:p>
          </p:txBody>
        </p:sp>
      </p:grpSp>
      <p:grpSp>
        <p:nvGrpSpPr>
          <p:cNvPr id="113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3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3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6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3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9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3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2" name="2. That was ___ the most useful session of the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the most useful session of the day.</a:t>
              </a:r>
            </a:p>
          </p:txBody>
        </p:sp>
      </p:grpSp>
      <p:grpSp>
        <p:nvGrpSpPr>
          <p:cNvPr id="113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5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3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8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3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1" name="C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slightly</a:t>
              </a:r>
            </a:p>
          </p:txBody>
        </p:sp>
      </p:grpSp>
      <p:grpSp>
        <p:nvGrpSpPr>
          <p:cNvPr id="113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3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4" name="3. ___ you read, ___ your vocabulary beco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read, ___ your vocabulary becomes.</a:t>
              </a:r>
            </a:p>
          </p:txBody>
        </p:sp>
      </p:grpSp>
      <p:grpSp>
        <p:nvGrpSpPr>
          <p:cNvPr id="113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7" name="A. More / ric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/ richer</a:t>
              </a:r>
            </a:p>
          </p:txBody>
        </p:sp>
      </p:grpSp>
      <p:grpSp>
        <p:nvGrpSpPr>
          <p:cNvPr id="113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0" name="B. The more / ric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more / richest</a:t>
              </a:r>
            </a:p>
          </p:txBody>
        </p:sp>
      </p:grpSp>
      <p:grpSp>
        <p:nvGrpSpPr>
          <p:cNvPr id="113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3" name="C. The more / the ric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more / the richer</a:t>
              </a:r>
            </a:p>
          </p:txBody>
        </p:sp>
      </p:grpSp>
      <p:grpSp>
        <p:nvGrpSpPr>
          <p:cNvPr id="113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3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6" name="4. Today's test was ___ harder than yesterday'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Today's test was ___ harder than yesterday's.</a:t>
              </a:r>
            </a:p>
          </p:txBody>
        </p:sp>
      </p:grpSp>
      <p:grpSp>
        <p:nvGrpSpPr>
          <p:cNvPr id="113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9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3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2" name="B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slightly</a:t>
              </a:r>
            </a:p>
          </p:txBody>
        </p:sp>
      </p:grpSp>
      <p:grpSp>
        <p:nvGrpSpPr>
          <p:cNvPr id="113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5" name="C. by f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by far</a:t>
              </a:r>
            </a:p>
          </p:txBody>
        </p:sp>
      </p:grpSp>
      <p:grpSp>
        <p:nvGrpSpPr>
          <p:cNvPr id="113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3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8" name="5. The sequel isn't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sequel isn't ___ the original.</a:t>
              </a:r>
            </a:p>
          </p:txBody>
        </p:sp>
      </p:grpSp>
      <p:grpSp>
        <p:nvGrpSpPr>
          <p:cNvPr id="113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1" name="A. as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engaging as</a:t>
              </a:r>
            </a:p>
          </p:txBody>
        </p:sp>
      </p:grpSp>
      <p:grpSp>
        <p:nvGrpSpPr>
          <p:cNvPr id="113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4" name="B. more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more engaging as</a:t>
              </a:r>
            </a:p>
          </p:txBody>
        </p:sp>
      </p:grpSp>
      <p:grpSp>
        <p:nvGrpSpPr>
          <p:cNvPr id="113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7" name="C. so engaging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engaging than</a:t>
              </a:r>
            </a:p>
          </p:txBody>
        </p:sp>
      </p:grpSp>
      <p:sp>
        <p:nvSpPr>
          <p:cNvPr id="113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3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1" name="B2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26  •  REVEAL</a:t>
              </a:r>
            </a:p>
          </p:txBody>
        </p:sp>
      </p:grpSp>
      <p:grpSp>
        <p:nvGrpSpPr>
          <p:cNvPr id="113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3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4" name="1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3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9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3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3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2" name="Comparatives and mod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modifiers: choose the answer</a:t>
              </a:r>
            </a:p>
          </p:txBody>
        </p:sp>
      </p:grpSp>
      <p:grpSp>
        <p:nvGrpSpPr>
          <p:cNvPr id="113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3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3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3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9" name="1. This version is ___ easier to use than the old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version is ___ easier to use than the old one.</a:t>
              </a:r>
            </a:p>
          </p:txBody>
        </p:sp>
      </p:grpSp>
      <p:grpSp>
        <p:nvGrpSpPr>
          <p:cNvPr id="113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2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3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5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3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8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3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1" name="2. That was ___ the most useful session of the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the most useful session of the day.</a:t>
              </a:r>
            </a:p>
          </p:txBody>
        </p:sp>
      </p:grpSp>
      <p:grpSp>
        <p:nvGrpSpPr>
          <p:cNvPr id="113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4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3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7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4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0" name="C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slightly</a:t>
              </a:r>
            </a:p>
          </p:txBody>
        </p:sp>
      </p:grpSp>
      <p:grpSp>
        <p:nvGrpSpPr>
          <p:cNvPr id="114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4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3" name="3. ___ you read, ___ your vocabulary beco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read, ___ your vocabulary becomes.</a:t>
              </a:r>
            </a:p>
          </p:txBody>
        </p:sp>
      </p:grpSp>
      <p:grpSp>
        <p:nvGrpSpPr>
          <p:cNvPr id="114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4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6" name="A. More / ric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/ richer</a:t>
              </a:r>
            </a:p>
          </p:txBody>
        </p:sp>
      </p:grpSp>
      <p:grpSp>
        <p:nvGrpSpPr>
          <p:cNvPr id="114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9" name="B. The more / ric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more / richest</a:t>
              </a:r>
            </a:p>
          </p:txBody>
        </p:sp>
      </p:grpSp>
      <p:grpSp>
        <p:nvGrpSpPr>
          <p:cNvPr id="114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2" name="C. The more / the ric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more / the richer</a:t>
              </a:r>
            </a:p>
          </p:txBody>
        </p:sp>
      </p:grpSp>
      <p:grpSp>
        <p:nvGrpSpPr>
          <p:cNvPr id="114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5" name="4. Today's test was ___ harder than yesterday'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Today's test was ___ harder than yesterday's.</a:t>
              </a:r>
            </a:p>
          </p:txBody>
        </p:sp>
      </p:grpSp>
      <p:grpSp>
        <p:nvGrpSpPr>
          <p:cNvPr id="114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8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4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1" name="B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slightly</a:t>
              </a:r>
            </a:p>
          </p:txBody>
        </p:sp>
      </p:grpSp>
      <p:grpSp>
        <p:nvGrpSpPr>
          <p:cNvPr id="114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4" name="C. by f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by far</a:t>
              </a:r>
            </a:p>
          </p:txBody>
        </p:sp>
      </p:grpSp>
      <p:grpSp>
        <p:nvGrpSpPr>
          <p:cNvPr id="114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7" name="5. The sequel isn't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sequel isn't ___ the original.</a:t>
              </a:r>
            </a:p>
          </p:txBody>
        </p:sp>
      </p:grpSp>
      <p:grpSp>
        <p:nvGrpSpPr>
          <p:cNvPr id="114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0" name="A. as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engaging as</a:t>
              </a:r>
            </a:p>
          </p:txBody>
        </p:sp>
      </p:grpSp>
      <p:grpSp>
        <p:nvGrpSpPr>
          <p:cNvPr id="114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3" name="B. more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more engaging as</a:t>
              </a:r>
            </a:p>
          </p:txBody>
        </p:sp>
      </p:grpSp>
      <p:grpSp>
        <p:nvGrpSpPr>
          <p:cNvPr id="114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6" name="C. so engaging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engaging than</a:t>
              </a:r>
            </a:p>
          </p:txBody>
        </p:sp>
      </p:grpSp>
      <p:sp>
        <p:nvSpPr>
          <p:cNvPr id="114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4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0" name="B2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26  •  REVEAL</a:t>
              </a:r>
            </a:p>
          </p:txBody>
        </p:sp>
      </p:grpSp>
      <p:grpSp>
        <p:nvGrpSpPr>
          <p:cNvPr id="114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4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3" name="1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4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8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4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4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1" name="Comparatives and mod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modifiers: choose the answer</a:t>
              </a:r>
            </a:p>
          </p:txBody>
        </p:sp>
      </p:grpSp>
      <p:grpSp>
        <p:nvGrpSpPr>
          <p:cNvPr id="114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4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4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4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8" name="1. This version is ___ easier to use than the old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version is ___ easier to use than the old one.</a:t>
              </a:r>
            </a:p>
          </p:txBody>
        </p:sp>
      </p:grpSp>
      <p:grpSp>
        <p:nvGrpSpPr>
          <p:cNvPr id="114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1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4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4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4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7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4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4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0" name="2. That was ___ the most useful session of the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the most useful session of the day.</a:t>
              </a:r>
            </a:p>
          </p:txBody>
        </p:sp>
      </p:grpSp>
      <p:grpSp>
        <p:nvGrpSpPr>
          <p:cNvPr id="114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3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4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6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4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9" name="C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slightly</a:t>
              </a:r>
            </a:p>
          </p:txBody>
        </p:sp>
      </p:grpSp>
      <p:grpSp>
        <p:nvGrpSpPr>
          <p:cNvPr id="114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4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2" name="3. ___ you read, ___ your vocabulary beco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read, ___ your vocabulary becomes.</a:t>
              </a:r>
            </a:p>
          </p:txBody>
        </p:sp>
      </p:grpSp>
      <p:grpSp>
        <p:nvGrpSpPr>
          <p:cNvPr id="114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4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5" name="A. More / ric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/ richer</a:t>
              </a:r>
            </a:p>
          </p:txBody>
        </p:sp>
      </p:grpSp>
      <p:grpSp>
        <p:nvGrpSpPr>
          <p:cNvPr id="114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8" name="B. The more / ric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more / richest</a:t>
              </a:r>
            </a:p>
          </p:txBody>
        </p:sp>
      </p:grpSp>
      <p:grpSp>
        <p:nvGrpSpPr>
          <p:cNvPr id="114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1" name="C. The more / the ric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more / the richer</a:t>
              </a:r>
            </a:p>
          </p:txBody>
        </p:sp>
      </p:grpSp>
      <p:grpSp>
        <p:nvGrpSpPr>
          <p:cNvPr id="114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4" name="4. Today's test was ___ harder than yesterday'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Today's test was ___ harder than yesterday's.</a:t>
              </a:r>
            </a:p>
          </p:txBody>
        </p:sp>
      </p:grpSp>
      <p:grpSp>
        <p:nvGrpSpPr>
          <p:cNvPr id="114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7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5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0" name="B. slight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slightly</a:t>
              </a:r>
            </a:p>
          </p:txBody>
        </p:sp>
      </p:grpSp>
      <p:grpSp>
        <p:nvGrpSpPr>
          <p:cNvPr id="115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3" name="C. by f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by far</a:t>
              </a:r>
            </a:p>
          </p:txBody>
        </p:sp>
      </p:grpSp>
      <p:grpSp>
        <p:nvGrpSpPr>
          <p:cNvPr id="115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5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6" name="5. The sequel isn't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sequel isn't ___ the original.</a:t>
              </a:r>
            </a:p>
          </p:txBody>
        </p:sp>
      </p:grpSp>
      <p:grpSp>
        <p:nvGrpSpPr>
          <p:cNvPr id="115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9" name="A. as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engaging as</a:t>
              </a:r>
            </a:p>
          </p:txBody>
        </p:sp>
      </p:grpSp>
      <p:grpSp>
        <p:nvGrpSpPr>
          <p:cNvPr id="115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2" name="B. more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more engaging as</a:t>
              </a:r>
            </a:p>
          </p:txBody>
        </p:sp>
      </p:grpSp>
      <p:grpSp>
        <p:nvGrpSpPr>
          <p:cNvPr id="115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5" name="C. so engaging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engaging than</a:t>
              </a:r>
            </a:p>
          </p:txBody>
        </p:sp>
      </p:grpSp>
      <p:sp>
        <p:nvSpPr>
          <p:cNvPr id="115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5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9" name="B2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26  •  REVEAL</a:t>
              </a:r>
            </a:p>
          </p:txBody>
        </p:sp>
      </p:grpSp>
      <p:grpSp>
        <p:nvGrpSpPr>
          <p:cNvPr id="115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5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2" name="1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5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7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5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5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0" name="Comparatives and mod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modifiers: choose the answer</a:t>
              </a:r>
            </a:p>
          </p:txBody>
        </p:sp>
      </p:grpSp>
      <p:grpSp>
        <p:nvGrpSpPr>
          <p:cNvPr id="115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5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5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7" name="1. This version is ___ easier to use than the old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version is ___ easier to use than the old one.</a:t>
              </a:r>
            </a:p>
          </p:txBody>
        </p:sp>
      </p:grpSp>
      <p:grpSp>
        <p:nvGrpSpPr>
          <p:cNvPr id="115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0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5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3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5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6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5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9" name="2. That was ___ the most useful session of the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the most useful session of the day.</a:t>
              </a:r>
            </a:p>
          </p:txBody>
        </p:sp>
      </p:grpSp>
      <p:grpSp>
        <p:nvGrpSpPr>
          <p:cNvPr id="115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2" name="A. by fa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by far</a:t>
              </a:r>
            </a:p>
          </p:txBody>
        </p:sp>
      </p:grpSp>
      <p:grpSp>
        <p:nvGrpSpPr>
          <p:cNvPr id="115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5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15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8" name="C. slight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slightly</a:t>
              </a:r>
            </a:p>
          </p:txBody>
        </p:sp>
      </p:grpSp>
      <p:grpSp>
        <p:nvGrpSpPr>
          <p:cNvPr id="115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5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1" name="3. ___ you read, ___ your vocabulary beco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you read, ___ your vocabulary becomes.</a:t>
              </a:r>
            </a:p>
          </p:txBody>
        </p:sp>
      </p:grpSp>
      <p:grpSp>
        <p:nvGrpSpPr>
          <p:cNvPr id="115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5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4" name="A. More / ric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/ richer</a:t>
              </a:r>
            </a:p>
          </p:txBody>
        </p:sp>
      </p:grpSp>
      <p:grpSp>
        <p:nvGrpSpPr>
          <p:cNvPr id="115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7" name="B. The more / rich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more / richest</a:t>
              </a:r>
            </a:p>
          </p:txBody>
        </p:sp>
      </p:grpSp>
      <p:grpSp>
        <p:nvGrpSpPr>
          <p:cNvPr id="115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0" name="C. The more / the rich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more / the richer</a:t>
              </a:r>
            </a:p>
          </p:txBody>
        </p:sp>
      </p:grpSp>
      <p:grpSp>
        <p:nvGrpSpPr>
          <p:cNvPr id="115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5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3" name="4. Today's test was ___ harder than yesterday'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Today's test was ___ harder than yesterday's.</a:t>
              </a:r>
            </a:p>
          </p:txBody>
        </p:sp>
      </p:grpSp>
      <p:grpSp>
        <p:nvGrpSpPr>
          <p:cNvPr id="115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6" name="A. ver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very</a:t>
              </a:r>
            </a:p>
          </p:txBody>
        </p:sp>
      </p:grpSp>
      <p:grpSp>
        <p:nvGrpSpPr>
          <p:cNvPr id="115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9" name="B. slightl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slightly</a:t>
              </a:r>
            </a:p>
          </p:txBody>
        </p:sp>
      </p:grpSp>
      <p:grpSp>
        <p:nvGrpSpPr>
          <p:cNvPr id="115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2" name="C. by f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by far</a:t>
              </a:r>
            </a:p>
          </p:txBody>
        </p:sp>
      </p:grpSp>
      <p:grpSp>
        <p:nvGrpSpPr>
          <p:cNvPr id="115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5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5" name="5. The sequel isn't ___ the origina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sequel isn't ___ the original.</a:t>
              </a:r>
            </a:p>
          </p:txBody>
        </p:sp>
      </p:grpSp>
      <p:grpSp>
        <p:nvGrpSpPr>
          <p:cNvPr id="115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8" name="A. as engaging 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as engaging as</a:t>
              </a:r>
            </a:p>
          </p:txBody>
        </p:sp>
      </p:grpSp>
      <p:grpSp>
        <p:nvGrpSpPr>
          <p:cNvPr id="115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1" name="B. more engaging 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more engaging as</a:t>
              </a:r>
            </a:p>
          </p:txBody>
        </p:sp>
      </p:grpSp>
      <p:grpSp>
        <p:nvGrpSpPr>
          <p:cNvPr id="115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4" name="C. so engaging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engaging than</a:t>
              </a:r>
            </a:p>
          </p:txBody>
        </p:sp>
      </p:grpSp>
      <p:sp>
        <p:nvSpPr>
          <p:cNvPr id="115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5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8" name="B2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26  •  REVEAL</a:t>
              </a:r>
            </a:p>
          </p:txBody>
        </p:sp>
      </p:grpSp>
      <p:grpSp>
        <p:nvGrpSpPr>
          <p:cNvPr id="116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1" name="1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6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6" name="UNIT 2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EXPLANATION</a:t>
              </a:r>
            </a:p>
          </p:txBody>
        </p:sp>
      </p:grpSp>
      <p:grpSp>
        <p:nvGrpSpPr>
          <p:cNvPr id="116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6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9" name="Inversion after negative adverbial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</a:t>
              </a:r>
            </a:p>
          </p:txBody>
        </p:sp>
      </p:grpSp>
      <p:sp>
        <p:nvSpPr>
          <p:cNvPr id="116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6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6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16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6" name="After negative or restrictive expressions at the start, invert the auxiliary and subject for emphasi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After negative or restrictive expressions at the start, invert the auxiliary and subject for emphasis.</a:t>
              </a:r>
            </a:p>
          </p:txBody>
        </p:sp>
      </p:grpSp>
      <p:grpSp>
        <p:nvGrpSpPr>
          <p:cNvPr id="116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6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6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6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2" name="Use question-like word order, but the sentence is not a questi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question-like word order, but the sentence is not a question.</a:t>
              </a:r>
            </a:p>
          </p:txBody>
        </p:sp>
      </p:grpSp>
      <p:sp>
        <p:nvSpPr>
          <p:cNvPr id="116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6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6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16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9" name="Never have I...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Never have I...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Rarely do we...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Not until... did...</a:t>
              </a:r>
            </a:p>
          </p:txBody>
        </p:sp>
      </p:grpSp>
      <p:grpSp>
        <p:nvGrpSpPr>
          <p:cNvPr id="116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16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16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6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6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6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9" name="1.  Never have I seen such a view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Never have I seen such a view.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Rarely does she arrive late.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Not until midnight did he get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Only then did we understand the problem.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Hardly had we left when it started raining.</a:t>
              </a:r>
            </a:p>
          </p:txBody>
        </p:sp>
      </p:grpSp>
      <p:sp>
        <p:nvSpPr>
          <p:cNvPr id="116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6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3" name="B2 GRAMMAR  •  UNIT 2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27  •  EXPLANATION</a:t>
              </a:r>
            </a:p>
          </p:txBody>
        </p:sp>
      </p:grpSp>
      <p:grpSp>
        <p:nvGrpSpPr>
          <p:cNvPr id="116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6" name="1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1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6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6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4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6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6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6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1" name="1. Never ___ such a convincing perform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convincing performance.</a:t>
              </a:r>
            </a:p>
          </p:txBody>
        </p:sp>
      </p:grpSp>
      <p:grpSp>
        <p:nvGrpSpPr>
          <p:cNvPr id="116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4" name="A. I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6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7" name="B. have I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6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0" name="C. I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 saw</a:t>
              </a:r>
            </a:p>
          </p:txBody>
        </p:sp>
      </p:grpSp>
      <p:grpSp>
        <p:nvGrpSpPr>
          <p:cNvPr id="116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6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3" name="2. Rarely ___ before nin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before nine in the morning.</a:t>
              </a:r>
            </a:p>
          </p:txBody>
        </p:sp>
      </p:grpSp>
      <p:grpSp>
        <p:nvGrpSpPr>
          <p:cNvPr id="116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6" name="A. she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6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9" name="B. she does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she does arrive</a:t>
              </a:r>
            </a:p>
          </p:txBody>
        </p:sp>
      </p:grpSp>
      <p:grpSp>
        <p:nvGrpSpPr>
          <p:cNvPr id="116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2" name="C. does she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6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6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5" name="3. Not until the doors closed ___ my ticket was miss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the doors closed ___ my ticket was missing.</a:t>
              </a:r>
            </a:p>
          </p:txBody>
        </p:sp>
      </p:grpSp>
      <p:grpSp>
        <p:nvGrpSpPr>
          <p:cNvPr id="116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8" name="A. I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realised</a:t>
              </a:r>
            </a:p>
          </p:txBody>
        </p:sp>
      </p:grpSp>
      <p:grpSp>
        <p:nvGrpSpPr>
          <p:cNvPr id="116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1" name="B. I had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 had realised</a:t>
              </a:r>
            </a:p>
          </p:txBody>
        </p:sp>
      </p:grpSp>
      <p:grpSp>
        <p:nvGrpSpPr>
          <p:cNvPr id="116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4" name="C. did I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realise</a:t>
              </a:r>
            </a:p>
          </p:txBody>
        </p:sp>
      </p:grpSp>
      <p:grpSp>
        <p:nvGrpSpPr>
          <p:cNvPr id="116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7" name="4. Only then ___ why she was ups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why she was upset.</a:t>
              </a:r>
            </a:p>
          </p:txBody>
        </p:sp>
      </p:grpSp>
      <p:grpSp>
        <p:nvGrpSpPr>
          <p:cNvPr id="117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0" name="A. di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7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3" name="B. w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7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6" name="C. ha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we understand</a:t>
              </a:r>
            </a:p>
          </p:txBody>
        </p:sp>
      </p:grpSp>
      <p:grpSp>
        <p:nvGrpSpPr>
          <p:cNvPr id="117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9" name="5. Hardly ___ the station when the train arri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the station when the train arrived.</a:t>
              </a:r>
            </a:p>
          </p:txBody>
        </p:sp>
      </p:grpSp>
      <p:grpSp>
        <p:nvGrpSpPr>
          <p:cNvPr id="117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2" name="A. we had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reached</a:t>
              </a:r>
            </a:p>
          </p:txBody>
        </p:sp>
      </p:grpSp>
      <p:grpSp>
        <p:nvGrpSpPr>
          <p:cNvPr id="117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5" name="B. ha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reached</a:t>
              </a:r>
            </a:p>
          </p:txBody>
        </p:sp>
      </p:grpSp>
      <p:grpSp>
        <p:nvGrpSpPr>
          <p:cNvPr id="117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8" name="C. di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reached</a:t>
              </a:r>
            </a:p>
          </p:txBody>
        </p:sp>
      </p:grpSp>
      <p:sp>
        <p:nvSpPr>
          <p:cNvPr id="117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7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2" name="B2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27  •  REVEAL</a:t>
              </a:r>
            </a:p>
          </p:txBody>
        </p:sp>
      </p:grpSp>
      <p:grpSp>
        <p:nvGrpSpPr>
          <p:cNvPr id="117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7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5" name="1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7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0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7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7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3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7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7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0" name="1. Never ___ such a convincing perform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convincing performance.</a:t>
              </a:r>
            </a:p>
          </p:txBody>
        </p:sp>
      </p:grpSp>
      <p:grpSp>
        <p:nvGrpSpPr>
          <p:cNvPr id="117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3" name="A. I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7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6" name="B. have I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7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9" name="C. I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 saw</a:t>
              </a:r>
            </a:p>
          </p:txBody>
        </p:sp>
      </p:grpSp>
      <p:grpSp>
        <p:nvGrpSpPr>
          <p:cNvPr id="117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7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2" name="2. Rarely ___ before nin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before nine in the morning.</a:t>
              </a:r>
            </a:p>
          </p:txBody>
        </p:sp>
      </p:grpSp>
      <p:grpSp>
        <p:nvGrpSpPr>
          <p:cNvPr id="117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5" name="A. she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7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8" name="B. she does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she does arrive</a:t>
              </a:r>
            </a:p>
          </p:txBody>
        </p:sp>
      </p:grpSp>
      <p:grpSp>
        <p:nvGrpSpPr>
          <p:cNvPr id="117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7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1" name="C. does she ar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7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7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4" name="3. Not until the doors closed ___ my ticket was miss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the doors closed ___ my ticket was missing.</a:t>
              </a:r>
            </a:p>
          </p:txBody>
        </p:sp>
      </p:grpSp>
      <p:grpSp>
        <p:nvGrpSpPr>
          <p:cNvPr id="117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7" name="A. I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realised</a:t>
              </a:r>
            </a:p>
          </p:txBody>
        </p:sp>
      </p:grpSp>
      <p:grpSp>
        <p:nvGrpSpPr>
          <p:cNvPr id="117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0" name="B. I had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 had realised</a:t>
              </a:r>
            </a:p>
          </p:txBody>
        </p:sp>
      </p:grpSp>
      <p:grpSp>
        <p:nvGrpSpPr>
          <p:cNvPr id="117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3" name="C. did I real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realise</a:t>
              </a:r>
            </a:p>
          </p:txBody>
        </p:sp>
      </p:grpSp>
      <p:grpSp>
        <p:nvGrpSpPr>
          <p:cNvPr id="117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7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6" name="4. Only then ___ why she was ups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why she was upset.</a:t>
              </a:r>
            </a:p>
          </p:txBody>
        </p:sp>
      </p:grpSp>
      <p:grpSp>
        <p:nvGrpSpPr>
          <p:cNvPr id="117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9" name="A. di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7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2" name="B. w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7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5" name="C. ha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we understand</a:t>
              </a:r>
            </a:p>
          </p:txBody>
        </p:sp>
      </p:grpSp>
      <p:grpSp>
        <p:nvGrpSpPr>
          <p:cNvPr id="117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8" name="5. Hardly ___ the station when the train arri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the station when the train arrived.</a:t>
              </a:r>
            </a:p>
          </p:txBody>
        </p:sp>
      </p:grpSp>
      <p:grpSp>
        <p:nvGrpSpPr>
          <p:cNvPr id="117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1" name="A. we had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reached</a:t>
              </a:r>
            </a:p>
          </p:txBody>
        </p:sp>
      </p:grpSp>
      <p:grpSp>
        <p:nvGrpSpPr>
          <p:cNvPr id="117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4" name="B. ha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reached</a:t>
              </a:r>
            </a:p>
          </p:txBody>
        </p:sp>
      </p:grpSp>
      <p:grpSp>
        <p:nvGrpSpPr>
          <p:cNvPr id="117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7" name="C. di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reached</a:t>
              </a:r>
            </a:p>
          </p:txBody>
        </p:sp>
      </p:grpSp>
      <p:sp>
        <p:nvSpPr>
          <p:cNvPr id="117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8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1" name="B2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27  •  REVEAL</a:t>
              </a:r>
            </a:p>
          </p:txBody>
        </p:sp>
      </p:grpSp>
      <p:grpSp>
        <p:nvGrpSpPr>
          <p:cNvPr id="118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8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4" name="1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9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2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8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8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9" name="1. Never ___ such a convincing perform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convincing performance.</a:t>
              </a:r>
            </a:p>
          </p:txBody>
        </p:sp>
      </p:grpSp>
      <p:grpSp>
        <p:nvGrpSpPr>
          <p:cNvPr id="118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2" name="A. I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8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5" name="B. have I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8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8" name="C. I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 saw</a:t>
              </a:r>
            </a:p>
          </p:txBody>
        </p:sp>
      </p:grpSp>
      <p:grpSp>
        <p:nvGrpSpPr>
          <p:cNvPr id="118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8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1" name="2. Rarely ___ before nin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before nine in the morning.</a:t>
              </a:r>
            </a:p>
          </p:txBody>
        </p:sp>
      </p:grpSp>
      <p:grpSp>
        <p:nvGrpSpPr>
          <p:cNvPr id="118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4" name="A. she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8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7" name="B. she does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she does arrive</a:t>
              </a:r>
            </a:p>
          </p:txBody>
        </p:sp>
      </p:grpSp>
      <p:grpSp>
        <p:nvGrpSpPr>
          <p:cNvPr id="118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0" name="C. does she ar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8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8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3" name="3. Not until the doors closed ___ my ticket was miss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the doors closed ___ my ticket was missing.</a:t>
              </a:r>
            </a:p>
          </p:txBody>
        </p:sp>
      </p:grpSp>
      <p:grpSp>
        <p:nvGrpSpPr>
          <p:cNvPr id="118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8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6" name="A. I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realised</a:t>
              </a:r>
            </a:p>
          </p:txBody>
        </p:sp>
      </p:grpSp>
      <p:grpSp>
        <p:nvGrpSpPr>
          <p:cNvPr id="118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8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9" name="B. I had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 had realised</a:t>
              </a:r>
            </a:p>
          </p:txBody>
        </p:sp>
      </p:grpSp>
      <p:grpSp>
        <p:nvGrpSpPr>
          <p:cNvPr id="118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2" name="C. did I reali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realise</a:t>
              </a:r>
            </a:p>
          </p:txBody>
        </p:sp>
      </p:grpSp>
      <p:grpSp>
        <p:nvGrpSpPr>
          <p:cNvPr id="118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8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5" name="4. Only then ___ why she was ups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why she was upset.</a:t>
              </a:r>
            </a:p>
          </p:txBody>
        </p:sp>
      </p:grpSp>
      <p:grpSp>
        <p:nvGrpSpPr>
          <p:cNvPr id="118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8" name="A. di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8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1" name="B. w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8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4" name="C. ha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we understand</a:t>
              </a:r>
            </a:p>
          </p:txBody>
        </p:sp>
      </p:grpSp>
      <p:grpSp>
        <p:nvGrpSpPr>
          <p:cNvPr id="118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8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7" name="5. Hardly ___ the station when the train arri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the station when the train arrived.</a:t>
              </a:r>
            </a:p>
          </p:txBody>
        </p:sp>
      </p:grpSp>
      <p:grpSp>
        <p:nvGrpSpPr>
          <p:cNvPr id="118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0" name="A. we had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reached</a:t>
              </a:r>
            </a:p>
          </p:txBody>
        </p:sp>
      </p:grpSp>
      <p:grpSp>
        <p:nvGrpSpPr>
          <p:cNvPr id="118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3" name="B. ha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reached</a:t>
              </a:r>
            </a:p>
          </p:txBody>
        </p:sp>
      </p:grpSp>
      <p:grpSp>
        <p:nvGrpSpPr>
          <p:cNvPr id="118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6" name="C. di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reached</a:t>
              </a:r>
            </a:p>
          </p:txBody>
        </p:sp>
      </p:grpSp>
      <p:sp>
        <p:nvSpPr>
          <p:cNvPr id="118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8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0" name="B2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27  •  REVEAL</a:t>
              </a:r>
            </a:p>
          </p:txBody>
        </p:sp>
      </p:grpSp>
      <p:grpSp>
        <p:nvGrpSpPr>
          <p:cNvPr id="118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8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3" name="1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8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1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8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8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8" name="1. Never ___ such a convincing perform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convincing performance.</a:t>
              </a:r>
            </a:p>
          </p:txBody>
        </p:sp>
      </p:grpSp>
      <p:grpSp>
        <p:nvGrpSpPr>
          <p:cNvPr id="119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1" name="A. I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9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4" name="B. have I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9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7" name="C. I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 saw</a:t>
              </a:r>
            </a:p>
          </p:txBody>
        </p:sp>
      </p:grpSp>
      <p:grpSp>
        <p:nvGrpSpPr>
          <p:cNvPr id="119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0" name="2. Rarely ___ before nin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before nine in the morning.</a:t>
              </a:r>
            </a:p>
          </p:txBody>
        </p:sp>
      </p:grpSp>
      <p:grpSp>
        <p:nvGrpSpPr>
          <p:cNvPr id="119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3" name="A. she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9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6" name="B. she does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she does arrive</a:t>
              </a:r>
            </a:p>
          </p:txBody>
        </p:sp>
      </p:grpSp>
      <p:grpSp>
        <p:nvGrpSpPr>
          <p:cNvPr id="119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9" name="C. does she ar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19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9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2" name="3. Not until the doors closed ___ my ticket was miss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the doors closed ___ my ticket was missing.</a:t>
              </a:r>
            </a:p>
          </p:txBody>
        </p:sp>
      </p:grpSp>
      <p:grpSp>
        <p:nvGrpSpPr>
          <p:cNvPr id="119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9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5" name="A. I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realised</a:t>
              </a:r>
            </a:p>
          </p:txBody>
        </p:sp>
      </p:grpSp>
      <p:grpSp>
        <p:nvGrpSpPr>
          <p:cNvPr id="119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8" name="B. I had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 had realised</a:t>
              </a:r>
            </a:p>
          </p:txBody>
        </p:sp>
      </p:grpSp>
      <p:grpSp>
        <p:nvGrpSpPr>
          <p:cNvPr id="119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1" name="C. did I reali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realise</a:t>
              </a:r>
            </a:p>
          </p:txBody>
        </p:sp>
      </p:grpSp>
      <p:grpSp>
        <p:nvGrpSpPr>
          <p:cNvPr id="119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9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4" name="4. Only then ___ why she was ups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why she was upset.</a:t>
              </a:r>
            </a:p>
          </p:txBody>
        </p:sp>
      </p:grpSp>
      <p:grpSp>
        <p:nvGrpSpPr>
          <p:cNvPr id="119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7" name="A. did we understan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19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0" name="B. w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19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3" name="C. ha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we understand</a:t>
              </a:r>
            </a:p>
          </p:txBody>
        </p:sp>
      </p:grpSp>
      <p:grpSp>
        <p:nvGrpSpPr>
          <p:cNvPr id="119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9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6" name="5. Hardly ___ the station when the train arri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the station when the train arrived.</a:t>
              </a:r>
            </a:p>
          </p:txBody>
        </p:sp>
      </p:grpSp>
      <p:grpSp>
        <p:nvGrpSpPr>
          <p:cNvPr id="119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9" name="A. we had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reached</a:t>
              </a:r>
            </a:p>
          </p:txBody>
        </p:sp>
      </p:grpSp>
      <p:grpSp>
        <p:nvGrpSpPr>
          <p:cNvPr id="119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2" name="B. ha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reached</a:t>
              </a:r>
            </a:p>
          </p:txBody>
        </p:sp>
      </p:grpSp>
      <p:grpSp>
        <p:nvGrpSpPr>
          <p:cNvPr id="119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5" name="C. di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reached</a:t>
              </a:r>
            </a:p>
          </p:txBody>
        </p:sp>
      </p:grpSp>
      <p:sp>
        <p:nvSpPr>
          <p:cNvPr id="119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9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9" name="B2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27  •  REVEAL</a:t>
              </a:r>
            </a:p>
          </p:txBody>
        </p:sp>
      </p:grpSp>
      <p:grpSp>
        <p:nvGrpSpPr>
          <p:cNvPr id="119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9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2" name="1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9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7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9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9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0" name="Inversion after negative adverbial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Inversion after negative adverbials: choose the answer</a:t>
              </a:r>
            </a:p>
          </p:txBody>
        </p:sp>
      </p:grpSp>
      <p:grpSp>
        <p:nvGrpSpPr>
          <p:cNvPr id="119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9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9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7" name="1. Never ___ such a convincing performan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Never ___ such a convincing performance.</a:t>
              </a:r>
            </a:p>
          </p:txBody>
        </p:sp>
      </p:grpSp>
      <p:grpSp>
        <p:nvGrpSpPr>
          <p:cNvPr id="119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0" name="A. I have se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have seen</a:t>
              </a:r>
            </a:p>
          </p:txBody>
        </p:sp>
      </p:grpSp>
      <p:grpSp>
        <p:nvGrpSpPr>
          <p:cNvPr id="119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3" name="B. have I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I seen</a:t>
              </a:r>
            </a:p>
          </p:txBody>
        </p:sp>
      </p:grpSp>
      <p:grpSp>
        <p:nvGrpSpPr>
          <p:cNvPr id="119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6" name="C. I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 saw</a:t>
              </a:r>
            </a:p>
          </p:txBody>
        </p:sp>
      </p:grpSp>
      <p:grpSp>
        <p:nvGrpSpPr>
          <p:cNvPr id="119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9" name="2. Rarely ___ before nin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Rarely ___ before nine in the morning.</a:t>
              </a:r>
            </a:p>
          </p:txBody>
        </p:sp>
      </p:grpSp>
      <p:grpSp>
        <p:nvGrpSpPr>
          <p:cNvPr id="119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2" name="A. she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she arrives</a:t>
              </a:r>
            </a:p>
          </p:txBody>
        </p:sp>
      </p:grpSp>
      <p:grpSp>
        <p:nvGrpSpPr>
          <p:cNvPr id="119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5" name="B. she does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she does arrive</a:t>
              </a:r>
            </a:p>
          </p:txBody>
        </p:sp>
      </p:grpSp>
      <p:grpSp>
        <p:nvGrpSpPr>
          <p:cNvPr id="119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8" name="C. does she ar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she arrive</a:t>
              </a:r>
            </a:p>
          </p:txBody>
        </p:sp>
      </p:grpSp>
      <p:grpSp>
        <p:nvGrpSpPr>
          <p:cNvPr id="120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0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1" name="3. Not until the doors closed ___ my ticket was miss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Not until the doors closed ___ my ticket was missing.</a:t>
              </a:r>
            </a:p>
          </p:txBody>
        </p:sp>
      </p:grpSp>
      <p:grpSp>
        <p:nvGrpSpPr>
          <p:cNvPr id="120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0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4" name="A. I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 realised</a:t>
              </a:r>
            </a:p>
          </p:txBody>
        </p:sp>
      </p:grpSp>
      <p:grpSp>
        <p:nvGrpSpPr>
          <p:cNvPr id="120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7" name="B. I had reali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 had realised</a:t>
              </a:r>
            </a:p>
          </p:txBody>
        </p:sp>
      </p:grpSp>
      <p:grpSp>
        <p:nvGrpSpPr>
          <p:cNvPr id="120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0" name="C. did I reali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I realise</a:t>
              </a:r>
            </a:p>
          </p:txBody>
        </p:sp>
      </p:grpSp>
      <p:grpSp>
        <p:nvGrpSpPr>
          <p:cNvPr id="120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0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3" name="4. Only then ___ why she was ups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Only then ___ why she was upset.</a:t>
              </a:r>
            </a:p>
          </p:txBody>
        </p:sp>
      </p:grpSp>
      <p:grpSp>
        <p:nvGrpSpPr>
          <p:cNvPr id="120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6" name="A. did we understan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 understand</a:t>
              </a:r>
            </a:p>
          </p:txBody>
        </p:sp>
      </p:grpSp>
      <p:grpSp>
        <p:nvGrpSpPr>
          <p:cNvPr id="120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9" name="B. we understoo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 understood</a:t>
              </a:r>
            </a:p>
          </p:txBody>
        </p:sp>
      </p:grpSp>
      <p:grpSp>
        <p:nvGrpSpPr>
          <p:cNvPr id="120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2" name="C. had we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had we understand</a:t>
              </a:r>
            </a:p>
          </p:txBody>
        </p:sp>
      </p:grpSp>
      <p:grpSp>
        <p:nvGrpSpPr>
          <p:cNvPr id="120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0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5" name="5. Hardly ___ the station when the train arriv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Hardly ___ the station when the train arrived.</a:t>
              </a:r>
            </a:p>
          </p:txBody>
        </p:sp>
      </p:grpSp>
      <p:grpSp>
        <p:nvGrpSpPr>
          <p:cNvPr id="120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8" name="A. we had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we had reached</a:t>
              </a:r>
            </a:p>
          </p:txBody>
        </p:sp>
      </p:grpSp>
      <p:grpSp>
        <p:nvGrpSpPr>
          <p:cNvPr id="120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1" name="B. had we reac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we reached</a:t>
              </a:r>
            </a:p>
          </p:txBody>
        </p:sp>
      </p:grpSp>
      <p:grpSp>
        <p:nvGrpSpPr>
          <p:cNvPr id="120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4" name="C. did we rea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we reached</a:t>
              </a:r>
            </a:p>
          </p:txBody>
        </p:sp>
      </p:grpSp>
      <p:sp>
        <p:nvSpPr>
          <p:cNvPr id="120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0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8" name="B2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27  •  REVEAL</a:t>
              </a:r>
            </a:p>
          </p:txBody>
        </p:sp>
      </p:grpSp>
      <p:grpSp>
        <p:nvGrpSpPr>
          <p:cNvPr id="120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1" name="1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0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6" name="UNIT 2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EXPLANATION</a:t>
              </a:r>
            </a:p>
          </p:txBody>
        </p:sp>
      </p:grpSp>
      <p:grpSp>
        <p:nvGrpSpPr>
          <p:cNvPr id="120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0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9" name="Emphasis with cleft sentenc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</a:t>
              </a:r>
            </a:p>
          </p:txBody>
        </p:sp>
      </p:grpSp>
      <p:sp>
        <p:nvSpPr>
          <p:cNvPr id="120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0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0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0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6" name="Use cleft sentences to focus attention on a person, thing, time, reason or clause."/>
            <p:cNvSpPr txBox="1"/>
            <p:nvPr/>
          </p:nvSpPr>
          <p:spPr>
            <a:xfrm>
              <a:off x="45719" y="0"/>
              <a:ext cx="362331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cleft sentences to focus attention on a person, thing, time, reason or clause.</a:t>
              </a:r>
            </a:p>
          </p:txBody>
        </p:sp>
      </p:grpSp>
      <p:grpSp>
        <p:nvGrpSpPr>
          <p:cNvPr id="120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0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0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0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2" name="Place the new or contrasting information in the focused positi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Place the new or contrasting information in the focused position.</a:t>
              </a:r>
            </a:p>
          </p:txBody>
        </p:sp>
      </p:grpSp>
      <p:sp>
        <p:nvSpPr>
          <p:cNvPr id="120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0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0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20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9" name="It was X that/who...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It was X that/who...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What I need is...</a:t>
              </a:r>
            </a:p>
          </p:txBody>
        </p:sp>
      </p:grpSp>
      <p:grpSp>
        <p:nvGrpSpPr>
          <p:cNvPr id="120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0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0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0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0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0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9" name="1.  It was Maya who solved the problem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It was Maya who solved the problem.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What I need is a holiday.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It was yesterday that we met.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What surprised me was his reaction.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is the cost that concerns us.</a:t>
              </a:r>
            </a:p>
          </p:txBody>
        </p:sp>
      </p:grpSp>
      <p:sp>
        <p:nvSpPr>
          <p:cNvPr id="120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0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3" name="B2 GRAMMAR  •  UNIT 2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28  •  EXPLANATION</a:t>
              </a:r>
            </a:p>
          </p:txBody>
        </p:sp>
      </p:grpSp>
      <p:grpSp>
        <p:nvGrpSpPr>
          <p:cNvPr id="120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6" name="1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0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1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0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0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4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0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0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0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1" name="1. ___ Daniel who suggested th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Daniel who suggested the change.</a:t>
              </a:r>
            </a:p>
          </p:txBody>
        </p:sp>
      </p:grpSp>
      <p:grpSp>
        <p:nvGrpSpPr>
          <p:cNvPr id="121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4" name="A. It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was</a:t>
              </a:r>
            </a:p>
          </p:txBody>
        </p:sp>
      </p:grpSp>
      <p:grpSp>
        <p:nvGrpSpPr>
          <p:cNvPr id="121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7" name="B. What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was</a:t>
              </a:r>
            </a:p>
          </p:txBody>
        </p:sp>
      </p:grpSp>
      <p:grpSp>
        <p:nvGrpSpPr>
          <p:cNvPr id="121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0" name="C. There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was</a:t>
              </a:r>
            </a:p>
          </p:txBody>
        </p:sp>
      </p:grpSp>
      <p:grpSp>
        <p:nvGrpSpPr>
          <p:cNvPr id="121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3" name="2. ___ is a quie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a quiet weekend.</a:t>
              </a:r>
            </a:p>
          </p:txBody>
        </p:sp>
      </p:grpSp>
      <p:grpSp>
        <p:nvGrpSpPr>
          <p:cNvPr id="121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6" name="A. I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 need</a:t>
              </a:r>
            </a:p>
          </p:txBody>
        </p:sp>
      </p:grpSp>
      <p:grpSp>
        <p:nvGrpSpPr>
          <p:cNvPr id="121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9" name="B. Tha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 I need</a:t>
              </a:r>
            </a:p>
          </p:txBody>
        </p:sp>
      </p:grpSp>
      <p:grpSp>
        <p:nvGrpSpPr>
          <p:cNvPr id="121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2" name="C. Wha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I need</a:t>
              </a:r>
            </a:p>
          </p:txBody>
        </p:sp>
      </p:grpSp>
      <p:grpSp>
        <p:nvGrpSpPr>
          <p:cNvPr id="121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1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5" name="3. It was on Monday ___ the error was 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on Monday ___ the error was discovered.</a:t>
              </a:r>
            </a:p>
          </p:txBody>
        </p:sp>
      </p:grpSp>
      <p:grpSp>
        <p:nvGrpSpPr>
          <p:cNvPr id="121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8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1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1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1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4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21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7" name="4. ___ was how quickly she re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was how quickly she recovered.</a:t>
              </a:r>
            </a:p>
          </p:txBody>
        </p:sp>
      </p:grpSp>
      <p:grpSp>
        <p:nvGrpSpPr>
          <p:cNvPr id="121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0" name="A. W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surprised me</a:t>
              </a:r>
            </a:p>
          </p:txBody>
        </p:sp>
      </p:grpSp>
      <p:grpSp>
        <p:nvGrpSpPr>
          <p:cNvPr id="121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3" name="B. I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It surprised me</a:t>
              </a:r>
            </a:p>
          </p:txBody>
        </p:sp>
      </p:grpSp>
      <p:grpSp>
        <p:nvGrpSpPr>
          <p:cNvPr id="121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6" name="C. T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surprised me</a:t>
              </a:r>
            </a:p>
          </p:txBody>
        </p:sp>
      </p:grpSp>
      <p:grpSp>
        <p:nvGrpSpPr>
          <p:cNvPr id="121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9" name="5. It is the lack of time ___ worries us mo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lack of time ___ worries us most.</a:t>
              </a:r>
            </a:p>
          </p:txBody>
        </p:sp>
      </p:grpSp>
      <p:grpSp>
        <p:nvGrpSpPr>
          <p:cNvPr id="121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2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1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5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1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8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sp>
        <p:nvSpPr>
          <p:cNvPr id="121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1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2" name="B2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28  •  REVEAL</a:t>
              </a:r>
            </a:p>
          </p:txBody>
        </p:sp>
      </p:grpSp>
      <p:grpSp>
        <p:nvGrpSpPr>
          <p:cNvPr id="121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1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5" name="1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1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0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1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1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3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1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1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1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1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0" name="1. ___ Daniel who suggested th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Daniel who suggested the change.</a:t>
              </a:r>
            </a:p>
          </p:txBody>
        </p:sp>
      </p:grpSp>
      <p:grpSp>
        <p:nvGrpSpPr>
          <p:cNvPr id="121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3" name="A. It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was</a:t>
              </a:r>
            </a:p>
          </p:txBody>
        </p:sp>
      </p:grpSp>
      <p:grpSp>
        <p:nvGrpSpPr>
          <p:cNvPr id="121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6" name="B. What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was</a:t>
              </a:r>
            </a:p>
          </p:txBody>
        </p:sp>
      </p:grpSp>
      <p:grpSp>
        <p:nvGrpSpPr>
          <p:cNvPr id="121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9" name="C. There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was</a:t>
              </a:r>
            </a:p>
          </p:txBody>
        </p:sp>
      </p:grpSp>
      <p:grpSp>
        <p:nvGrpSpPr>
          <p:cNvPr id="121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2" name="2. ___ is a quie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a quiet weekend.</a:t>
              </a:r>
            </a:p>
          </p:txBody>
        </p:sp>
      </p:grpSp>
      <p:grpSp>
        <p:nvGrpSpPr>
          <p:cNvPr id="121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5" name="A. I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 need</a:t>
              </a:r>
            </a:p>
          </p:txBody>
        </p:sp>
      </p:grpSp>
      <p:grpSp>
        <p:nvGrpSpPr>
          <p:cNvPr id="121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8" name="B. Tha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 I need</a:t>
              </a:r>
            </a:p>
          </p:txBody>
        </p:sp>
      </p:grpSp>
      <p:grpSp>
        <p:nvGrpSpPr>
          <p:cNvPr id="122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2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1" name="C. What I ne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I need</a:t>
              </a:r>
            </a:p>
          </p:txBody>
        </p:sp>
      </p:grpSp>
      <p:grpSp>
        <p:nvGrpSpPr>
          <p:cNvPr id="122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2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4" name="3. It was on Monday ___ the error was 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on Monday ___ the error was discovered.</a:t>
              </a:r>
            </a:p>
          </p:txBody>
        </p:sp>
      </p:grpSp>
      <p:grpSp>
        <p:nvGrpSpPr>
          <p:cNvPr id="122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7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2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0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2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3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22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6" name="4. ___ was how quickly she re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was how quickly she recovered.</a:t>
              </a:r>
            </a:p>
          </p:txBody>
        </p:sp>
      </p:grpSp>
      <p:grpSp>
        <p:nvGrpSpPr>
          <p:cNvPr id="122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9" name="A. W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surprised me</a:t>
              </a:r>
            </a:p>
          </p:txBody>
        </p:sp>
      </p:grpSp>
      <p:grpSp>
        <p:nvGrpSpPr>
          <p:cNvPr id="122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2" name="B. I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It surprised me</a:t>
              </a:r>
            </a:p>
          </p:txBody>
        </p:sp>
      </p:grpSp>
      <p:grpSp>
        <p:nvGrpSpPr>
          <p:cNvPr id="122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5" name="C. T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surprised me</a:t>
              </a:r>
            </a:p>
          </p:txBody>
        </p:sp>
      </p:grpSp>
      <p:grpSp>
        <p:nvGrpSpPr>
          <p:cNvPr id="122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8" name="5. It is the lack of time ___ worries us mo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lack of time ___ worries us most.</a:t>
              </a:r>
            </a:p>
          </p:txBody>
        </p:sp>
      </p:grpSp>
      <p:grpSp>
        <p:nvGrpSpPr>
          <p:cNvPr id="122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1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2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4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2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7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sp>
        <p:nvSpPr>
          <p:cNvPr id="122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2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1" name="B2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28  •  REVEAL</a:t>
              </a:r>
            </a:p>
          </p:txBody>
        </p:sp>
      </p:grpSp>
      <p:grpSp>
        <p:nvGrpSpPr>
          <p:cNvPr id="122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2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4" name="1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2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9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2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2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2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2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2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2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2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9" name="1. ___ Daniel who suggested th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Daniel who suggested the change.</a:t>
              </a:r>
            </a:p>
          </p:txBody>
        </p:sp>
      </p:grpSp>
      <p:grpSp>
        <p:nvGrpSpPr>
          <p:cNvPr id="122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2" name="A. It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was</a:t>
              </a:r>
            </a:p>
          </p:txBody>
        </p:sp>
      </p:grpSp>
      <p:grpSp>
        <p:nvGrpSpPr>
          <p:cNvPr id="122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5" name="B. What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was</a:t>
              </a:r>
            </a:p>
          </p:txBody>
        </p:sp>
      </p:grpSp>
      <p:grpSp>
        <p:nvGrpSpPr>
          <p:cNvPr id="122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8" name="C. There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was</a:t>
              </a:r>
            </a:p>
          </p:txBody>
        </p:sp>
      </p:grpSp>
      <p:grpSp>
        <p:nvGrpSpPr>
          <p:cNvPr id="122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2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1" name="2. ___ is a quie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a quiet weekend.</a:t>
              </a:r>
            </a:p>
          </p:txBody>
        </p:sp>
      </p:grpSp>
      <p:grpSp>
        <p:nvGrpSpPr>
          <p:cNvPr id="122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4" name="A. I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 need</a:t>
              </a:r>
            </a:p>
          </p:txBody>
        </p:sp>
      </p:grpSp>
      <p:grpSp>
        <p:nvGrpSpPr>
          <p:cNvPr id="122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7" name="B. Tha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 I need</a:t>
              </a:r>
            </a:p>
          </p:txBody>
        </p:sp>
      </p:grpSp>
      <p:grpSp>
        <p:nvGrpSpPr>
          <p:cNvPr id="122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0" name="C. What I ne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I need</a:t>
              </a:r>
            </a:p>
          </p:txBody>
        </p:sp>
      </p:grpSp>
      <p:grpSp>
        <p:nvGrpSpPr>
          <p:cNvPr id="122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2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3" name="3. It was on Monday ___ the error was 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on Monday ___ the error was discovered.</a:t>
              </a:r>
            </a:p>
          </p:txBody>
        </p:sp>
      </p:grpSp>
      <p:grpSp>
        <p:nvGrpSpPr>
          <p:cNvPr id="122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2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6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2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9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2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2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22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5" name="4. ___ was how quickly she re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was how quickly she recovered.</a:t>
              </a:r>
            </a:p>
          </p:txBody>
        </p:sp>
      </p:grpSp>
      <p:grpSp>
        <p:nvGrpSpPr>
          <p:cNvPr id="122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8" name="A. W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surprised me</a:t>
              </a:r>
            </a:p>
          </p:txBody>
        </p:sp>
      </p:grpSp>
      <p:grpSp>
        <p:nvGrpSpPr>
          <p:cNvPr id="123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1" name="B. I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It surprised me</a:t>
              </a:r>
            </a:p>
          </p:txBody>
        </p:sp>
      </p:grpSp>
      <p:grpSp>
        <p:nvGrpSpPr>
          <p:cNvPr id="123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4" name="C. T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surprised me</a:t>
              </a:r>
            </a:p>
          </p:txBody>
        </p:sp>
      </p:grpSp>
      <p:grpSp>
        <p:nvGrpSpPr>
          <p:cNvPr id="123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3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7" name="5. It is the lack of time ___ worries us mo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lack of time ___ worries us most.</a:t>
              </a:r>
            </a:p>
          </p:txBody>
        </p:sp>
      </p:grpSp>
      <p:grpSp>
        <p:nvGrpSpPr>
          <p:cNvPr id="123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0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3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3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3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6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sp>
        <p:nvSpPr>
          <p:cNvPr id="123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3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0" name="B2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28  •  REVEAL</a:t>
              </a:r>
            </a:p>
          </p:txBody>
        </p:sp>
      </p:grpSp>
      <p:grpSp>
        <p:nvGrpSpPr>
          <p:cNvPr id="123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3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3" name="1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3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8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3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3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1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3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3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3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3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8" name="1. ___ Daniel who suggested th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Daniel who suggested the change.</a:t>
              </a:r>
            </a:p>
          </p:txBody>
        </p:sp>
      </p:grpSp>
      <p:grpSp>
        <p:nvGrpSpPr>
          <p:cNvPr id="123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1" name="A. It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was</a:t>
              </a:r>
            </a:p>
          </p:txBody>
        </p:sp>
      </p:grpSp>
      <p:grpSp>
        <p:nvGrpSpPr>
          <p:cNvPr id="123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4" name="B. What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was</a:t>
              </a:r>
            </a:p>
          </p:txBody>
        </p:sp>
      </p:grpSp>
      <p:grpSp>
        <p:nvGrpSpPr>
          <p:cNvPr id="123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7" name="C. There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was</a:t>
              </a:r>
            </a:p>
          </p:txBody>
        </p:sp>
      </p:grpSp>
      <p:grpSp>
        <p:nvGrpSpPr>
          <p:cNvPr id="123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3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0" name="2. ___ is a quie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a quiet weekend.</a:t>
              </a:r>
            </a:p>
          </p:txBody>
        </p:sp>
      </p:grpSp>
      <p:grpSp>
        <p:nvGrpSpPr>
          <p:cNvPr id="123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3" name="A. I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 need</a:t>
              </a:r>
            </a:p>
          </p:txBody>
        </p:sp>
      </p:grpSp>
      <p:grpSp>
        <p:nvGrpSpPr>
          <p:cNvPr id="123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6" name="B. Tha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 I need</a:t>
              </a:r>
            </a:p>
          </p:txBody>
        </p:sp>
      </p:grpSp>
      <p:grpSp>
        <p:nvGrpSpPr>
          <p:cNvPr id="123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9" name="C. What I ne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I need</a:t>
              </a:r>
            </a:p>
          </p:txBody>
        </p:sp>
      </p:grpSp>
      <p:grpSp>
        <p:nvGrpSpPr>
          <p:cNvPr id="123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3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2" name="3. It was on Monday ___ the error was 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on Monday ___ the error was discovered.</a:t>
              </a:r>
            </a:p>
          </p:txBody>
        </p:sp>
      </p:grpSp>
      <p:grpSp>
        <p:nvGrpSpPr>
          <p:cNvPr id="123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3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5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3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8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3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1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23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3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4" name="4. ___ was how quickly she re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was how quickly she recovered.</a:t>
              </a:r>
            </a:p>
          </p:txBody>
        </p:sp>
      </p:grpSp>
      <p:grpSp>
        <p:nvGrpSpPr>
          <p:cNvPr id="123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7" name="A. What surprised 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surprised me</a:t>
              </a:r>
            </a:p>
          </p:txBody>
        </p:sp>
      </p:grpSp>
      <p:grpSp>
        <p:nvGrpSpPr>
          <p:cNvPr id="123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0" name="B. I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It surprised me</a:t>
              </a:r>
            </a:p>
          </p:txBody>
        </p:sp>
      </p:grpSp>
      <p:grpSp>
        <p:nvGrpSpPr>
          <p:cNvPr id="123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3" name="C. T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surprised me</a:t>
              </a:r>
            </a:p>
          </p:txBody>
        </p:sp>
      </p:grpSp>
      <p:grpSp>
        <p:nvGrpSpPr>
          <p:cNvPr id="123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3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6" name="5. It is the lack of time ___ worries us mo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lack of time ___ worries us most.</a:t>
              </a:r>
            </a:p>
          </p:txBody>
        </p:sp>
      </p:grpSp>
      <p:grpSp>
        <p:nvGrpSpPr>
          <p:cNvPr id="123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9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3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2" name="B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3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5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sp>
        <p:nvSpPr>
          <p:cNvPr id="123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3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9" name="B2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28  •  REVEAL</a:t>
              </a:r>
            </a:p>
          </p:txBody>
        </p:sp>
      </p:grpSp>
      <p:grpSp>
        <p:nvGrpSpPr>
          <p:cNvPr id="124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2" name="1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4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7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4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4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0" name="Emphasis with cleft sentenc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Emphasis with cleft sentences: choose the answer</a:t>
              </a:r>
            </a:p>
          </p:txBody>
        </p:sp>
      </p:grpSp>
      <p:grpSp>
        <p:nvGrpSpPr>
          <p:cNvPr id="124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4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4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7" name="1. ___ Daniel who suggested the chang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Daniel who suggested the change.</a:t>
              </a:r>
            </a:p>
          </p:txBody>
        </p:sp>
      </p:grpSp>
      <p:grpSp>
        <p:nvGrpSpPr>
          <p:cNvPr id="124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0" name="A. It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was</a:t>
              </a:r>
            </a:p>
          </p:txBody>
        </p:sp>
      </p:grpSp>
      <p:grpSp>
        <p:nvGrpSpPr>
          <p:cNvPr id="124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3" name="B. What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was</a:t>
              </a:r>
            </a:p>
          </p:txBody>
        </p:sp>
      </p:grpSp>
      <p:grpSp>
        <p:nvGrpSpPr>
          <p:cNvPr id="124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6" name="C. There w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There was</a:t>
              </a:r>
            </a:p>
          </p:txBody>
        </p:sp>
      </p:grpSp>
      <p:grpSp>
        <p:nvGrpSpPr>
          <p:cNvPr id="124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9" name="2. ___ is a quiet weeken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is a quiet weekend.</a:t>
              </a:r>
            </a:p>
          </p:txBody>
        </p:sp>
      </p:grpSp>
      <p:grpSp>
        <p:nvGrpSpPr>
          <p:cNvPr id="124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2" name="A. I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It I need</a:t>
              </a:r>
            </a:p>
          </p:txBody>
        </p:sp>
      </p:grpSp>
      <p:grpSp>
        <p:nvGrpSpPr>
          <p:cNvPr id="124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5" name="B. That I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 I need</a:t>
              </a:r>
            </a:p>
          </p:txBody>
        </p:sp>
      </p:grpSp>
      <p:grpSp>
        <p:nvGrpSpPr>
          <p:cNvPr id="124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8" name="C. What I ne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I need</a:t>
              </a:r>
            </a:p>
          </p:txBody>
        </p:sp>
      </p:grpSp>
      <p:grpSp>
        <p:nvGrpSpPr>
          <p:cNvPr id="124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4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1" name="3. It was on Monday ___ the error was dis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It was on Monday ___ the error was discovered.</a:t>
              </a:r>
            </a:p>
          </p:txBody>
        </p:sp>
      </p:grpSp>
      <p:grpSp>
        <p:nvGrpSpPr>
          <p:cNvPr id="124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4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4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4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7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4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0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24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4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3" name="4. ___ was how quickly she recove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was how quickly she recovered.</a:t>
              </a:r>
            </a:p>
          </p:txBody>
        </p:sp>
      </p:grpSp>
      <p:grpSp>
        <p:nvGrpSpPr>
          <p:cNvPr id="124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6" name="A. What surprised m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surprised me</a:t>
              </a:r>
            </a:p>
          </p:txBody>
        </p:sp>
      </p:grpSp>
      <p:grpSp>
        <p:nvGrpSpPr>
          <p:cNvPr id="124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9" name="B. I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It surprised me</a:t>
              </a:r>
            </a:p>
          </p:txBody>
        </p:sp>
      </p:grpSp>
      <p:grpSp>
        <p:nvGrpSpPr>
          <p:cNvPr id="124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2" name="C. That surprised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That surprised me</a:t>
              </a:r>
            </a:p>
          </p:txBody>
        </p:sp>
      </p:grpSp>
      <p:grpSp>
        <p:nvGrpSpPr>
          <p:cNvPr id="124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4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5" name="5. It is the lack of time ___ worries us mo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is the lack of time ___ worries us most.</a:t>
              </a:r>
            </a:p>
          </p:txBody>
        </p:sp>
      </p:grpSp>
      <p:grpSp>
        <p:nvGrpSpPr>
          <p:cNvPr id="124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8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124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1" name="B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that</a:t>
              </a:r>
            </a:p>
          </p:txBody>
        </p:sp>
      </p:grpSp>
      <p:grpSp>
        <p:nvGrpSpPr>
          <p:cNvPr id="124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4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sp>
        <p:nvSpPr>
          <p:cNvPr id="124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4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8" name="B2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28  •  REVEAL</a:t>
              </a:r>
            </a:p>
          </p:txBody>
        </p:sp>
      </p:grpSp>
      <p:grpSp>
        <p:nvGrpSpPr>
          <p:cNvPr id="124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1" name="1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4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6" name="UNIT 2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EXPLANATION</a:t>
              </a:r>
            </a:p>
          </p:txBody>
        </p:sp>
      </p:grpSp>
      <p:grpSp>
        <p:nvGrpSpPr>
          <p:cNvPr id="124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4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9" name="Question forms and indirect ques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forms and indirect questions</a:t>
              </a:r>
            </a:p>
          </p:txBody>
        </p:sp>
      </p:grpSp>
      <p:sp>
        <p:nvSpPr>
          <p:cNvPr id="124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4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4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4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6" name="Indirect questions use statement word order after the introductory phrase."/>
            <p:cNvSpPr txBox="1"/>
            <p:nvPr/>
          </p:nvSpPr>
          <p:spPr>
            <a:xfrm>
              <a:off x="45719" y="0"/>
              <a:ext cx="362331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Indirect questions use statement word order after the introductory phrase.</a:t>
              </a:r>
            </a:p>
          </p:txBody>
        </p:sp>
      </p:grpSp>
      <p:grpSp>
        <p:nvGrpSpPr>
          <p:cNvPr id="125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4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5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5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2" name="Do not add do/does/did inside an indirect question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add do/does/did inside an indirect question.</a:t>
              </a:r>
            </a:p>
          </p:txBody>
        </p:sp>
      </p:grpSp>
      <p:sp>
        <p:nvSpPr>
          <p:cNvPr id="125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5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5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25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9" name="Could you tell me + subject + verb?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Could you tell me + subject + verb?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Do you know if/whether...?</a:t>
              </a:r>
            </a:p>
          </p:txBody>
        </p:sp>
      </p:grpSp>
      <p:grpSp>
        <p:nvGrpSpPr>
          <p:cNvPr id="125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5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5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5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5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5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9" name="1.  Could you tell me where he lives?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Could you tell me where he lives?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Do you know whether the shop is open?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 wonder why she left.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Can you explain how this works?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Do you know what time the film starts?</a:t>
              </a:r>
            </a:p>
          </p:txBody>
        </p:sp>
      </p:grpSp>
      <p:sp>
        <p:nvSpPr>
          <p:cNvPr id="125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5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3" name="B2 GRAMMAR  •  UNIT 2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29  •  EXPLANATION</a:t>
              </a:r>
            </a:p>
          </p:txBody>
        </p:sp>
      </p:grpSp>
      <p:grpSp>
        <p:nvGrpSpPr>
          <p:cNvPr id="125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5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6" name="1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5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1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5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5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4" name="Question forms and indirect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forms and indirect questions: choose the answer</a:t>
              </a:r>
            </a:p>
          </p:txBody>
        </p:sp>
      </p:grpSp>
      <p:grpSp>
        <p:nvGrpSpPr>
          <p:cNvPr id="125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5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5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1" name="1. Could you tell me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___?</a:t>
              </a:r>
            </a:p>
          </p:txBody>
        </p:sp>
      </p:grpSp>
      <p:grpSp>
        <p:nvGrpSpPr>
          <p:cNvPr id="125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4" name="A. where does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 does he work</a:t>
              </a:r>
            </a:p>
          </p:txBody>
        </p:sp>
      </p:grpSp>
      <p:grpSp>
        <p:nvGrpSpPr>
          <p:cNvPr id="125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7" name="B. where did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 did he work</a:t>
              </a:r>
            </a:p>
          </p:txBody>
        </p:sp>
      </p:grpSp>
      <p:grpSp>
        <p:nvGrpSpPr>
          <p:cNvPr id="125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0" name="C. where he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 he works</a:t>
              </a:r>
            </a:p>
          </p:txBody>
        </p:sp>
      </p:grpSp>
      <p:grpSp>
        <p:nvGrpSpPr>
          <p:cNvPr id="125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3" name="2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___?</a:t>
              </a:r>
            </a:p>
          </p:txBody>
        </p:sp>
      </p:grpSp>
      <p:grpSp>
        <p:nvGrpSpPr>
          <p:cNvPr id="125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6" name="A. i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library open</a:t>
              </a:r>
            </a:p>
          </p:txBody>
        </p:sp>
      </p:grpSp>
      <p:grpSp>
        <p:nvGrpSpPr>
          <p:cNvPr id="125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9" name="B. doe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the library open</a:t>
              </a:r>
            </a:p>
          </p:txBody>
        </p:sp>
      </p:grpSp>
      <p:grpSp>
        <p:nvGrpSpPr>
          <p:cNvPr id="125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2" name="C. whether the library is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 the library is open</a:t>
              </a:r>
            </a:p>
          </p:txBody>
        </p:sp>
      </p:grpSp>
      <p:grpSp>
        <p:nvGrpSpPr>
          <p:cNvPr id="125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5" name="3. I wonder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___ the meeting.</a:t>
              </a:r>
            </a:p>
          </p:txBody>
        </p:sp>
      </p:grpSp>
      <p:grpSp>
        <p:nvGrpSpPr>
          <p:cNvPr id="125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8" name="A. why she canc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why she cancelled</a:t>
              </a:r>
            </a:p>
          </p:txBody>
        </p:sp>
      </p:grpSp>
      <p:grpSp>
        <p:nvGrpSpPr>
          <p:cNvPr id="125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1" name="B. why did she canc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 did she cancel</a:t>
              </a:r>
            </a:p>
          </p:txBody>
        </p:sp>
      </p:grpSp>
      <p:grpSp>
        <p:nvGrpSpPr>
          <p:cNvPr id="125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4" name="C. why cancelle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why cancelled she</a:t>
              </a:r>
            </a:p>
          </p:txBody>
        </p:sp>
      </p:grpSp>
      <p:grpSp>
        <p:nvGrpSpPr>
          <p:cNvPr id="125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7" name="4. Can you expl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___?</a:t>
              </a:r>
            </a:p>
          </p:txBody>
        </p:sp>
      </p:grpSp>
      <p:grpSp>
        <p:nvGrpSpPr>
          <p:cNvPr id="125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0" name="A. how does this machin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 does this machine work</a:t>
              </a:r>
            </a:p>
          </p:txBody>
        </p:sp>
      </p:grpSp>
      <p:grpSp>
        <p:nvGrpSpPr>
          <p:cNvPr id="125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3" name="B. how this machine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 this machine works</a:t>
              </a:r>
            </a:p>
          </p:txBody>
        </p:sp>
      </p:grpSp>
      <p:grpSp>
        <p:nvGrpSpPr>
          <p:cNvPr id="125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6" name="C. how works this mach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 works this machine</a:t>
              </a:r>
            </a:p>
          </p:txBody>
        </p:sp>
      </p:grpSp>
      <p:grpSp>
        <p:nvGrpSpPr>
          <p:cNvPr id="125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9" name="5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___?</a:t>
              </a:r>
            </a:p>
          </p:txBody>
        </p:sp>
      </p:grpSp>
      <p:grpSp>
        <p:nvGrpSpPr>
          <p:cNvPr id="125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2" name="A. what time the shop c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time the shop closes</a:t>
              </a:r>
            </a:p>
          </p:txBody>
        </p:sp>
      </p:grpSp>
      <p:grpSp>
        <p:nvGrpSpPr>
          <p:cNvPr id="125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5" name="B. what time does the shop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time does the shop close</a:t>
              </a:r>
            </a:p>
          </p:txBody>
        </p:sp>
      </p:grpSp>
      <p:grpSp>
        <p:nvGrpSpPr>
          <p:cNvPr id="125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8" name="C. what time closes the sh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time closes the shop</a:t>
              </a:r>
            </a:p>
          </p:txBody>
        </p:sp>
      </p:grpSp>
      <p:sp>
        <p:nvSpPr>
          <p:cNvPr id="126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6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2" name="B2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29  •  REVEAL</a:t>
              </a:r>
            </a:p>
          </p:txBody>
        </p:sp>
      </p:grpSp>
      <p:grpSp>
        <p:nvGrpSpPr>
          <p:cNvPr id="126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6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5" name="1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0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3" name="Question forms and indirect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forms and indirect questions: choose the answer</a:t>
              </a:r>
            </a:p>
          </p:txBody>
        </p:sp>
      </p:grpSp>
      <p:grpSp>
        <p:nvGrpSpPr>
          <p:cNvPr id="126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6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0" name="1. Could you tell me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___?</a:t>
              </a:r>
            </a:p>
          </p:txBody>
        </p:sp>
      </p:grpSp>
      <p:grpSp>
        <p:nvGrpSpPr>
          <p:cNvPr id="126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3" name="A. where does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 does he work</a:t>
              </a:r>
            </a:p>
          </p:txBody>
        </p:sp>
      </p:grpSp>
      <p:grpSp>
        <p:nvGrpSpPr>
          <p:cNvPr id="126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6" name="B. where did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 did he work</a:t>
              </a:r>
            </a:p>
          </p:txBody>
        </p:sp>
      </p:grpSp>
      <p:grpSp>
        <p:nvGrpSpPr>
          <p:cNvPr id="126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9" name="C. where he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 he works</a:t>
              </a:r>
            </a:p>
          </p:txBody>
        </p:sp>
      </p:grpSp>
      <p:grpSp>
        <p:nvGrpSpPr>
          <p:cNvPr id="126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6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2" name="2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___?</a:t>
              </a:r>
            </a:p>
          </p:txBody>
        </p:sp>
      </p:grpSp>
      <p:grpSp>
        <p:nvGrpSpPr>
          <p:cNvPr id="126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5" name="A. i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library open</a:t>
              </a:r>
            </a:p>
          </p:txBody>
        </p:sp>
      </p:grpSp>
      <p:grpSp>
        <p:nvGrpSpPr>
          <p:cNvPr id="126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8" name="B. doe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the library open</a:t>
              </a:r>
            </a:p>
          </p:txBody>
        </p:sp>
      </p:grpSp>
      <p:grpSp>
        <p:nvGrpSpPr>
          <p:cNvPr id="126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6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1" name="C. whether the library is op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 the library is open</a:t>
              </a:r>
            </a:p>
          </p:txBody>
        </p:sp>
      </p:grpSp>
      <p:grpSp>
        <p:nvGrpSpPr>
          <p:cNvPr id="126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6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4" name="3. I wonder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___ the meeting.</a:t>
              </a:r>
            </a:p>
          </p:txBody>
        </p:sp>
      </p:grpSp>
      <p:grpSp>
        <p:nvGrpSpPr>
          <p:cNvPr id="126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7" name="A. why she canc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why she cancelled</a:t>
              </a:r>
            </a:p>
          </p:txBody>
        </p:sp>
      </p:grpSp>
      <p:grpSp>
        <p:nvGrpSpPr>
          <p:cNvPr id="126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0" name="B. why did she canc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 did she cancel</a:t>
              </a:r>
            </a:p>
          </p:txBody>
        </p:sp>
      </p:grpSp>
      <p:grpSp>
        <p:nvGrpSpPr>
          <p:cNvPr id="126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3" name="C. why cancelle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why cancelled she</a:t>
              </a:r>
            </a:p>
          </p:txBody>
        </p:sp>
      </p:grpSp>
      <p:grpSp>
        <p:nvGrpSpPr>
          <p:cNvPr id="126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6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6" name="4. Can you expl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___?</a:t>
              </a:r>
            </a:p>
          </p:txBody>
        </p:sp>
      </p:grpSp>
      <p:grpSp>
        <p:nvGrpSpPr>
          <p:cNvPr id="126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9" name="A. how does this machin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 does this machine work</a:t>
              </a:r>
            </a:p>
          </p:txBody>
        </p:sp>
      </p:grpSp>
      <p:grpSp>
        <p:nvGrpSpPr>
          <p:cNvPr id="126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2" name="B. how this machine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 this machine works</a:t>
              </a:r>
            </a:p>
          </p:txBody>
        </p:sp>
      </p:grpSp>
      <p:grpSp>
        <p:nvGrpSpPr>
          <p:cNvPr id="126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5" name="C. how works this mach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 works this machine</a:t>
              </a:r>
            </a:p>
          </p:txBody>
        </p:sp>
      </p:grpSp>
      <p:grpSp>
        <p:nvGrpSpPr>
          <p:cNvPr id="126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6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8" name="5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___?</a:t>
              </a:r>
            </a:p>
          </p:txBody>
        </p:sp>
      </p:grpSp>
      <p:grpSp>
        <p:nvGrpSpPr>
          <p:cNvPr id="126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1" name="A. what time the shop c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time the shop closes</a:t>
              </a:r>
            </a:p>
          </p:txBody>
        </p:sp>
      </p:grpSp>
      <p:grpSp>
        <p:nvGrpSpPr>
          <p:cNvPr id="126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4" name="B. what time does the shop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time does the shop close</a:t>
              </a:r>
            </a:p>
          </p:txBody>
        </p:sp>
      </p:grpSp>
      <p:grpSp>
        <p:nvGrpSpPr>
          <p:cNvPr id="126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7" name="C. what time closes the sh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time closes the shop</a:t>
              </a:r>
            </a:p>
          </p:txBody>
        </p:sp>
      </p:grpSp>
      <p:sp>
        <p:nvSpPr>
          <p:cNvPr id="126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6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1" name="B2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29  •  REVEAL</a:t>
              </a:r>
            </a:p>
          </p:txBody>
        </p:sp>
      </p:grpSp>
      <p:grpSp>
        <p:nvGrpSpPr>
          <p:cNvPr id="126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6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4" name="1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9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2" name="Question forms and indirect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forms and indirect questions: choose the answer</a:t>
              </a:r>
            </a:p>
          </p:txBody>
        </p:sp>
      </p:grpSp>
      <p:grpSp>
        <p:nvGrpSpPr>
          <p:cNvPr id="126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6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9" name="1. Could you tell me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___?</a:t>
              </a:r>
            </a:p>
          </p:txBody>
        </p:sp>
      </p:grpSp>
      <p:grpSp>
        <p:nvGrpSpPr>
          <p:cNvPr id="127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2" name="A. where does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 does he work</a:t>
              </a:r>
            </a:p>
          </p:txBody>
        </p:sp>
      </p:grpSp>
      <p:grpSp>
        <p:nvGrpSpPr>
          <p:cNvPr id="127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5" name="B. where did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 did he work</a:t>
              </a:r>
            </a:p>
          </p:txBody>
        </p:sp>
      </p:grpSp>
      <p:grpSp>
        <p:nvGrpSpPr>
          <p:cNvPr id="127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8" name="C. where he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 he works</a:t>
              </a:r>
            </a:p>
          </p:txBody>
        </p:sp>
      </p:grpSp>
      <p:grpSp>
        <p:nvGrpSpPr>
          <p:cNvPr id="127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1" name="2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___?</a:t>
              </a:r>
            </a:p>
          </p:txBody>
        </p:sp>
      </p:grpSp>
      <p:grpSp>
        <p:nvGrpSpPr>
          <p:cNvPr id="127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4" name="A. i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library open</a:t>
              </a:r>
            </a:p>
          </p:txBody>
        </p:sp>
      </p:grpSp>
      <p:grpSp>
        <p:nvGrpSpPr>
          <p:cNvPr id="127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7" name="B. doe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the library open</a:t>
              </a:r>
            </a:p>
          </p:txBody>
        </p:sp>
      </p:grpSp>
      <p:grpSp>
        <p:nvGrpSpPr>
          <p:cNvPr id="127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0" name="C. whether the library is op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 the library is open</a:t>
              </a:r>
            </a:p>
          </p:txBody>
        </p:sp>
      </p:grpSp>
      <p:grpSp>
        <p:nvGrpSpPr>
          <p:cNvPr id="127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7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3" name="3. I wonder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___ the meeting.</a:t>
              </a:r>
            </a:p>
          </p:txBody>
        </p:sp>
      </p:grpSp>
      <p:grpSp>
        <p:nvGrpSpPr>
          <p:cNvPr id="127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7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6" name="A. why she cancell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why she cancelled</a:t>
              </a:r>
            </a:p>
          </p:txBody>
        </p:sp>
      </p:grpSp>
      <p:grpSp>
        <p:nvGrpSpPr>
          <p:cNvPr id="127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7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9" name="B. why did she canc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 did she cancel</a:t>
              </a:r>
            </a:p>
          </p:txBody>
        </p:sp>
      </p:grpSp>
      <p:grpSp>
        <p:nvGrpSpPr>
          <p:cNvPr id="127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2" name="C. why cancelle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why cancelled she</a:t>
              </a:r>
            </a:p>
          </p:txBody>
        </p:sp>
      </p:grpSp>
      <p:grpSp>
        <p:nvGrpSpPr>
          <p:cNvPr id="127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7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5" name="4. Can you expl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___?</a:t>
              </a:r>
            </a:p>
          </p:txBody>
        </p:sp>
      </p:grpSp>
      <p:grpSp>
        <p:nvGrpSpPr>
          <p:cNvPr id="127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8" name="A. how does this machin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 does this machine work</a:t>
              </a:r>
            </a:p>
          </p:txBody>
        </p:sp>
      </p:grpSp>
      <p:grpSp>
        <p:nvGrpSpPr>
          <p:cNvPr id="127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1" name="B. how this machine wor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 this machine works</a:t>
              </a:r>
            </a:p>
          </p:txBody>
        </p:sp>
      </p:grpSp>
      <p:grpSp>
        <p:nvGrpSpPr>
          <p:cNvPr id="127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4" name="C. how works this mach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 works this machine</a:t>
              </a:r>
            </a:p>
          </p:txBody>
        </p:sp>
      </p:grpSp>
      <p:grpSp>
        <p:nvGrpSpPr>
          <p:cNvPr id="127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7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7" name="5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___?</a:t>
              </a:r>
            </a:p>
          </p:txBody>
        </p:sp>
      </p:grpSp>
      <p:grpSp>
        <p:nvGrpSpPr>
          <p:cNvPr id="127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0" name="A. what time the shop c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time the shop closes</a:t>
              </a:r>
            </a:p>
          </p:txBody>
        </p:sp>
      </p:grpSp>
      <p:grpSp>
        <p:nvGrpSpPr>
          <p:cNvPr id="127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3" name="B. what time does the shop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time does the shop close</a:t>
              </a:r>
            </a:p>
          </p:txBody>
        </p:sp>
      </p:grpSp>
      <p:grpSp>
        <p:nvGrpSpPr>
          <p:cNvPr id="127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6" name="C. what time closes the sh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time closes the shop</a:t>
              </a:r>
            </a:p>
          </p:txBody>
        </p:sp>
      </p:grpSp>
      <p:sp>
        <p:nvSpPr>
          <p:cNvPr id="127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7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0" name="B2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29  •  REVEAL</a:t>
              </a:r>
            </a:p>
          </p:txBody>
        </p:sp>
      </p:grpSp>
      <p:grpSp>
        <p:nvGrpSpPr>
          <p:cNvPr id="127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7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3" name="1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7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8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7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7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1" name="Question forms and indirect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forms and indirect questions: choose the answer</a:t>
              </a:r>
            </a:p>
          </p:txBody>
        </p:sp>
      </p:grpSp>
      <p:grpSp>
        <p:nvGrpSpPr>
          <p:cNvPr id="127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7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7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7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8" name="1. Could you tell me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___?</a:t>
              </a:r>
            </a:p>
          </p:txBody>
        </p:sp>
      </p:grpSp>
      <p:grpSp>
        <p:nvGrpSpPr>
          <p:cNvPr id="127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1" name="A. where does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 does he work</a:t>
              </a:r>
            </a:p>
          </p:txBody>
        </p:sp>
      </p:grpSp>
      <p:grpSp>
        <p:nvGrpSpPr>
          <p:cNvPr id="127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4" name="B. where did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 did he work</a:t>
              </a:r>
            </a:p>
          </p:txBody>
        </p:sp>
      </p:grpSp>
      <p:grpSp>
        <p:nvGrpSpPr>
          <p:cNvPr id="127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7" name="C. where he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 he works</a:t>
              </a:r>
            </a:p>
          </p:txBody>
        </p:sp>
      </p:grpSp>
      <p:grpSp>
        <p:nvGrpSpPr>
          <p:cNvPr id="127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0" name="2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___?</a:t>
              </a:r>
            </a:p>
          </p:txBody>
        </p:sp>
      </p:grpSp>
      <p:grpSp>
        <p:nvGrpSpPr>
          <p:cNvPr id="127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3" name="A. i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library open</a:t>
              </a:r>
            </a:p>
          </p:txBody>
        </p:sp>
      </p:grpSp>
      <p:grpSp>
        <p:nvGrpSpPr>
          <p:cNvPr id="127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6" name="B. doe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the library open</a:t>
              </a:r>
            </a:p>
          </p:txBody>
        </p:sp>
      </p:grpSp>
      <p:grpSp>
        <p:nvGrpSpPr>
          <p:cNvPr id="128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9" name="C. whether the library is op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 the library is open</a:t>
              </a:r>
            </a:p>
          </p:txBody>
        </p:sp>
      </p:grpSp>
      <p:grpSp>
        <p:nvGrpSpPr>
          <p:cNvPr id="128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2" name="3. I wonder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___ the meeting.</a:t>
              </a:r>
            </a:p>
          </p:txBody>
        </p:sp>
      </p:grpSp>
      <p:grpSp>
        <p:nvGrpSpPr>
          <p:cNvPr id="128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5" name="A. why she cancell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why she cancelled</a:t>
              </a:r>
            </a:p>
          </p:txBody>
        </p:sp>
      </p:grpSp>
      <p:grpSp>
        <p:nvGrpSpPr>
          <p:cNvPr id="128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8" name="B. why did she canc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 did she cancel</a:t>
              </a:r>
            </a:p>
          </p:txBody>
        </p:sp>
      </p:grpSp>
      <p:grpSp>
        <p:nvGrpSpPr>
          <p:cNvPr id="128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1" name="C. why cancelle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why cancelled she</a:t>
              </a:r>
            </a:p>
          </p:txBody>
        </p:sp>
      </p:grpSp>
      <p:grpSp>
        <p:nvGrpSpPr>
          <p:cNvPr id="128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4" name="4. Can you expl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___?</a:t>
              </a:r>
            </a:p>
          </p:txBody>
        </p:sp>
      </p:grpSp>
      <p:grpSp>
        <p:nvGrpSpPr>
          <p:cNvPr id="128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7" name="A. how does this machin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 does this machine work</a:t>
              </a:r>
            </a:p>
          </p:txBody>
        </p:sp>
      </p:grpSp>
      <p:grpSp>
        <p:nvGrpSpPr>
          <p:cNvPr id="128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0" name="B. how this machine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 this machine works</a:t>
              </a:r>
            </a:p>
          </p:txBody>
        </p:sp>
      </p:grpSp>
      <p:grpSp>
        <p:nvGrpSpPr>
          <p:cNvPr id="128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3" name="C. how works this mach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 works this machine</a:t>
              </a:r>
            </a:p>
          </p:txBody>
        </p:sp>
      </p:grpSp>
      <p:grpSp>
        <p:nvGrpSpPr>
          <p:cNvPr id="128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8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6" name="5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___?</a:t>
              </a:r>
            </a:p>
          </p:txBody>
        </p:sp>
      </p:grpSp>
      <p:grpSp>
        <p:nvGrpSpPr>
          <p:cNvPr id="128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9" name="A. what time the shop c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time the shop closes</a:t>
              </a:r>
            </a:p>
          </p:txBody>
        </p:sp>
      </p:grpSp>
      <p:grpSp>
        <p:nvGrpSpPr>
          <p:cNvPr id="128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2" name="B. what time does the shop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time does the shop close</a:t>
              </a:r>
            </a:p>
          </p:txBody>
        </p:sp>
      </p:grpSp>
      <p:grpSp>
        <p:nvGrpSpPr>
          <p:cNvPr id="128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5" name="C. what time closes the sh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time closes the shop</a:t>
              </a:r>
            </a:p>
          </p:txBody>
        </p:sp>
      </p:grpSp>
      <p:sp>
        <p:nvSpPr>
          <p:cNvPr id="128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8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9" name="B2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29  •  REVEAL</a:t>
              </a:r>
            </a:p>
          </p:txBody>
        </p:sp>
      </p:grpSp>
      <p:grpSp>
        <p:nvGrpSpPr>
          <p:cNvPr id="128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8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2" name="1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8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7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8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8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0" name="Question forms and indirect ques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forms and indirect questions: choose the answer</a:t>
              </a:r>
            </a:p>
          </p:txBody>
        </p:sp>
      </p:grpSp>
      <p:grpSp>
        <p:nvGrpSpPr>
          <p:cNvPr id="128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8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8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7" name="1. Could you tell me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Could you tell me ___?</a:t>
              </a:r>
            </a:p>
          </p:txBody>
        </p:sp>
      </p:grpSp>
      <p:grpSp>
        <p:nvGrpSpPr>
          <p:cNvPr id="128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0" name="A. where does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where does he work</a:t>
              </a:r>
            </a:p>
          </p:txBody>
        </p:sp>
      </p:grpSp>
      <p:grpSp>
        <p:nvGrpSpPr>
          <p:cNvPr id="128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3" name="B. where did h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 did he work</a:t>
              </a:r>
            </a:p>
          </p:txBody>
        </p:sp>
      </p:grpSp>
      <p:grpSp>
        <p:nvGrpSpPr>
          <p:cNvPr id="128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6" name="C. where he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 he works</a:t>
              </a:r>
            </a:p>
          </p:txBody>
        </p:sp>
      </p:grpSp>
      <p:grpSp>
        <p:nvGrpSpPr>
          <p:cNvPr id="128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9" name="2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Do you know ___?</a:t>
              </a:r>
            </a:p>
          </p:txBody>
        </p:sp>
      </p:grpSp>
      <p:grpSp>
        <p:nvGrpSpPr>
          <p:cNvPr id="128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2" name="A. i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the library open</a:t>
              </a:r>
            </a:p>
          </p:txBody>
        </p:sp>
      </p:grpSp>
      <p:grpSp>
        <p:nvGrpSpPr>
          <p:cNvPr id="128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5" name="B. does the library op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 the library open</a:t>
              </a:r>
            </a:p>
          </p:txBody>
        </p:sp>
      </p:grpSp>
      <p:grpSp>
        <p:nvGrpSpPr>
          <p:cNvPr id="128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8" name="C. whether the library is op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whether the library is open</a:t>
              </a:r>
            </a:p>
          </p:txBody>
        </p:sp>
      </p:grpSp>
      <p:grpSp>
        <p:nvGrpSpPr>
          <p:cNvPr id="128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1" name="3. I wonder ___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wonder ___ the meeting.</a:t>
              </a:r>
            </a:p>
          </p:txBody>
        </p:sp>
      </p:grpSp>
      <p:grpSp>
        <p:nvGrpSpPr>
          <p:cNvPr id="128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4" name="A. why she cancell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why she cancelled</a:t>
              </a:r>
            </a:p>
          </p:txBody>
        </p:sp>
      </p:grpSp>
      <p:grpSp>
        <p:nvGrpSpPr>
          <p:cNvPr id="128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7" name="B. why did she canc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why did she cancel</a:t>
              </a:r>
            </a:p>
          </p:txBody>
        </p:sp>
      </p:grpSp>
      <p:grpSp>
        <p:nvGrpSpPr>
          <p:cNvPr id="128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0" name="C. why cancelled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why cancelled she</a:t>
              </a:r>
            </a:p>
          </p:txBody>
        </p:sp>
      </p:grpSp>
      <p:grpSp>
        <p:nvGrpSpPr>
          <p:cNvPr id="128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3" name="4. Can you explain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Can you explain ___?</a:t>
              </a:r>
            </a:p>
          </p:txBody>
        </p:sp>
      </p:grpSp>
      <p:grpSp>
        <p:nvGrpSpPr>
          <p:cNvPr id="128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6" name="A. how does this machine wor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 does this machine work</a:t>
              </a:r>
            </a:p>
          </p:txBody>
        </p:sp>
      </p:grpSp>
      <p:grpSp>
        <p:nvGrpSpPr>
          <p:cNvPr id="129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9" name="B. how this machine wor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 this machine works</a:t>
              </a:r>
            </a:p>
          </p:txBody>
        </p:sp>
      </p:grpSp>
      <p:grpSp>
        <p:nvGrpSpPr>
          <p:cNvPr id="129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2" name="C. how works this mach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 works this machine</a:t>
              </a:r>
            </a:p>
          </p:txBody>
        </p:sp>
      </p:grpSp>
      <p:grpSp>
        <p:nvGrpSpPr>
          <p:cNvPr id="129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9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5" name="5. Do you know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you know ___?</a:t>
              </a:r>
            </a:p>
          </p:txBody>
        </p:sp>
      </p:grpSp>
      <p:grpSp>
        <p:nvGrpSpPr>
          <p:cNvPr id="129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8" name="A. what time the shop clos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what time the shop closes</a:t>
              </a:r>
            </a:p>
          </p:txBody>
        </p:sp>
      </p:grpSp>
      <p:grpSp>
        <p:nvGrpSpPr>
          <p:cNvPr id="129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1" name="B. what time does the shop c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what time does the shop close</a:t>
              </a:r>
            </a:p>
          </p:txBody>
        </p:sp>
      </p:grpSp>
      <p:grpSp>
        <p:nvGrpSpPr>
          <p:cNvPr id="129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4" name="C. what time closes the sho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 time closes the shop</a:t>
              </a:r>
            </a:p>
          </p:txBody>
        </p:sp>
      </p:grpSp>
      <p:sp>
        <p:nvSpPr>
          <p:cNvPr id="129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9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8" name="B2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29  •  REVEAL</a:t>
              </a:r>
            </a:p>
          </p:txBody>
        </p:sp>
      </p:grpSp>
      <p:grpSp>
        <p:nvGrpSpPr>
          <p:cNvPr id="129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1" name="1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9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6" name="UNIT 3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EXPLANATION</a:t>
              </a:r>
            </a:p>
          </p:txBody>
        </p:sp>
      </p:grpSp>
      <p:grpSp>
        <p:nvGrpSpPr>
          <p:cNvPr id="129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9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9" name="Concession and contras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</a:t>
              </a:r>
            </a:p>
          </p:txBody>
        </p:sp>
      </p:grpSp>
      <p:sp>
        <p:nvSpPr>
          <p:cNvPr id="129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9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9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29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6" name="Use although/even though + clause, despite/in spite of + noun or -ing, and however to contrast sentence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although/even though + clause, despite/in spite of + noun or -ing, and however to contrast sentences.</a:t>
              </a:r>
            </a:p>
          </p:txBody>
        </p:sp>
      </p:grpSp>
      <p:grpSp>
        <p:nvGrpSpPr>
          <p:cNvPr id="129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9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9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9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2" name="Despite is never followed directly by a full clause without the fact tha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Despite is never followed directly by a full clause without the fact that.</a:t>
              </a:r>
            </a:p>
          </p:txBody>
        </p:sp>
      </p:grpSp>
      <p:sp>
        <p:nvSpPr>
          <p:cNvPr id="129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9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9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29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9" name="although +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although +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despite + noun/-ing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sentence. However,...</a:t>
              </a:r>
            </a:p>
          </p:txBody>
        </p:sp>
      </p:grpSp>
      <p:grpSp>
        <p:nvGrpSpPr>
          <p:cNvPr id="129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9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9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9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9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9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9" name="1.  Despite being tired, she continued.…"/>
            <p:cNvSpPr txBox="1"/>
            <p:nvPr/>
          </p:nvSpPr>
          <p:spPr>
            <a:xfrm>
              <a:off x="45719" y="0"/>
              <a:ext cx="3051812" cy="2042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Despite being tired, she continued.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Even though it was late, we stayed.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 task was hard. However, we finished.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In spite of feeling ill, he worked.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Despite the fact that it rained, we went out.</a:t>
              </a:r>
            </a:p>
          </p:txBody>
        </p:sp>
      </p:grpSp>
      <p:sp>
        <p:nvSpPr>
          <p:cNvPr id="129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9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3" name="B2 GRAMMAR  •  UNIT 3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30  •  EXPLANATION</a:t>
              </a:r>
            </a:p>
          </p:txBody>
        </p:sp>
      </p:grpSp>
      <p:grpSp>
        <p:nvGrpSpPr>
          <p:cNvPr id="129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6" name="1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9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1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29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9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4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29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9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9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1" name="1. ___ feeling nervous, he gave a great spee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feeling nervous, he gave a great speech.</a:t>
              </a:r>
            </a:p>
          </p:txBody>
        </p:sp>
      </p:grpSp>
      <p:grpSp>
        <p:nvGrpSpPr>
          <p:cNvPr id="129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4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29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7" name="B. Even 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29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0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29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3" name="2. ___ the weather was awful, we went hi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the weather was awful, we went hiking.</a:t>
              </a:r>
            </a:p>
          </p:txBody>
        </p:sp>
      </p:grpSp>
      <p:grpSp>
        <p:nvGrpSpPr>
          <p:cNvPr id="129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6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0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9" name="B. Even 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0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2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0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5" name="3. The journey was exhausting. ___, it was worth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journey was exhausting. ___, it was worth it.</a:t>
              </a:r>
            </a:p>
          </p:txBody>
        </p:sp>
      </p:grpSp>
      <p:grpSp>
        <p:nvGrpSpPr>
          <p:cNvPr id="130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8" name="A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0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1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0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4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0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7" name="4. ___ being very busy, she answered every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being very busy, she answered every email.</a:t>
              </a:r>
            </a:p>
          </p:txBody>
        </p:sp>
      </p:grpSp>
      <p:grpSp>
        <p:nvGrpSpPr>
          <p:cNvPr id="130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0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0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3" name="B. In spit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 spite of</a:t>
              </a:r>
            </a:p>
          </p:txBody>
        </p:sp>
      </p:grpSp>
      <p:grpSp>
        <p:nvGrpSpPr>
          <p:cNvPr id="130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6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30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9" name="5. ___ the roads were icy, we arrive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roads were icy, we arrived safely.</a:t>
              </a:r>
            </a:p>
          </p:txBody>
        </p:sp>
      </p:grpSp>
      <p:grpSp>
        <p:nvGrpSpPr>
          <p:cNvPr id="130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2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0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5" name="B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Despite</a:t>
              </a:r>
            </a:p>
          </p:txBody>
        </p:sp>
      </p:grpSp>
      <p:grpSp>
        <p:nvGrpSpPr>
          <p:cNvPr id="130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8" name="C. Despite the fact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 the fact that</a:t>
              </a:r>
            </a:p>
          </p:txBody>
        </p:sp>
      </p:grpSp>
      <p:sp>
        <p:nvSpPr>
          <p:cNvPr id="130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0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2" name="B2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30  •  REVEAL</a:t>
              </a:r>
            </a:p>
          </p:txBody>
        </p:sp>
      </p:grpSp>
      <p:grpSp>
        <p:nvGrpSpPr>
          <p:cNvPr id="130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0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5" name="1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0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0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0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0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3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0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0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0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0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0" name="1. ___ feeling nervous, he gave a great spee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feeling nervous, he gave a great speech.</a:t>
              </a:r>
            </a:p>
          </p:txBody>
        </p:sp>
      </p:grpSp>
      <p:grpSp>
        <p:nvGrpSpPr>
          <p:cNvPr id="130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3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0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6" name="B. Even 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0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9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0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0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2" name="2. ___ the weather was awful, we went hi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the weather was awful, we went hiking.</a:t>
              </a:r>
            </a:p>
          </p:txBody>
        </p:sp>
      </p:grpSp>
      <p:grpSp>
        <p:nvGrpSpPr>
          <p:cNvPr id="130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5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0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8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0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0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1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0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0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4" name="3. The journey was exhausting. ___, it was worth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journey was exhausting. ___, it was worth it.</a:t>
              </a:r>
            </a:p>
          </p:txBody>
        </p:sp>
      </p:grpSp>
      <p:grpSp>
        <p:nvGrpSpPr>
          <p:cNvPr id="130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7" name="A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0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0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0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3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0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6" name="4. ___ being very busy, she answered every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being very busy, she answered every email.</a:t>
              </a:r>
            </a:p>
          </p:txBody>
        </p:sp>
      </p:grpSp>
      <p:grpSp>
        <p:nvGrpSpPr>
          <p:cNvPr id="131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9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1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2" name="B. In spit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 spite of</a:t>
              </a:r>
            </a:p>
          </p:txBody>
        </p:sp>
      </p:grpSp>
      <p:grpSp>
        <p:nvGrpSpPr>
          <p:cNvPr id="131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5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31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1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8" name="5. ___ the roads were icy, we arrive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roads were icy, we arrived safely.</a:t>
              </a:r>
            </a:p>
          </p:txBody>
        </p:sp>
      </p:grpSp>
      <p:grpSp>
        <p:nvGrpSpPr>
          <p:cNvPr id="131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1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1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4" name="B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Despite</a:t>
              </a:r>
            </a:p>
          </p:txBody>
        </p:sp>
      </p:grpSp>
      <p:grpSp>
        <p:nvGrpSpPr>
          <p:cNvPr id="131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7" name="C. Despite the fact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 the fact that</a:t>
              </a:r>
            </a:p>
          </p:txBody>
        </p:sp>
      </p:grpSp>
      <p:sp>
        <p:nvSpPr>
          <p:cNvPr id="131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1" name="B2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30  •  REVEAL</a:t>
              </a:r>
            </a:p>
          </p:txBody>
        </p:sp>
      </p:grpSp>
      <p:grpSp>
        <p:nvGrpSpPr>
          <p:cNvPr id="131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1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4" name="1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1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9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1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1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2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1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1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1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1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9" name="1. ___ feeling nervous, he gave a great spee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feeling nervous, he gave a great speech.</a:t>
              </a:r>
            </a:p>
          </p:txBody>
        </p:sp>
      </p:grpSp>
      <p:grpSp>
        <p:nvGrpSpPr>
          <p:cNvPr id="131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2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1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5" name="B. Even 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1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8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1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1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1" name="2. ___ the weather was awful, we went hi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the weather was awful, we went hiking.</a:t>
              </a:r>
            </a:p>
          </p:txBody>
        </p:sp>
      </p:grpSp>
      <p:grpSp>
        <p:nvGrpSpPr>
          <p:cNvPr id="131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4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1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7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1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0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1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1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3" name="3. The journey was exhausting. ___, it was worth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journey was exhausting. ___, it was worth it.</a:t>
              </a:r>
            </a:p>
          </p:txBody>
        </p:sp>
      </p:grpSp>
      <p:grpSp>
        <p:nvGrpSpPr>
          <p:cNvPr id="131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1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6" name="A. Howe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1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1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9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1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2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1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1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5" name="4. ___ being very busy, she answered every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being very busy, she answered every email.</a:t>
              </a:r>
            </a:p>
          </p:txBody>
        </p:sp>
      </p:grpSp>
      <p:grpSp>
        <p:nvGrpSpPr>
          <p:cNvPr id="131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8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1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1" name="B. In spit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 spite of</a:t>
              </a:r>
            </a:p>
          </p:txBody>
        </p:sp>
      </p:grpSp>
      <p:grpSp>
        <p:nvGrpSpPr>
          <p:cNvPr id="131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4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31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1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7" name="5. ___ the roads were icy, we arrive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roads were icy, we arrived safely.</a:t>
              </a:r>
            </a:p>
          </p:txBody>
        </p:sp>
      </p:grpSp>
      <p:grpSp>
        <p:nvGrpSpPr>
          <p:cNvPr id="131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0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1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3" name="B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Despite</a:t>
              </a:r>
            </a:p>
          </p:txBody>
        </p:sp>
      </p:grpSp>
      <p:grpSp>
        <p:nvGrpSpPr>
          <p:cNvPr id="131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6" name="C. Despite the fact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 the fact that</a:t>
              </a:r>
            </a:p>
          </p:txBody>
        </p:sp>
      </p:grpSp>
      <p:sp>
        <p:nvSpPr>
          <p:cNvPr id="131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0" name="B2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30  •  REVEAL</a:t>
              </a:r>
            </a:p>
          </p:txBody>
        </p:sp>
      </p:grpSp>
      <p:grpSp>
        <p:nvGrpSpPr>
          <p:cNvPr id="132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3" name="1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8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1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2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2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8" name="1. ___ feeling nervous, he gave a great spee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feeling nervous, he gave a great speech.</a:t>
              </a:r>
            </a:p>
          </p:txBody>
        </p:sp>
      </p:grpSp>
      <p:grpSp>
        <p:nvGrpSpPr>
          <p:cNvPr id="132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1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2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4" name="B. Even 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2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7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2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2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0" name="2. ___ the weather was awful, we went hi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the weather was awful, we went hiking.</a:t>
              </a:r>
            </a:p>
          </p:txBody>
        </p:sp>
      </p:grpSp>
      <p:grpSp>
        <p:nvGrpSpPr>
          <p:cNvPr id="132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3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2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6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2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9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2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2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2" name="3. The journey was exhausting. ___, it was worth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journey was exhausting. ___, it was worth it.</a:t>
              </a:r>
            </a:p>
          </p:txBody>
        </p:sp>
      </p:grpSp>
      <p:grpSp>
        <p:nvGrpSpPr>
          <p:cNvPr id="132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2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5" name="A. Howe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2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8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2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1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2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2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4" name="4. ___ being very busy, she answered every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being very busy, she answered every email.</a:t>
              </a:r>
            </a:p>
          </p:txBody>
        </p:sp>
      </p:grpSp>
      <p:grpSp>
        <p:nvGrpSpPr>
          <p:cNvPr id="132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7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2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0" name="B. In spit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 spite of</a:t>
              </a:r>
            </a:p>
          </p:txBody>
        </p:sp>
      </p:grpSp>
      <p:grpSp>
        <p:nvGrpSpPr>
          <p:cNvPr id="132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3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32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2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6" name="5. ___ the roads were icy, we arrive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roads were icy, we arrived safely.</a:t>
              </a:r>
            </a:p>
          </p:txBody>
        </p:sp>
      </p:grpSp>
      <p:grpSp>
        <p:nvGrpSpPr>
          <p:cNvPr id="132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9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2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2" name="B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Despite</a:t>
              </a:r>
            </a:p>
          </p:txBody>
        </p:sp>
      </p:grpSp>
      <p:grpSp>
        <p:nvGrpSpPr>
          <p:cNvPr id="132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5" name="C. Despite the fact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 the fact that</a:t>
              </a:r>
            </a:p>
          </p:txBody>
        </p:sp>
      </p:grpSp>
      <p:sp>
        <p:nvSpPr>
          <p:cNvPr id="132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2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9" name="B2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30  •  REVEAL</a:t>
              </a:r>
            </a:p>
          </p:txBody>
        </p:sp>
      </p:grpSp>
      <p:grpSp>
        <p:nvGrpSpPr>
          <p:cNvPr id="132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2" name="1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7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0" name="Concession and contra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Concession and contrast: choose the answer</a:t>
              </a:r>
            </a:p>
          </p:txBody>
        </p:sp>
      </p:grpSp>
      <p:grpSp>
        <p:nvGrpSpPr>
          <p:cNvPr id="132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2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7" name="1. ___ feeling nervous, he gave a great spee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feeling nervous, he gave a great speech.</a:t>
              </a:r>
            </a:p>
          </p:txBody>
        </p:sp>
      </p:grpSp>
      <p:grpSp>
        <p:nvGrpSpPr>
          <p:cNvPr id="133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0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3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3" name="B. Even 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3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6" name="C. Despit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3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9" name="2. ___ the weather was awful, we went hik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the weather was awful, we went hiking.</a:t>
              </a:r>
            </a:p>
          </p:txBody>
        </p:sp>
      </p:grpSp>
      <p:grpSp>
        <p:nvGrpSpPr>
          <p:cNvPr id="133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2" name="A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Despite</a:t>
              </a:r>
            </a:p>
          </p:txBody>
        </p:sp>
      </p:grpSp>
      <p:grpSp>
        <p:nvGrpSpPr>
          <p:cNvPr id="133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5" name="B. Even 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Even though</a:t>
              </a:r>
            </a:p>
          </p:txBody>
        </p:sp>
      </p:grpSp>
      <p:grpSp>
        <p:nvGrpSpPr>
          <p:cNvPr id="133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8" name="C. In 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In spite</a:t>
              </a:r>
            </a:p>
          </p:txBody>
        </p:sp>
      </p:grpSp>
      <p:grpSp>
        <p:nvGrpSpPr>
          <p:cNvPr id="133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3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1" name="3. The journey was exhausting. ___, it was worth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journey was exhausting. ___, it was worth it.</a:t>
              </a:r>
            </a:p>
          </p:txBody>
        </p:sp>
      </p:grpSp>
      <p:grpSp>
        <p:nvGrpSpPr>
          <p:cNvPr id="133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3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4" name="A. Howe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However</a:t>
              </a:r>
            </a:p>
          </p:txBody>
        </p:sp>
      </p:grpSp>
      <p:grpSp>
        <p:nvGrpSpPr>
          <p:cNvPr id="133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7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33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0" name="C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</a:t>
              </a:r>
            </a:p>
          </p:txBody>
        </p:sp>
      </p:grpSp>
      <p:grpSp>
        <p:nvGrpSpPr>
          <p:cNvPr id="133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3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3" name="4. ___ being very busy, she answered every emai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being very busy, she answered every email.</a:t>
              </a:r>
            </a:p>
          </p:txBody>
        </p:sp>
      </p:grpSp>
      <p:grpSp>
        <p:nvGrpSpPr>
          <p:cNvPr id="133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6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33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9" name="B. In spit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In spite of</a:t>
              </a:r>
            </a:p>
          </p:txBody>
        </p:sp>
      </p:grpSp>
      <p:grpSp>
        <p:nvGrpSpPr>
          <p:cNvPr id="133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2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33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3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5" name="5. ___ the roads were icy, we arrived saf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 roads were icy, we arrived safely.</a:t>
              </a:r>
            </a:p>
          </p:txBody>
        </p:sp>
      </p:grpSp>
      <p:grpSp>
        <p:nvGrpSpPr>
          <p:cNvPr id="133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8" name="A. Although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 of</a:t>
              </a:r>
            </a:p>
          </p:txBody>
        </p:sp>
      </p:grpSp>
      <p:grpSp>
        <p:nvGrpSpPr>
          <p:cNvPr id="133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1" name="B. Despit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Despite</a:t>
              </a:r>
            </a:p>
          </p:txBody>
        </p:sp>
      </p:grpSp>
      <p:grpSp>
        <p:nvGrpSpPr>
          <p:cNvPr id="133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4" name="C. Despite the fact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Despite the fact that</a:t>
              </a:r>
            </a:p>
          </p:txBody>
        </p:sp>
      </p:grpSp>
      <p:sp>
        <p:nvSpPr>
          <p:cNvPr id="133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3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8" name="B2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30  •  REVEAL</a:t>
              </a:r>
            </a:p>
          </p:txBody>
        </p:sp>
      </p:grpSp>
      <p:grpSp>
        <p:nvGrpSpPr>
          <p:cNvPr id="133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3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1" name="1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3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6" name="UNIT 3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EXPLANATION</a:t>
              </a:r>
            </a:p>
          </p:txBody>
        </p:sp>
      </p:grpSp>
      <p:grpSp>
        <p:nvGrpSpPr>
          <p:cNvPr id="133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3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9" name="Reason, purpose and resul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</a:t>
              </a:r>
            </a:p>
          </p:txBody>
        </p:sp>
      </p:grpSp>
      <p:sp>
        <p:nvSpPr>
          <p:cNvPr id="133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3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3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33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6" name="Use because/because of for reason, so that/in order to for purpose, and so/such...that for resul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because/because of for reason, so that/in order to for purpose, and so/such...that for result.</a:t>
              </a:r>
            </a:p>
          </p:txBody>
        </p:sp>
      </p:grpSp>
      <p:grpSp>
        <p:nvGrpSpPr>
          <p:cNvPr id="133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3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3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3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2" name="Match the connector to the grammar that follows it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Match the connector to the grammar that follows it.</a:t>
              </a:r>
            </a:p>
          </p:txBody>
        </p:sp>
      </p:grpSp>
      <p:sp>
        <p:nvSpPr>
          <p:cNvPr id="133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3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3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33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9" name="because + claus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because +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because of +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so + adjective + that</a:t>
              </a:r>
            </a:p>
          </p:txBody>
        </p:sp>
      </p:grpSp>
      <p:grpSp>
        <p:nvGrpSpPr>
          <p:cNvPr id="133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33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33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3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4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3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9" name="1.  We stayed in because of the storm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We stayed in because of the storm.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whispered so that nobody would hear.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It was so cold that the lake froze.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left early in order to catch the train.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was such an interesting talk that we stayed.</a:t>
              </a:r>
            </a:p>
          </p:txBody>
        </p:sp>
      </p:grpSp>
      <p:sp>
        <p:nvSpPr>
          <p:cNvPr id="134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4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3" name="B2 GRAMMAR  •  UNIT 3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31  •  EXPLANATION</a:t>
              </a:r>
            </a:p>
          </p:txBody>
        </p:sp>
      </p:grpSp>
      <p:grpSp>
        <p:nvGrpSpPr>
          <p:cNvPr id="134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4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6" name="1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1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4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4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4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1" name="1. The match was cancelled ___ the heavy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match was cancelled ___ the heavy rain.</a:t>
              </a:r>
            </a:p>
          </p:txBody>
        </p:sp>
      </p:grpSp>
      <p:grpSp>
        <p:nvGrpSpPr>
          <p:cNvPr id="134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4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4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7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4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0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4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3" name="2. I wrote it down ___ I wouldn't for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wrote it down ___ I wouldn't forget.</a:t>
              </a:r>
            </a:p>
          </p:txBody>
        </p:sp>
      </p:grpSp>
      <p:grpSp>
        <p:nvGrpSpPr>
          <p:cNvPr id="134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6" name="A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4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9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4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2" name="C. such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that</a:t>
              </a:r>
            </a:p>
          </p:txBody>
        </p:sp>
      </p:grpSp>
      <p:grpSp>
        <p:nvGrpSpPr>
          <p:cNvPr id="134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5" name="3. The lecture was ___ interesting ___ nobody checked their pho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lecture was ___ interesting ___ nobody checked their phones.</a:t>
              </a:r>
            </a:p>
          </p:txBody>
        </p:sp>
      </p:grpSp>
      <p:grpSp>
        <p:nvGrpSpPr>
          <p:cNvPr id="134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8" name="A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 / that</a:t>
              </a:r>
            </a:p>
          </p:txBody>
        </p:sp>
      </p:grpSp>
      <p:grpSp>
        <p:nvGrpSpPr>
          <p:cNvPr id="134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1" name="B. so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/ that</a:t>
              </a:r>
            </a:p>
          </p:txBody>
        </p:sp>
      </p:grpSp>
      <p:grpSp>
        <p:nvGrpSpPr>
          <p:cNvPr id="134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4" name="C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 / to</a:t>
              </a:r>
            </a:p>
          </p:txBody>
        </p:sp>
      </p:grpSp>
      <p:grpSp>
        <p:nvGrpSpPr>
          <p:cNvPr id="134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7" name="4. She left early ___ avoid the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___ avoid the traffic.</a:t>
              </a:r>
            </a:p>
          </p:txBody>
        </p:sp>
      </p:grpSp>
      <p:grpSp>
        <p:nvGrpSpPr>
          <p:cNvPr id="134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0" name="A. in ord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 order to</a:t>
              </a:r>
            </a:p>
          </p:txBody>
        </p:sp>
      </p:grpSp>
      <p:grpSp>
        <p:nvGrpSpPr>
          <p:cNvPr id="134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3" name="B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34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6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34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9" name="5. It was ___ a difficult puzzle ___ we needed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a difficult puzzle ___ we needed help.</a:t>
              </a:r>
            </a:p>
          </p:txBody>
        </p:sp>
      </p:grpSp>
      <p:grpSp>
        <p:nvGrpSpPr>
          <p:cNvPr id="134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2" name="A. so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/ that</a:t>
              </a:r>
            </a:p>
          </p:txBody>
        </p:sp>
      </p:grpSp>
      <p:grpSp>
        <p:nvGrpSpPr>
          <p:cNvPr id="134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5" name="B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 / to</a:t>
              </a:r>
            </a:p>
          </p:txBody>
        </p:sp>
      </p:grpSp>
      <p:grpSp>
        <p:nvGrpSpPr>
          <p:cNvPr id="134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8" name="C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/ that</a:t>
              </a:r>
            </a:p>
          </p:txBody>
        </p:sp>
      </p:grpSp>
      <p:sp>
        <p:nvSpPr>
          <p:cNvPr id="134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4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2" name="B2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31  •  REVEAL</a:t>
              </a:r>
            </a:p>
          </p:txBody>
        </p:sp>
      </p:grpSp>
      <p:grpSp>
        <p:nvGrpSpPr>
          <p:cNvPr id="134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4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5" name="1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0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3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4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4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0" name="1. The match was cancelled ___ the heavy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match was cancelled ___ the heavy rain.</a:t>
              </a:r>
            </a:p>
          </p:txBody>
        </p:sp>
      </p:grpSp>
      <p:grpSp>
        <p:nvGrpSpPr>
          <p:cNvPr id="135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3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5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6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5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9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5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2" name="2. I wrote it down ___ I wouldn't for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wrote it down ___ I wouldn't forget.</a:t>
              </a:r>
            </a:p>
          </p:txBody>
        </p:sp>
      </p:grpSp>
      <p:grpSp>
        <p:nvGrpSpPr>
          <p:cNvPr id="135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5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5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8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5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1" name="C. such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that</a:t>
              </a:r>
            </a:p>
          </p:txBody>
        </p:sp>
      </p:grpSp>
      <p:grpSp>
        <p:nvGrpSpPr>
          <p:cNvPr id="135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5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4" name="3. The lecture was ___ interesting ___ nobody checked their pho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lecture was ___ interesting ___ nobody checked their phones.</a:t>
              </a:r>
            </a:p>
          </p:txBody>
        </p:sp>
      </p:grpSp>
      <p:grpSp>
        <p:nvGrpSpPr>
          <p:cNvPr id="135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7" name="A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 / that</a:t>
              </a:r>
            </a:p>
          </p:txBody>
        </p:sp>
      </p:grpSp>
      <p:grpSp>
        <p:nvGrpSpPr>
          <p:cNvPr id="135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0" name="B. so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/ that</a:t>
              </a:r>
            </a:p>
          </p:txBody>
        </p:sp>
      </p:grpSp>
      <p:grpSp>
        <p:nvGrpSpPr>
          <p:cNvPr id="135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3" name="C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 / to</a:t>
              </a:r>
            </a:p>
          </p:txBody>
        </p:sp>
      </p:grpSp>
      <p:grpSp>
        <p:nvGrpSpPr>
          <p:cNvPr id="135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5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6" name="4. She left early ___ avoid the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___ avoid the traffic.</a:t>
              </a:r>
            </a:p>
          </p:txBody>
        </p:sp>
      </p:grpSp>
      <p:grpSp>
        <p:nvGrpSpPr>
          <p:cNvPr id="135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9" name="A. in ord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 order to</a:t>
              </a:r>
            </a:p>
          </p:txBody>
        </p:sp>
      </p:grpSp>
      <p:grpSp>
        <p:nvGrpSpPr>
          <p:cNvPr id="135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2" name="B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35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5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35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5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8" name="5. It was ___ a difficult puzzle ___ we needed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a difficult puzzle ___ we needed help.</a:t>
              </a:r>
            </a:p>
          </p:txBody>
        </p:sp>
      </p:grpSp>
      <p:grpSp>
        <p:nvGrpSpPr>
          <p:cNvPr id="135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1" name="A. so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/ that</a:t>
              </a:r>
            </a:p>
          </p:txBody>
        </p:sp>
      </p:grpSp>
      <p:grpSp>
        <p:nvGrpSpPr>
          <p:cNvPr id="135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4" name="B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 / to</a:t>
              </a:r>
            </a:p>
          </p:txBody>
        </p:sp>
      </p:grpSp>
      <p:grpSp>
        <p:nvGrpSpPr>
          <p:cNvPr id="135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7" name="C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/ that</a:t>
              </a:r>
            </a:p>
          </p:txBody>
        </p:sp>
      </p:grpSp>
      <p:sp>
        <p:nvSpPr>
          <p:cNvPr id="135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5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1" name="B2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31  •  REVEAL</a:t>
              </a:r>
            </a:p>
          </p:txBody>
        </p:sp>
      </p:grpSp>
      <p:grpSp>
        <p:nvGrpSpPr>
          <p:cNvPr id="135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5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4" name="1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5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9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5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5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2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5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5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5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5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9" name="1. The match was cancelled ___ the heavy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match was cancelled ___ the heavy rain.</a:t>
              </a:r>
            </a:p>
          </p:txBody>
        </p:sp>
      </p:grpSp>
      <p:grpSp>
        <p:nvGrpSpPr>
          <p:cNvPr id="135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2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5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5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5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8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5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1" name="2. I wrote it down ___ I wouldn't for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wrote it down ___ I wouldn't forget.</a:t>
              </a:r>
            </a:p>
          </p:txBody>
        </p:sp>
      </p:grpSp>
      <p:grpSp>
        <p:nvGrpSpPr>
          <p:cNvPr id="135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4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5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7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6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0" name="C. such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that</a:t>
              </a:r>
            </a:p>
          </p:txBody>
        </p:sp>
      </p:grpSp>
      <p:grpSp>
        <p:nvGrpSpPr>
          <p:cNvPr id="136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3" name="3. The lecture was ___ interesting ___ nobody checked their pho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lecture was ___ interesting ___ nobody checked their phones.</a:t>
              </a:r>
            </a:p>
          </p:txBody>
        </p:sp>
      </p:grpSp>
      <p:grpSp>
        <p:nvGrpSpPr>
          <p:cNvPr id="136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6" name="A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 / that</a:t>
              </a:r>
            </a:p>
          </p:txBody>
        </p:sp>
      </p:grpSp>
      <p:grpSp>
        <p:nvGrpSpPr>
          <p:cNvPr id="136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9" name="B. so /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/ that</a:t>
              </a:r>
            </a:p>
          </p:txBody>
        </p:sp>
      </p:grpSp>
      <p:grpSp>
        <p:nvGrpSpPr>
          <p:cNvPr id="136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2" name="C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 / to</a:t>
              </a:r>
            </a:p>
          </p:txBody>
        </p:sp>
      </p:grpSp>
      <p:grpSp>
        <p:nvGrpSpPr>
          <p:cNvPr id="136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5" name="4. She left early ___ avoid the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___ avoid the traffic.</a:t>
              </a:r>
            </a:p>
          </p:txBody>
        </p:sp>
      </p:grpSp>
      <p:grpSp>
        <p:nvGrpSpPr>
          <p:cNvPr id="136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8" name="A. in order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 order to</a:t>
              </a:r>
            </a:p>
          </p:txBody>
        </p:sp>
      </p:grpSp>
      <p:grpSp>
        <p:nvGrpSpPr>
          <p:cNvPr id="136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1" name="B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36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4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36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6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7" name="5. It was ___ a difficult puzzle ___ we needed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a difficult puzzle ___ we needed help.</a:t>
              </a:r>
            </a:p>
          </p:txBody>
        </p:sp>
      </p:grpSp>
      <p:grpSp>
        <p:nvGrpSpPr>
          <p:cNvPr id="136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0" name="A. so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/ that</a:t>
              </a:r>
            </a:p>
          </p:txBody>
        </p:sp>
      </p:grpSp>
      <p:grpSp>
        <p:nvGrpSpPr>
          <p:cNvPr id="136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3" name="B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 / to</a:t>
              </a:r>
            </a:p>
          </p:txBody>
        </p:sp>
      </p:grpSp>
      <p:grpSp>
        <p:nvGrpSpPr>
          <p:cNvPr id="136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6" name="C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/ that</a:t>
              </a:r>
            </a:p>
          </p:txBody>
        </p:sp>
      </p:grpSp>
      <p:sp>
        <p:nvSpPr>
          <p:cNvPr id="136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6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0" name="B2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31  •  REVEAL</a:t>
              </a:r>
            </a:p>
          </p:txBody>
        </p:sp>
      </p:grpSp>
      <p:grpSp>
        <p:nvGrpSpPr>
          <p:cNvPr id="136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6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3" name="1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6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8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6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6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1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6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6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6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6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8" name="1. The match was cancelled ___ the heavy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match was cancelled ___ the heavy rain.</a:t>
              </a:r>
            </a:p>
          </p:txBody>
        </p:sp>
      </p:grpSp>
      <p:grpSp>
        <p:nvGrpSpPr>
          <p:cNvPr id="136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1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6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4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6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7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6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6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0" name="2. I wrote it down ___ I wouldn't for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wrote it down ___ I wouldn't forget.</a:t>
              </a:r>
            </a:p>
          </p:txBody>
        </p:sp>
      </p:grpSp>
      <p:grpSp>
        <p:nvGrpSpPr>
          <p:cNvPr id="136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3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6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6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6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9" name="C. such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that</a:t>
              </a:r>
            </a:p>
          </p:txBody>
        </p:sp>
      </p:grpSp>
      <p:grpSp>
        <p:nvGrpSpPr>
          <p:cNvPr id="136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2" name="3. The lecture was ___ interesting ___ nobody checked their pho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lecture was ___ interesting ___ nobody checked their phones.</a:t>
              </a:r>
            </a:p>
          </p:txBody>
        </p:sp>
      </p:grpSp>
      <p:grpSp>
        <p:nvGrpSpPr>
          <p:cNvPr id="136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5" name="A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 / that</a:t>
              </a:r>
            </a:p>
          </p:txBody>
        </p:sp>
      </p:grpSp>
      <p:grpSp>
        <p:nvGrpSpPr>
          <p:cNvPr id="136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8" name="B. so /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/ that</a:t>
              </a:r>
            </a:p>
          </p:txBody>
        </p:sp>
      </p:grpSp>
      <p:grpSp>
        <p:nvGrpSpPr>
          <p:cNvPr id="136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1" name="C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 / to</a:t>
              </a:r>
            </a:p>
          </p:txBody>
        </p:sp>
      </p:grpSp>
      <p:grpSp>
        <p:nvGrpSpPr>
          <p:cNvPr id="136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4" name="4. She left early ___ avoid the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___ avoid the traffic.</a:t>
              </a:r>
            </a:p>
          </p:txBody>
        </p:sp>
      </p:grpSp>
      <p:grpSp>
        <p:nvGrpSpPr>
          <p:cNvPr id="136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7" name="A. in order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 order to</a:t>
              </a:r>
            </a:p>
          </p:txBody>
        </p:sp>
      </p:grpSp>
      <p:grpSp>
        <p:nvGrpSpPr>
          <p:cNvPr id="137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0" name="B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37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3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37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6" name="5. It was ___ a difficult puzzle ___ we needed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a difficult puzzle ___ we needed help.</a:t>
              </a:r>
            </a:p>
          </p:txBody>
        </p:sp>
      </p:grpSp>
      <p:grpSp>
        <p:nvGrpSpPr>
          <p:cNvPr id="137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9" name="A. so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/ that</a:t>
              </a:r>
            </a:p>
          </p:txBody>
        </p:sp>
      </p:grpSp>
      <p:grpSp>
        <p:nvGrpSpPr>
          <p:cNvPr id="137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2" name="B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 / to</a:t>
              </a:r>
            </a:p>
          </p:txBody>
        </p:sp>
      </p:grpSp>
      <p:grpSp>
        <p:nvGrpSpPr>
          <p:cNvPr id="137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5" name="C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/ that</a:t>
              </a:r>
            </a:p>
          </p:txBody>
        </p:sp>
      </p:grpSp>
      <p:sp>
        <p:nvSpPr>
          <p:cNvPr id="137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7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9" name="B2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31  •  REVEAL</a:t>
              </a:r>
            </a:p>
          </p:txBody>
        </p:sp>
      </p:grpSp>
      <p:grpSp>
        <p:nvGrpSpPr>
          <p:cNvPr id="137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7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2" name="1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7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7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7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7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0" name="Reason, purpose and resul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Reason, purpose and result: choose the answer</a:t>
              </a:r>
            </a:p>
          </p:txBody>
        </p:sp>
      </p:grpSp>
      <p:grpSp>
        <p:nvGrpSpPr>
          <p:cNvPr id="137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7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7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7" name="1. The match was cancelled ___ the heavy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match was cancelled ___ the heavy rain.</a:t>
              </a:r>
            </a:p>
          </p:txBody>
        </p:sp>
      </p:grpSp>
      <p:grpSp>
        <p:nvGrpSpPr>
          <p:cNvPr id="137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0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37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3" name="B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that</a:t>
              </a:r>
            </a:p>
          </p:txBody>
        </p:sp>
      </p:grpSp>
      <p:grpSp>
        <p:nvGrpSpPr>
          <p:cNvPr id="137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6" name="C. because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37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9" name="2. I wrote it down ___ I wouldn't for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wrote it down ___ I wouldn't forget.</a:t>
              </a:r>
            </a:p>
          </p:txBody>
        </p:sp>
      </p:grpSp>
      <p:grpSp>
        <p:nvGrpSpPr>
          <p:cNvPr id="137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2" name="A. so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that</a:t>
              </a:r>
            </a:p>
          </p:txBody>
        </p:sp>
      </p:grpSp>
      <p:grpSp>
        <p:nvGrpSpPr>
          <p:cNvPr id="137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5" name="B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 of</a:t>
              </a:r>
            </a:p>
          </p:txBody>
        </p:sp>
      </p:grpSp>
      <p:grpSp>
        <p:nvGrpSpPr>
          <p:cNvPr id="137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8" name="C. such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that</a:t>
              </a:r>
            </a:p>
          </p:txBody>
        </p:sp>
      </p:grpSp>
      <p:grpSp>
        <p:nvGrpSpPr>
          <p:cNvPr id="137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7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1" name="3. The lecture was ___ interesting ___ nobody checked their phon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lecture was ___ interesting ___ nobody checked their phones.</a:t>
              </a:r>
            </a:p>
          </p:txBody>
        </p:sp>
      </p:grpSp>
      <p:grpSp>
        <p:nvGrpSpPr>
          <p:cNvPr id="137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7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4" name="A. such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 / that</a:t>
              </a:r>
            </a:p>
          </p:txBody>
        </p:sp>
      </p:grpSp>
      <p:grpSp>
        <p:nvGrpSpPr>
          <p:cNvPr id="137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7" name="B. so /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 / that</a:t>
              </a:r>
            </a:p>
          </p:txBody>
        </p:sp>
      </p:grpSp>
      <p:grpSp>
        <p:nvGrpSpPr>
          <p:cNvPr id="137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0" name="C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 / to</a:t>
              </a:r>
            </a:p>
          </p:txBody>
        </p:sp>
      </p:grpSp>
      <p:grpSp>
        <p:nvGrpSpPr>
          <p:cNvPr id="137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7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3" name="4. She left early ___ avoid the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She left early ___ avoid the traffic.</a:t>
              </a:r>
            </a:p>
          </p:txBody>
        </p:sp>
      </p:grpSp>
      <p:grpSp>
        <p:nvGrpSpPr>
          <p:cNvPr id="137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6" name="A. in order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 order to</a:t>
              </a:r>
            </a:p>
          </p:txBody>
        </p:sp>
      </p:grpSp>
      <p:grpSp>
        <p:nvGrpSpPr>
          <p:cNvPr id="137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9" name="B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37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2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37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5" name="5. It was ___ a difficult puzzle ___ we needed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It was ___ a difficult puzzle ___ we needed help.</a:t>
              </a:r>
            </a:p>
          </p:txBody>
        </p:sp>
      </p:grpSp>
      <p:grpSp>
        <p:nvGrpSpPr>
          <p:cNvPr id="137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8" name="A. so /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/ that</a:t>
              </a:r>
            </a:p>
          </p:txBody>
        </p:sp>
      </p:grpSp>
      <p:grpSp>
        <p:nvGrpSpPr>
          <p:cNvPr id="137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1" name="B. too /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 / to</a:t>
              </a:r>
            </a:p>
          </p:txBody>
        </p:sp>
      </p:grpSp>
      <p:grpSp>
        <p:nvGrpSpPr>
          <p:cNvPr id="137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4" name="C. such /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 / that</a:t>
              </a:r>
            </a:p>
          </p:txBody>
        </p:sp>
      </p:grpSp>
      <p:sp>
        <p:nvSpPr>
          <p:cNvPr id="137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7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8" name="B2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31  •  REVEAL</a:t>
              </a:r>
            </a:p>
          </p:txBody>
        </p:sp>
      </p:grpSp>
      <p:grpSp>
        <p:nvGrpSpPr>
          <p:cNvPr id="138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8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1" name="1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8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6" name="UNIT 3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EXPLANATION</a:t>
              </a:r>
            </a:p>
          </p:txBody>
        </p:sp>
      </p:grpSp>
      <p:grpSp>
        <p:nvGrpSpPr>
          <p:cNvPr id="138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8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9" name="Dependent preposi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Dependent prepositions</a:t>
              </a:r>
            </a:p>
          </p:txBody>
        </p:sp>
      </p:grpSp>
      <p:sp>
        <p:nvSpPr>
          <p:cNvPr id="138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8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8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38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6" name="Many adjectives, verbs and nouns take fixed prepositions; learn them as complete chunk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Many adjectives, verbs and nouns take fixed prepositions; learn them as complete chunks.</a:t>
              </a:r>
            </a:p>
          </p:txBody>
        </p:sp>
      </p:grpSp>
      <p:grpSp>
        <p:nvGrpSpPr>
          <p:cNvPr id="138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8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8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8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2" name="A verb after a preposition normally takes -ing.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 verb after a preposition normally takes -ing.</a:t>
              </a:r>
            </a:p>
          </p:txBody>
        </p:sp>
      </p:grpSp>
      <p:sp>
        <p:nvSpPr>
          <p:cNvPr id="138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8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8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38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9" name="insist on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insist on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responsible for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capable of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object to</a:t>
              </a:r>
            </a:p>
          </p:txBody>
        </p:sp>
      </p:grpSp>
      <p:grpSp>
        <p:nvGrpSpPr>
          <p:cNvPr id="138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38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38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8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8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8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9" name="1.  She insisted on paying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insisted on paying.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Who is responsible for this?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He is capable of doing it.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objected to the proposal.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Success depends on preparation.</a:t>
              </a:r>
            </a:p>
          </p:txBody>
        </p:sp>
      </p:grpSp>
      <p:sp>
        <p:nvSpPr>
          <p:cNvPr id="138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8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3" name="B2 GRAMMAR  •  UNIT 3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32  •  EXPLANATION</a:t>
              </a:r>
            </a:p>
          </p:txBody>
        </p:sp>
      </p:grpSp>
      <p:grpSp>
        <p:nvGrpSpPr>
          <p:cNvPr id="138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8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6" name="1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8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1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8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8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4" name="Dependent preposi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Dependent prepositions: choose the answer</a:t>
              </a:r>
            </a:p>
          </p:txBody>
        </p:sp>
      </p:grpSp>
      <p:grpSp>
        <p:nvGrpSpPr>
          <p:cNvPr id="138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8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8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1" name="1. She insisted ___ paying for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insisted ___ paying for dinner.</a:t>
              </a:r>
            </a:p>
          </p:txBody>
        </p:sp>
      </p:grpSp>
      <p:grpSp>
        <p:nvGrpSpPr>
          <p:cNvPr id="138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4" name="A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</a:t>
              </a:r>
            </a:p>
          </p:txBody>
        </p:sp>
      </p:grpSp>
      <p:grpSp>
        <p:nvGrpSpPr>
          <p:cNvPr id="138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7" name="B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38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0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138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3" name="2. Who is responsible ___ updating the websi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Who is responsible ___ updating the website?</a:t>
              </a:r>
            </a:p>
          </p:txBody>
        </p:sp>
      </p:grpSp>
      <p:grpSp>
        <p:nvGrpSpPr>
          <p:cNvPr id="138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6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38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9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38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2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38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5" name="3. He's capable ___ managing the team al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capable ___ managing the team alone.</a:t>
              </a:r>
            </a:p>
          </p:txBody>
        </p:sp>
      </p:grpSp>
      <p:grpSp>
        <p:nvGrpSpPr>
          <p:cNvPr id="138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8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38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1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38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4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38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7" name="4. Several residents objected ___ building a car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Several residents objected ___ building a car park.</a:t>
              </a:r>
            </a:p>
          </p:txBody>
        </p:sp>
      </p:grpSp>
      <p:grpSp>
        <p:nvGrpSpPr>
          <p:cNvPr id="139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0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39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3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39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6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39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9" name="5. The final decision depends ___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final decision depends ___ the budget.</a:t>
              </a:r>
            </a:p>
          </p:txBody>
        </p:sp>
      </p:grpSp>
      <p:grpSp>
        <p:nvGrpSpPr>
          <p:cNvPr id="139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2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139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5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39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8" name="C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</a:t>
              </a:r>
            </a:p>
          </p:txBody>
        </p:sp>
      </p:grpSp>
      <p:sp>
        <p:nvSpPr>
          <p:cNvPr id="139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9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2" name="B2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32  •  REVEAL</a:t>
              </a:r>
            </a:p>
          </p:txBody>
        </p:sp>
      </p:grpSp>
      <p:grpSp>
        <p:nvGrpSpPr>
          <p:cNvPr id="139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9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5" name="1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9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0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9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9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3" name="Dependent preposi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Dependent prepositions: choose the answer</a:t>
              </a:r>
            </a:p>
          </p:txBody>
        </p:sp>
      </p:grpSp>
      <p:grpSp>
        <p:nvGrpSpPr>
          <p:cNvPr id="139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9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9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9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0" name="1. She insisted ___ paying for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insisted ___ paying for dinner.</a:t>
              </a:r>
            </a:p>
          </p:txBody>
        </p:sp>
      </p:grpSp>
      <p:grpSp>
        <p:nvGrpSpPr>
          <p:cNvPr id="139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3" name="A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</a:t>
              </a:r>
            </a:p>
          </p:txBody>
        </p:sp>
      </p:grpSp>
      <p:grpSp>
        <p:nvGrpSpPr>
          <p:cNvPr id="139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6" name="B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39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9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139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9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2" name="2. Who is responsible ___ updating the websi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Who is responsible ___ updating the website?</a:t>
              </a:r>
            </a:p>
          </p:txBody>
        </p:sp>
      </p:grpSp>
      <p:grpSp>
        <p:nvGrpSpPr>
          <p:cNvPr id="139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5" name="A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39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8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39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9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1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39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9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4" name="3. He's capable ___ managing the team al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capable ___ managing the team alone.</a:t>
              </a:r>
            </a:p>
          </p:txBody>
        </p:sp>
      </p:grpSp>
      <p:grpSp>
        <p:nvGrpSpPr>
          <p:cNvPr id="139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7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39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0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39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3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39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9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6" name="4. Several residents objected ___ building a car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Several residents objected ___ building a car park.</a:t>
              </a:r>
            </a:p>
          </p:txBody>
        </p:sp>
      </p:grpSp>
      <p:grpSp>
        <p:nvGrpSpPr>
          <p:cNvPr id="139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9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39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2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39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5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39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8" name="5. The final decision depends ___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final decision depends ___ the budget.</a:t>
              </a:r>
            </a:p>
          </p:txBody>
        </p:sp>
      </p:grpSp>
      <p:grpSp>
        <p:nvGrpSpPr>
          <p:cNvPr id="139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1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139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4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39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7" name="C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</a:t>
              </a:r>
            </a:p>
          </p:txBody>
        </p:sp>
      </p:grpSp>
      <p:sp>
        <p:nvSpPr>
          <p:cNvPr id="139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0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1" name="B2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32  •  REVEAL</a:t>
              </a:r>
            </a:p>
          </p:txBody>
        </p:sp>
      </p:grpSp>
      <p:grpSp>
        <p:nvGrpSpPr>
          <p:cNvPr id="140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4" name="1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9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2" name="Dependent preposi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Dependent prepositions: choose the answer</a:t>
              </a:r>
            </a:p>
          </p:txBody>
        </p:sp>
      </p:grpSp>
      <p:grpSp>
        <p:nvGrpSpPr>
          <p:cNvPr id="140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0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9" name="1. She insisted ___ paying for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insisted ___ paying for dinner.</a:t>
              </a:r>
            </a:p>
          </p:txBody>
        </p:sp>
      </p:grpSp>
      <p:grpSp>
        <p:nvGrpSpPr>
          <p:cNvPr id="140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2" name="A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</a:t>
              </a:r>
            </a:p>
          </p:txBody>
        </p:sp>
      </p:grpSp>
      <p:grpSp>
        <p:nvGrpSpPr>
          <p:cNvPr id="140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5" name="B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40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8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140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0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1" name="2. Who is responsible ___ updating the websi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Who is responsible ___ updating the website?</a:t>
              </a:r>
            </a:p>
          </p:txBody>
        </p:sp>
      </p:grpSp>
      <p:grpSp>
        <p:nvGrpSpPr>
          <p:cNvPr id="140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4" name="A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0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7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0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0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0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0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3" name="3. He's capable ___ managing the team al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capable ___ managing the team alone.</a:t>
              </a:r>
            </a:p>
          </p:txBody>
        </p:sp>
      </p:grpSp>
      <p:grpSp>
        <p:nvGrpSpPr>
          <p:cNvPr id="140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0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6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0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0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9" name="B.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0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2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0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0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5" name="4. Several residents objected ___ building a car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Several residents objected ___ building a car park.</a:t>
              </a:r>
            </a:p>
          </p:txBody>
        </p:sp>
      </p:grpSp>
      <p:grpSp>
        <p:nvGrpSpPr>
          <p:cNvPr id="140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8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0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1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40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4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0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0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7" name="5. The final decision depends ___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final decision depends ___ the budget.</a:t>
              </a:r>
            </a:p>
          </p:txBody>
        </p:sp>
      </p:grpSp>
      <p:grpSp>
        <p:nvGrpSpPr>
          <p:cNvPr id="140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0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140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3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0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6" name="C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</a:t>
              </a:r>
            </a:p>
          </p:txBody>
        </p:sp>
      </p:grpSp>
      <p:sp>
        <p:nvSpPr>
          <p:cNvPr id="140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0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0" name="B2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32  •  REVEAL</a:t>
              </a:r>
            </a:p>
          </p:txBody>
        </p:sp>
      </p:grpSp>
      <p:grpSp>
        <p:nvGrpSpPr>
          <p:cNvPr id="140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3" name="1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8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1" name="Dependent preposi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Dependent prepositions: choose the answer</a:t>
              </a:r>
            </a:p>
          </p:txBody>
        </p:sp>
      </p:grpSp>
      <p:grpSp>
        <p:nvGrpSpPr>
          <p:cNvPr id="140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0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8" name="1. She insisted ___ paying for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insisted ___ paying for dinner.</a:t>
              </a:r>
            </a:p>
          </p:txBody>
        </p:sp>
      </p:grpSp>
      <p:grpSp>
        <p:nvGrpSpPr>
          <p:cNvPr id="141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1" name="A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</a:t>
              </a:r>
            </a:p>
          </p:txBody>
        </p:sp>
      </p:grpSp>
      <p:grpSp>
        <p:nvGrpSpPr>
          <p:cNvPr id="141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4" name="B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41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7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141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0" name="2. Who is responsible ___ updating the websi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Who is responsible ___ updating the website?</a:t>
              </a:r>
            </a:p>
          </p:txBody>
        </p:sp>
      </p:grpSp>
      <p:grpSp>
        <p:nvGrpSpPr>
          <p:cNvPr id="141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3" name="A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1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6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1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9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1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1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2" name="3. He's capable ___ managing the team al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capable ___ managing the team alone.</a:t>
              </a:r>
            </a:p>
          </p:txBody>
        </p:sp>
      </p:grpSp>
      <p:grpSp>
        <p:nvGrpSpPr>
          <p:cNvPr id="141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1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5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1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8" name="B.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1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1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1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1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4" name="4. Several residents objected ___ building a car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Several residents objected ___ building a car park.</a:t>
              </a:r>
            </a:p>
          </p:txBody>
        </p:sp>
      </p:grpSp>
      <p:grpSp>
        <p:nvGrpSpPr>
          <p:cNvPr id="141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7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1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0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41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3" name="C.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1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1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6" name="5. The final decision depends ___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final decision depends ___ the budget.</a:t>
              </a:r>
            </a:p>
          </p:txBody>
        </p:sp>
      </p:grpSp>
      <p:grpSp>
        <p:nvGrpSpPr>
          <p:cNvPr id="141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9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141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2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1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5" name="C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</a:t>
              </a:r>
            </a:p>
          </p:txBody>
        </p:sp>
      </p:grpSp>
      <p:sp>
        <p:nvSpPr>
          <p:cNvPr id="141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1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9" name="B2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32  •  REVEAL</a:t>
              </a:r>
            </a:p>
          </p:txBody>
        </p:sp>
      </p:grpSp>
      <p:grpSp>
        <p:nvGrpSpPr>
          <p:cNvPr id="141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1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2" name="1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1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7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1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1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0" name="Dependent preposi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Dependent prepositions: choose the answer</a:t>
              </a:r>
            </a:p>
          </p:txBody>
        </p:sp>
      </p:grpSp>
      <p:grpSp>
        <p:nvGrpSpPr>
          <p:cNvPr id="141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1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1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7" name="1. She insisted ___ paying for dinn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insisted ___ paying for dinner.</a:t>
              </a:r>
            </a:p>
          </p:txBody>
        </p:sp>
      </p:grpSp>
      <p:grpSp>
        <p:nvGrpSpPr>
          <p:cNvPr id="141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0" name="A.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in</a:t>
              </a:r>
            </a:p>
          </p:txBody>
        </p:sp>
      </p:grpSp>
      <p:grpSp>
        <p:nvGrpSpPr>
          <p:cNvPr id="141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3" name="B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41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6" name="C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at</a:t>
              </a:r>
            </a:p>
          </p:txBody>
        </p:sp>
      </p:grpSp>
      <p:grpSp>
        <p:nvGrpSpPr>
          <p:cNvPr id="141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9" name="2. Who is responsible ___ updating the websit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Who is responsible ___ updating the website?</a:t>
              </a:r>
            </a:p>
          </p:txBody>
        </p:sp>
      </p:grpSp>
      <p:grpSp>
        <p:nvGrpSpPr>
          <p:cNvPr id="141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2" name="A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1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5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1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8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2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2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1" name="3. He's capable ___ managing the team al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capable ___ managing the team alone.</a:t>
              </a:r>
            </a:p>
          </p:txBody>
        </p:sp>
      </p:grpSp>
      <p:grpSp>
        <p:nvGrpSpPr>
          <p:cNvPr id="142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2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4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2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7" name="B. o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2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0" name="C.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2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3" name="4. Several residents objected ___ building a car pa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Several residents objected ___ building a car park.</a:t>
              </a:r>
            </a:p>
          </p:txBody>
        </p:sp>
      </p:grpSp>
      <p:grpSp>
        <p:nvGrpSpPr>
          <p:cNvPr id="142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6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142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9" name="B. 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on</a:t>
              </a:r>
            </a:p>
          </p:txBody>
        </p:sp>
      </p:grpSp>
      <p:grpSp>
        <p:nvGrpSpPr>
          <p:cNvPr id="142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2" name="C.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</a:t>
              </a:r>
            </a:p>
          </p:txBody>
        </p:sp>
      </p:grpSp>
      <p:grpSp>
        <p:nvGrpSpPr>
          <p:cNvPr id="142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5" name="5. The final decision depends ___ the budg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final decision depends ___ the budget.</a:t>
              </a:r>
            </a:p>
          </p:txBody>
        </p:sp>
      </p:grpSp>
      <p:grpSp>
        <p:nvGrpSpPr>
          <p:cNvPr id="142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8" name="A. 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at</a:t>
              </a:r>
            </a:p>
          </p:txBody>
        </p:sp>
      </p:grpSp>
      <p:grpSp>
        <p:nvGrpSpPr>
          <p:cNvPr id="142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1" name="B.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of</a:t>
              </a:r>
            </a:p>
          </p:txBody>
        </p:sp>
      </p:grpSp>
      <p:grpSp>
        <p:nvGrpSpPr>
          <p:cNvPr id="142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4" name="C. o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on</a:t>
              </a:r>
            </a:p>
          </p:txBody>
        </p:sp>
      </p:grpSp>
      <p:sp>
        <p:nvSpPr>
          <p:cNvPr id="142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2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8" name="B2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32  •  REVEAL</a:t>
              </a:r>
            </a:p>
          </p:txBody>
        </p:sp>
      </p:grpSp>
      <p:grpSp>
        <p:nvGrpSpPr>
          <p:cNvPr id="142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1" name="1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2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6" name="UNIT 3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EXPLANATION</a:t>
              </a:r>
            </a:p>
          </p:txBody>
        </p:sp>
      </p:grpSp>
      <p:grpSp>
        <p:nvGrpSpPr>
          <p:cNvPr id="142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2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9" name="Phrasal verbs and particl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Phrasal verbs and particles</a:t>
              </a:r>
            </a:p>
          </p:txBody>
        </p:sp>
      </p:grpSp>
      <p:sp>
        <p:nvSpPr>
          <p:cNvPr id="142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2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25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42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6" name="The particle can change a verb's meaning; separable phrasal verbs allow a noun object in two positions but a pronoun must go between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particle can change a verb's meaning; separable phrasal verbs allow a noun object in two positions but a pronoun must go between.</a:t>
              </a:r>
            </a:p>
          </p:txBody>
        </p:sp>
      </p:grpSp>
      <p:grpSp>
        <p:nvGrpSpPr>
          <p:cNvPr id="142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2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42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42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2" name="Check whether the phrasal verb is separable and whether it needs an objec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Check whether the phrasal verb is separable and whether it needs an object.</a:t>
              </a:r>
            </a:p>
          </p:txBody>
        </p:sp>
      </p:grpSp>
      <p:sp>
        <p:nvSpPr>
          <p:cNvPr id="142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42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42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42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9" name="turn the light off / turn off the light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turn the light off / turn off the light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turn it off</a:t>
              </a:r>
            </a:p>
          </p:txBody>
        </p:sp>
      </p:grpSp>
      <p:grpSp>
        <p:nvGrpSpPr>
          <p:cNvPr id="142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42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42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42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42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42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9" name="1.  Please fill in the form carefully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Please fill in the form carefully.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ran into an old friend.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Can you turn it off?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had to put off the meeting.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looks after her younger brother.</a:t>
              </a:r>
            </a:p>
          </p:txBody>
        </p:sp>
      </p:grpSp>
      <p:sp>
        <p:nvSpPr>
          <p:cNvPr id="142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2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3" name="B2 GRAMMAR  •  UNIT 3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33  •  EXPLANATION</a:t>
              </a:r>
            </a:p>
          </p:txBody>
        </p:sp>
      </p:grpSp>
      <p:grpSp>
        <p:nvGrpSpPr>
          <p:cNvPr id="142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6" name="1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2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1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2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2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4" name="Phrasal verbs and p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Phrasal verbs and particles: choose the answer</a:t>
              </a:r>
            </a:p>
          </p:txBody>
        </p:sp>
      </p:grpSp>
      <p:grpSp>
        <p:nvGrpSpPr>
          <p:cNvPr id="142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2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42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1" name="1. Please ___ this questionnaire before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Please ___ this questionnaire before Friday.</a:t>
              </a:r>
            </a:p>
          </p:txBody>
        </p:sp>
      </p:grpSp>
      <p:grpSp>
        <p:nvGrpSpPr>
          <p:cNvPr id="143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4" name="A. fill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fill in</a:t>
              </a:r>
            </a:p>
          </p:txBody>
        </p:sp>
      </p:grpSp>
      <p:grpSp>
        <p:nvGrpSpPr>
          <p:cNvPr id="143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7" name="B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run into</a:t>
              </a:r>
            </a:p>
          </p:txBody>
        </p:sp>
      </p:grpSp>
      <p:grpSp>
        <p:nvGrpSpPr>
          <p:cNvPr id="143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0" name="C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after</a:t>
              </a:r>
            </a:p>
          </p:txBody>
        </p:sp>
      </p:grpSp>
      <p:grpSp>
        <p:nvGrpSpPr>
          <p:cNvPr id="143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3" name="2. I ___ my old maths teacher at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old maths teacher at the station.</a:t>
              </a:r>
            </a:p>
          </p:txBody>
        </p:sp>
      </p:grpSp>
      <p:grpSp>
        <p:nvGrpSpPr>
          <p:cNvPr id="143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6" name="A. turned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turned off</a:t>
              </a:r>
            </a:p>
          </p:txBody>
        </p:sp>
      </p:grpSp>
      <p:grpSp>
        <p:nvGrpSpPr>
          <p:cNvPr id="143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9" name="B. ra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ran into</a:t>
              </a:r>
            </a:p>
          </p:txBody>
        </p:sp>
      </p:grpSp>
      <p:grpSp>
        <p:nvGrpSpPr>
          <p:cNvPr id="143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2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3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5" name="3. The music is too loud. Can you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music is too loud. Can you ___?</a:t>
              </a:r>
            </a:p>
          </p:txBody>
        </p:sp>
      </p:grpSp>
      <p:grpSp>
        <p:nvGrpSpPr>
          <p:cNvPr id="143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8" name="A. turn it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 it down</a:t>
              </a:r>
            </a:p>
          </p:txBody>
        </p:sp>
      </p:grpSp>
      <p:grpSp>
        <p:nvGrpSpPr>
          <p:cNvPr id="143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1" name="B. turn dow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turn down it</a:t>
              </a:r>
            </a:p>
          </p:txBody>
        </p:sp>
      </p:grpSp>
      <p:grpSp>
        <p:nvGrpSpPr>
          <p:cNvPr id="143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4" name="C. tur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it</a:t>
              </a:r>
            </a:p>
          </p:txBody>
        </p:sp>
      </p:grpSp>
      <p:grpSp>
        <p:nvGrpSpPr>
          <p:cNvPr id="143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7" name="4. Because of the storm, they had to ___ the outdoor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Because of the storm, they had to ___ the outdoor event.</a:t>
              </a:r>
            </a:p>
          </p:txBody>
        </p:sp>
      </p:grpSp>
      <p:grpSp>
        <p:nvGrpSpPr>
          <p:cNvPr id="143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0" name="A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look after</a:t>
              </a:r>
            </a:p>
          </p:txBody>
        </p:sp>
      </p:grpSp>
      <p:grpSp>
        <p:nvGrpSpPr>
          <p:cNvPr id="143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3" name="B. fill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fill in</a:t>
              </a:r>
            </a:p>
          </p:txBody>
        </p:sp>
      </p:grpSp>
      <p:grpSp>
        <p:nvGrpSpPr>
          <p:cNvPr id="143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6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3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9" name="5. Could you ___ my dog this weeken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Could you ___ my dog this weekend?</a:t>
              </a:r>
            </a:p>
          </p:txBody>
        </p:sp>
      </p:grpSp>
      <p:grpSp>
        <p:nvGrpSpPr>
          <p:cNvPr id="143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2" name="A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run into</a:t>
              </a:r>
            </a:p>
          </p:txBody>
        </p:sp>
      </p:grpSp>
      <p:grpSp>
        <p:nvGrpSpPr>
          <p:cNvPr id="143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5" name="B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look after</a:t>
              </a:r>
            </a:p>
          </p:txBody>
        </p:sp>
      </p:grpSp>
      <p:grpSp>
        <p:nvGrpSpPr>
          <p:cNvPr id="143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8" name="C. turn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off</a:t>
              </a:r>
            </a:p>
          </p:txBody>
        </p:sp>
      </p:grpSp>
      <p:sp>
        <p:nvSpPr>
          <p:cNvPr id="143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3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2" name="B2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33  •  REVEAL</a:t>
              </a:r>
            </a:p>
          </p:txBody>
        </p:sp>
      </p:grpSp>
      <p:grpSp>
        <p:nvGrpSpPr>
          <p:cNvPr id="143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3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5" name="1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3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0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3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3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3" name="Phrasal verbs and p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Phrasal verbs and particles: choose the answer</a:t>
              </a:r>
            </a:p>
          </p:txBody>
        </p:sp>
      </p:grpSp>
      <p:grpSp>
        <p:nvGrpSpPr>
          <p:cNvPr id="143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3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43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3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0" name="1. Please ___ this questionnaire before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Please ___ this questionnaire before Friday.</a:t>
              </a:r>
            </a:p>
          </p:txBody>
        </p:sp>
      </p:grpSp>
      <p:grpSp>
        <p:nvGrpSpPr>
          <p:cNvPr id="143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3" name="A. fill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fill in</a:t>
              </a:r>
            </a:p>
          </p:txBody>
        </p:sp>
      </p:grpSp>
      <p:grpSp>
        <p:nvGrpSpPr>
          <p:cNvPr id="143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6" name="B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run into</a:t>
              </a:r>
            </a:p>
          </p:txBody>
        </p:sp>
      </p:grpSp>
      <p:grpSp>
        <p:nvGrpSpPr>
          <p:cNvPr id="143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9" name="C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after</a:t>
              </a:r>
            </a:p>
          </p:txBody>
        </p:sp>
      </p:grpSp>
      <p:grpSp>
        <p:nvGrpSpPr>
          <p:cNvPr id="143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2" name="2. I ___ my old maths teacher at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old maths teacher at the station.</a:t>
              </a:r>
            </a:p>
          </p:txBody>
        </p:sp>
      </p:grpSp>
      <p:grpSp>
        <p:nvGrpSpPr>
          <p:cNvPr id="143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5" name="A. turned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turned off</a:t>
              </a:r>
            </a:p>
          </p:txBody>
        </p:sp>
      </p:grpSp>
      <p:grpSp>
        <p:nvGrpSpPr>
          <p:cNvPr id="143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8" name="B. ran in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ran into</a:t>
              </a:r>
            </a:p>
          </p:txBody>
        </p:sp>
      </p:grpSp>
      <p:grpSp>
        <p:nvGrpSpPr>
          <p:cNvPr id="144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1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4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4" name="3. The music is too loud. Can you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music is too loud. Can you ___?</a:t>
              </a:r>
            </a:p>
          </p:txBody>
        </p:sp>
      </p:grpSp>
      <p:grpSp>
        <p:nvGrpSpPr>
          <p:cNvPr id="144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7" name="A. turn it d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 it down</a:t>
              </a:r>
            </a:p>
          </p:txBody>
        </p:sp>
      </p:grpSp>
      <p:grpSp>
        <p:nvGrpSpPr>
          <p:cNvPr id="144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0" name="B. turn dow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turn down it</a:t>
              </a:r>
            </a:p>
          </p:txBody>
        </p:sp>
      </p:grpSp>
      <p:grpSp>
        <p:nvGrpSpPr>
          <p:cNvPr id="144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3" name="C. tur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it</a:t>
              </a:r>
            </a:p>
          </p:txBody>
        </p:sp>
      </p:grpSp>
      <p:grpSp>
        <p:nvGrpSpPr>
          <p:cNvPr id="144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6" name="4. Because of the storm, they had to ___ the outdoor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Because of the storm, they had to ___ the outdoor event.</a:t>
              </a:r>
            </a:p>
          </p:txBody>
        </p:sp>
      </p:grpSp>
      <p:grpSp>
        <p:nvGrpSpPr>
          <p:cNvPr id="144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9" name="A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look after</a:t>
              </a:r>
            </a:p>
          </p:txBody>
        </p:sp>
      </p:grpSp>
      <p:grpSp>
        <p:nvGrpSpPr>
          <p:cNvPr id="144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2" name="B. fill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fill in</a:t>
              </a:r>
            </a:p>
          </p:txBody>
        </p:sp>
      </p:grpSp>
      <p:grpSp>
        <p:nvGrpSpPr>
          <p:cNvPr id="144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5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4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4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8" name="5. Could you ___ my dog this weeken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Could you ___ my dog this weekend?</a:t>
              </a:r>
            </a:p>
          </p:txBody>
        </p:sp>
      </p:grpSp>
      <p:grpSp>
        <p:nvGrpSpPr>
          <p:cNvPr id="144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1" name="A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run into</a:t>
              </a:r>
            </a:p>
          </p:txBody>
        </p:sp>
      </p:grpSp>
      <p:grpSp>
        <p:nvGrpSpPr>
          <p:cNvPr id="144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4" name="B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look after</a:t>
              </a:r>
            </a:p>
          </p:txBody>
        </p:sp>
      </p:grpSp>
      <p:grpSp>
        <p:nvGrpSpPr>
          <p:cNvPr id="144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7" name="C. turn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off</a:t>
              </a:r>
            </a:p>
          </p:txBody>
        </p:sp>
      </p:grpSp>
      <p:sp>
        <p:nvSpPr>
          <p:cNvPr id="144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4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1" name="B2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33  •  REVEAL</a:t>
              </a:r>
            </a:p>
          </p:txBody>
        </p:sp>
      </p:grpSp>
      <p:grpSp>
        <p:nvGrpSpPr>
          <p:cNvPr id="144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4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4" name="1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4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9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4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4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2" name="Phrasal verbs and p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Phrasal verbs and particles: choose the answer</a:t>
              </a:r>
            </a:p>
          </p:txBody>
        </p:sp>
      </p:grpSp>
      <p:grpSp>
        <p:nvGrpSpPr>
          <p:cNvPr id="144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4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4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4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9" name="1. Please ___ this questionnaire before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Please ___ this questionnaire before Friday.</a:t>
              </a:r>
            </a:p>
          </p:txBody>
        </p:sp>
      </p:grpSp>
      <p:grpSp>
        <p:nvGrpSpPr>
          <p:cNvPr id="144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2" name="A. fill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fill in</a:t>
              </a:r>
            </a:p>
          </p:txBody>
        </p:sp>
      </p:grpSp>
      <p:grpSp>
        <p:nvGrpSpPr>
          <p:cNvPr id="144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5" name="B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run into</a:t>
              </a:r>
            </a:p>
          </p:txBody>
        </p:sp>
      </p:grpSp>
      <p:grpSp>
        <p:nvGrpSpPr>
          <p:cNvPr id="144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8" name="C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after</a:t>
              </a:r>
            </a:p>
          </p:txBody>
        </p:sp>
      </p:grpSp>
      <p:grpSp>
        <p:nvGrpSpPr>
          <p:cNvPr id="144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4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1" name="2. I ___ my old maths teacher at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old maths teacher at the station.</a:t>
              </a:r>
            </a:p>
          </p:txBody>
        </p:sp>
      </p:grpSp>
      <p:grpSp>
        <p:nvGrpSpPr>
          <p:cNvPr id="144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4" name="A. turned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turned off</a:t>
              </a:r>
            </a:p>
          </p:txBody>
        </p:sp>
      </p:grpSp>
      <p:grpSp>
        <p:nvGrpSpPr>
          <p:cNvPr id="144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7" name="B. ran in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ran into</a:t>
              </a:r>
            </a:p>
          </p:txBody>
        </p:sp>
      </p:grpSp>
      <p:grpSp>
        <p:nvGrpSpPr>
          <p:cNvPr id="144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0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4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3" name="3. The music is too loud. Can you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music is too loud. Can you ___?</a:t>
              </a:r>
            </a:p>
          </p:txBody>
        </p:sp>
      </p:grpSp>
      <p:grpSp>
        <p:nvGrpSpPr>
          <p:cNvPr id="144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6" name="A. turn it d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 it down</a:t>
              </a:r>
            </a:p>
          </p:txBody>
        </p:sp>
      </p:grpSp>
      <p:grpSp>
        <p:nvGrpSpPr>
          <p:cNvPr id="144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9" name="B. turn dow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turn down it</a:t>
              </a:r>
            </a:p>
          </p:txBody>
        </p:sp>
      </p:grpSp>
      <p:grpSp>
        <p:nvGrpSpPr>
          <p:cNvPr id="144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2" name="C. tur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it</a:t>
              </a:r>
            </a:p>
          </p:txBody>
        </p:sp>
      </p:grpSp>
      <p:grpSp>
        <p:nvGrpSpPr>
          <p:cNvPr id="144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5" name="4. Because of the storm, they had to ___ the outdoor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Because of the storm, they had to ___ the outdoor event.</a:t>
              </a:r>
            </a:p>
          </p:txBody>
        </p:sp>
      </p:grpSp>
      <p:grpSp>
        <p:nvGrpSpPr>
          <p:cNvPr id="144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8" name="A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look after</a:t>
              </a:r>
            </a:p>
          </p:txBody>
        </p:sp>
      </p:grpSp>
      <p:grpSp>
        <p:nvGrpSpPr>
          <p:cNvPr id="145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1" name="B. fill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fill in</a:t>
              </a:r>
            </a:p>
          </p:txBody>
        </p:sp>
      </p:grpSp>
      <p:grpSp>
        <p:nvGrpSpPr>
          <p:cNvPr id="145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4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5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7" name="5. Could you ___ my dog this weeken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Could you ___ my dog this weekend?</a:t>
              </a:r>
            </a:p>
          </p:txBody>
        </p:sp>
      </p:grpSp>
      <p:grpSp>
        <p:nvGrpSpPr>
          <p:cNvPr id="145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0" name="A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run into</a:t>
              </a:r>
            </a:p>
          </p:txBody>
        </p:sp>
      </p:grpSp>
      <p:grpSp>
        <p:nvGrpSpPr>
          <p:cNvPr id="145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3" name="B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look after</a:t>
              </a:r>
            </a:p>
          </p:txBody>
        </p:sp>
      </p:grpSp>
      <p:grpSp>
        <p:nvGrpSpPr>
          <p:cNvPr id="145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6" name="C. turn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off</a:t>
              </a:r>
            </a:p>
          </p:txBody>
        </p:sp>
      </p:grpSp>
      <p:sp>
        <p:nvSpPr>
          <p:cNvPr id="145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5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0" name="B2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33  •  REVEAL</a:t>
              </a:r>
            </a:p>
          </p:txBody>
        </p:sp>
      </p:grpSp>
      <p:grpSp>
        <p:nvGrpSpPr>
          <p:cNvPr id="145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5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3" name="1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5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8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5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5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1" name="Phrasal verbs and p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Phrasal verbs and particles: choose the answer</a:t>
              </a:r>
            </a:p>
          </p:txBody>
        </p:sp>
      </p:grpSp>
      <p:grpSp>
        <p:nvGrpSpPr>
          <p:cNvPr id="145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5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5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5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8" name="1. Please ___ this questionnaire before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Please ___ this questionnaire before Friday.</a:t>
              </a:r>
            </a:p>
          </p:txBody>
        </p:sp>
      </p:grpSp>
      <p:grpSp>
        <p:nvGrpSpPr>
          <p:cNvPr id="145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1" name="A. fill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fill in</a:t>
              </a:r>
            </a:p>
          </p:txBody>
        </p:sp>
      </p:grpSp>
      <p:grpSp>
        <p:nvGrpSpPr>
          <p:cNvPr id="145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4" name="B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run into</a:t>
              </a:r>
            </a:p>
          </p:txBody>
        </p:sp>
      </p:grpSp>
      <p:grpSp>
        <p:nvGrpSpPr>
          <p:cNvPr id="145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7" name="C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after</a:t>
              </a:r>
            </a:p>
          </p:txBody>
        </p:sp>
      </p:grpSp>
      <p:grpSp>
        <p:nvGrpSpPr>
          <p:cNvPr id="145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5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0" name="2. I ___ my old maths teacher at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old maths teacher at the station.</a:t>
              </a:r>
            </a:p>
          </p:txBody>
        </p:sp>
      </p:grpSp>
      <p:grpSp>
        <p:nvGrpSpPr>
          <p:cNvPr id="145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3" name="A. turned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turned off</a:t>
              </a:r>
            </a:p>
          </p:txBody>
        </p:sp>
      </p:grpSp>
      <p:grpSp>
        <p:nvGrpSpPr>
          <p:cNvPr id="145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6" name="B. ran in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ran into</a:t>
              </a:r>
            </a:p>
          </p:txBody>
        </p:sp>
      </p:grpSp>
      <p:grpSp>
        <p:nvGrpSpPr>
          <p:cNvPr id="145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9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5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5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2" name="3. The music is too loud. Can you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music is too loud. Can you ___?</a:t>
              </a:r>
            </a:p>
          </p:txBody>
        </p:sp>
      </p:grpSp>
      <p:grpSp>
        <p:nvGrpSpPr>
          <p:cNvPr id="145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5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5" name="A. turn it d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 it down</a:t>
              </a:r>
            </a:p>
          </p:txBody>
        </p:sp>
      </p:grpSp>
      <p:grpSp>
        <p:nvGrpSpPr>
          <p:cNvPr id="145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8" name="B. turn dow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turn down it</a:t>
              </a:r>
            </a:p>
          </p:txBody>
        </p:sp>
      </p:grpSp>
      <p:grpSp>
        <p:nvGrpSpPr>
          <p:cNvPr id="145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1" name="C. tur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it</a:t>
              </a:r>
            </a:p>
          </p:txBody>
        </p:sp>
      </p:grpSp>
      <p:grpSp>
        <p:nvGrpSpPr>
          <p:cNvPr id="145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5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4" name="4. Because of the storm, they had to ___ the outdoor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Because of the storm, they had to ___ the outdoor event.</a:t>
              </a:r>
            </a:p>
          </p:txBody>
        </p:sp>
      </p:grpSp>
      <p:grpSp>
        <p:nvGrpSpPr>
          <p:cNvPr id="145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7" name="A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look after</a:t>
              </a:r>
            </a:p>
          </p:txBody>
        </p:sp>
      </p:grpSp>
      <p:grpSp>
        <p:nvGrpSpPr>
          <p:cNvPr id="145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0" name="B. fill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fill in</a:t>
              </a:r>
            </a:p>
          </p:txBody>
        </p:sp>
      </p:grpSp>
      <p:grpSp>
        <p:nvGrpSpPr>
          <p:cNvPr id="145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3" name="C. put of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5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6" name="5. Could you ___ my dog this weeken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Could you ___ my dog this weekend?</a:t>
              </a:r>
            </a:p>
          </p:txBody>
        </p:sp>
      </p:grpSp>
      <p:grpSp>
        <p:nvGrpSpPr>
          <p:cNvPr id="145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9" name="A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run into</a:t>
              </a:r>
            </a:p>
          </p:txBody>
        </p:sp>
      </p:grpSp>
      <p:grpSp>
        <p:nvGrpSpPr>
          <p:cNvPr id="145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2" name="B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look after</a:t>
              </a:r>
            </a:p>
          </p:txBody>
        </p:sp>
      </p:grpSp>
      <p:grpSp>
        <p:nvGrpSpPr>
          <p:cNvPr id="145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5" name="C. turn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off</a:t>
              </a:r>
            </a:p>
          </p:txBody>
        </p:sp>
      </p:grpSp>
      <p:sp>
        <p:nvSpPr>
          <p:cNvPr id="145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5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9" name="B2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33  •  REVEAL</a:t>
              </a:r>
            </a:p>
          </p:txBody>
        </p:sp>
      </p:grpSp>
      <p:grpSp>
        <p:nvGrpSpPr>
          <p:cNvPr id="146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6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2" name="2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6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7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6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6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0" name="Phrasal verbs and particl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Phrasal verbs and particles: choose the answer</a:t>
              </a:r>
            </a:p>
          </p:txBody>
        </p:sp>
      </p:grpSp>
      <p:grpSp>
        <p:nvGrpSpPr>
          <p:cNvPr id="146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6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6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7" name="1. Please ___ this questionnaire before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Please ___ this questionnaire before Friday.</a:t>
              </a:r>
            </a:p>
          </p:txBody>
        </p:sp>
      </p:grpSp>
      <p:grpSp>
        <p:nvGrpSpPr>
          <p:cNvPr id="146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0" name="A. fill 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fill in</a:t>
              </a:r>
            </a:p>
          </p:txBody>
        </p:sp>
      </p:grpSp>
      <p:grpSp>
        <p:nvGrpSpPr>
          <p:cNvPr id="146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3" name="B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run into</a:t>
              </a:r>
            </a:p>
          </p:txBody>
        </p:sp>
      </p:grpSp>
      <p:grpSp>
        <p:nvGrpSpPr>
          <p:cNvPr id="146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6" name="C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look after</a:t>
              </a:r>
            </a:p>
          </p:txBody>
        </p:sp>
      </p:grpSp>
      <p:grpSp>
        <p:nvGrpSpPr>
          <p:cNvPr id="146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9" name="2. I ___ my old maths teacher at the sta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old maths teacher at the station.</a:t>
              </a:r>
            </a:p>
          </p:txBody>
        </p:sp>
      </p:grpSp>
      <p:grpSp>
        <p:nvGrpSpPr>
          <p:cNvPr id="146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2" name="A. turned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turned off</a:t>
              </a:r>
            </a:p>
          </p:txBody>
        </p:sp>
      </p:grpSp>
      <p:grpSp>
        <p:nvGrpSpPr>
          <p:cNvPr id="146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5" name="B. ran in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ran into</a:t>
              </a:r>
            </a:p>
          </p:txBody>
        </p:sp>
      </p:grpSp>
      <p:grpSp>
        <p:nvGrpSpPr>
          <p:cNvPr id="146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8" name="C. put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6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6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1" name="3. The music is too loud. Can you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music is too loud. Can you ___?</a:t>
              </a:r>
            </a:p>
          </p:txBody>
        </p:sp>
      </p:grpSp>
      <p:grpSp>
        <p:nvGrpSpPr>
          <p:cNvPr id="146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6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4" name="A. turn it d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 it down</a:t>
              </a:r>
            </a:p>
          </p:txBody>
        </p:sp>
      </p:grpSp>
      <p:grpSp>
        <p:nvGrpSpPr>
          <p:cNvPr id="146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7" name="B. turn dow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turn down it</a:t>
              </a:r>
            </a:p>
          </p:txBody>
        </p:sp>
      </p:grpSp>
      <p:grpSp>
        <p:nvGrpSpPr>
          <p:cNvPr id="146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0" name="C. turn 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it</a:t>
              </a:r>
            </a:p>
          </p:txBody>
        </p:sp>
      </p:grpSp>
      <p:grpSp>
        <p:nvGrpSpPr>
          <p:cNvPr id="146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3" name="4. Because of the storm, they had to ___ the outdoor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Because of the storm, they had to ___ the outdoor event.</a:t>
              </a:r>
            </a:p>
          </p:txBody>
        </p:sp>
      </p:grpSp>
      <p:grpSp>
        <p:nvGrpSpPr>
          <p:cNvPr id="146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6" name="A. look af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look after</a:t>
              </a:r>
            </a:p>
          </p:txBody>
        </p:sp>
      </p:grpSp>
      <p:grpSp>
        <p:nvGrpSpPr>
          <p:cNvPr id="146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9" name="B. fill 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fill in</a:t>
              </a:r>
            </a:p>
          </p:txBody>
        </p:sp>
      </p:grpSp>
      <p:grpSp>
        <p:nvGrpSpPr>
          <p:cNvPr id="146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2" name="C. put of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put off</a:t>
              </a:r>
            </a:p>
          </p:txBody>
        </p:sp>
      </p:grpSp>
      <p:grpSp>
        <p:nvGrpSpPr>
          <p:cNvPr id="146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5" name="5. Could you ___ my dog this weeken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Could you ___ my dog this weekend?</a:t>
              </a:r>
            </a:p>
          </p:txBody>
        </p:sp>
      </p:grpSp>
      <p:grpSp>
        <p:nvGrpSpPr>
          <p:cNvPr id="146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8" name="A. run in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run into</a:t>
              </a:r>
            </a:p>
          </p:txBody>
        </p:sp>
      </p:grpSp>
      <p:grpSp>
        <p:nvGrpSpPr>
          <p:cNvPr id="146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1" name="B. look af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look after</a:t>
              </a:r>
            </a:p>
          </p:txBody>
        </p:sp>
      </p:grpSp>
      <p:grpSp>
        <p:nvGrpSpPr>
          <p:cNvPr id="146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4" name="C. turn of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turn off</a:t>
              </a:r>
            </a:p>
          </p:txBody>
        </p:sp>
      </p:grpSp>
      <p:sp>
        <p:nvSpPr>
          <p:cNvPr id="146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6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8" name="B2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UNIT 33  •  REVEAL</a:t>
              </a:r>
            </a:p>
          </p:txBody>
        </p:sp>
      </p:grpSp>
      <p:grpSp>
        <p:nvGrpSpPr>
          <p:cNvPr id="146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6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1" name="2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86" name="Group"/>
          <p:cNvGrpSpPr/>
          <p:nvPr/>
        </p:nvGrpSpPr>
        <p:grpSpPr>
          <a:xfrm>
            <a:off x="514350" y="495299"/>
            <a:ext cx="2857500" cy="228601"/>
            <a:chOff x="0" y="0"/>
            <a:chExt cx="2857500" cy="228600"/>
          </a:xfrm>
        </p:grpSpPr>
        <p:sp>
          <p:nvSpPr>
            <p:cNvPr id="14684" name="Rectangle"/>
            <p:cNvSpPr/>
            <p:nvPr/>
          </p:nvSpPr>
          <p:spPr>
            <a:xfrm>
              <a:off x="0" y="0"/>
              <a:ext cx="285750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5" name="COURSE COMPLETE"/>
            <p:cNvSpPr txBox="1"/>
            <p:nvPr/>
          </p:nvSpPr>
          <p:spPr>
            <a:xfrm>
              <a:off x="45719" y="0"/>
              <a:ext cx="2766062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COURSE COMPLETE</a:t>
              </a:r>
            </a:p>
          </p:txBody>
        </p:sp>
      </p:grpSp>
      <p:grpSp>
        <p:nvGrpSpPr>
          <p:cNvPr id="14689" name="Group"/>
          <p:cNvGrpSpPr/>
          <p:nvPr/>
        </p:nvGrpSpPr>
        <p:grpSpPr>
          <a:xfrm>
            <a:off x="514350" y="2285999"/>
            <a:ext cx="6191250" cy="666751"/>
            <a:chOff x="0" y="0"/>
            <a:chExt cx="6191250" cy="666750"/>
          </a:xfrm>
        </p:grpSpPr>
        <p:sp>
          <p:nvSpPr>
            <p:cNvPr id="14687" name="Rectangle"/>
            <p:cNvSpPr/>
            <p:nvPr/>
          </p:nvSpPr>
          <p:spPr>
            <a:xfrm>
              <a:off x="0" y="0"/>
              <a:ext cx="6191250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3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8" name="Keep practising."/>
            <p:cNvSpPr txBox="1"/>
            <p:nvPr/>
          </p:nvSpPr>
          <p:spPr>
            <a:xfrm>
              <a:off x="45719" y="0"/>
              <a:ext cx="6099811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3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Keep practising.</a:t>
              </a:r>
            </a:p>
          </p:txBody>
        </p:sp>
      </p:grpSp>
      <p:grpSp>
        <p:nvGrpSpPr>
          <p:cNvPr id="14692" name="Group"/>
          <p:cNvGrpSpPr/>
          <p:nvPr/>
        </p:nvGrpSpPr>
        <p:grpSpPr>
          <a:xfrm>
            <a:off x="514350" y="3333749"/>
            <a:ext cx="6667500" cy="762001"/>
            <a:chOff x="0" y="0"/>
            <a:chExt cx="6667500" cy="762000"/>
          </a:xfrm>
        </p:grpSpPr>
        <p:sp>
          <p:nvSpPr>
            <p:cNvPr id="14690" name="Rectangle"/>
            <p:cNvSpPr/>
            <p:nvPr/>
          </p:nvSpPr>
          <p:spPr>
            <a:xfrm>
              <a:off x="0" y="0"/>
              <a:ext cx="6667500" cy="7620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1" name="Review every unit you found difficult. Repeat the questions until the grammar feels natural."/>
            <p:cNvSpPr txBox="1"/>
            <p:nvPr/>
          </p:nvSpPr>
          <p:spPr>
            <a:xfrm>
              <a:off x="45719" y="0"/>
              <a:ext cx="657606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Review every unit you found difficult. Repeat the questions until the grammar feels natural.</a:t>
              </a:r>
            </a:p>
          </p:txBody>
        </p:sp>
      </p:grpSp>
      <p:sp>
        <p:nvSpPr>
          <p:cNvPr id="14693" name="Rectangle"/>
          <p:cNvSpPr/>
          <p:nvPr/>
        </p:nvSpPr>
        <p:spPr>
          <a:xfrm>
            <a:off x="8763000" y="3917949"/>
            <a:ext cx="2381251" cy="1905001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96" name="Group"/>
          <p:cNvGrpSpPr/>
          <p:nvPr/>
        </p:nvGrpSpPr>
        <p:grpSpPr>
          <a:xfrm>
            <a:off x="9048750" y="4275137"/>
            <a:ext cx="1809751" cy="762001"/>
            <a:chOff x="0" y="0"/>
            <a:chExt cx="1809750" cy="762000"/>
          </a:xfrm>
        </p:grpSpPr>
        <p:sp>
          <p:nvSpPr>
            <p:cNvPr id="14694" name="Rectangle"/>
            <p:cNvSpPr/>
            <p:nvPr/>
          </p:nvSpPr>
          <p:spPr>
            <a:xfrm>
              <a:off x="0" y="0"/>
              <a:ext cx="1809750" cy="7620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4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5" name="B2"/>
            <p:cNvSpPr txBox="1"/>
            <p:nvPr/>
          </p:nvSpPr>
          <p:spPr>
            <a:xfrm>
              <a:off x="45719" y="0"/>
              <a:ext cx="1718312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</a:t>
              </a:r>
            </a:p>
          </p:txBody>
        </p:sp>
      </p:grpSp>
      <p:grpSp>
        <p:nvGrpSpPr>
          <p:cNvPr id="14699" name="Group"/>
          <p:cNvGrpSpPr/>
          <p:nvPr/>
        </p:nvGrpSpPr>
        <p:grpSpPr>
          <a:xfrm>
            <a:off x="9048750" y="5180012"/>
            <a:ext cx="1809751" cy="285751"/>
            <a:chOff x="0" y="0"/>
            <a:chExt cx="1809750" cy="285750"/>
          </a:xfrm>
        </p:grpSpPr>
        <p:sp>
          <p:nvSpPr>
            <p:cNvPr id="14697" name="Rectangle"/>
            <p:cNvSpPr/>
            <p:nvPr/>
          </p:nvSpPr>
          <p:spPr>
            <a:xfrm>
              <a:off x="0" y="0"/>
              <a:ext cx="1809750" cy="285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1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8" name="COMPLETED"/>
            <p:cNvSpPr txBox="1"/>
            <p:nvPr/>
          </p:nvSpPr>
          <p:spPr>
            <a:xfrm>
              <a:off x="45719" y="0"/>
              <a:ext cx="1718312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COMPLETED</a:t>
              </a:r>
            </a:p>
          </p:txBody>
        </p:sp>
      </p:grpSp>
      <p:sp>
        <p:nvSpPr>
          <p:cNvPr id="147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7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02" name="B2 GRAMMAR  •  FINISH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B2 GRAMMAR  •  FINISH</a:t>
              </a:r>
            </a:p>
          </p:txBody>
        </p:sp>
      </p:grpSp>
      <p:grpSp>
        <p:nvGrpSpPr>
          <p:cNvPr id="147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7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05" name="20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</a:t>
              </a:r>
            </a:p>
          </p:txBody>
        </p:sp>
      </p:grpSp>
      <p:pic>
        <p:nvPicPr>
          <p:cNvPr id="14707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07737" y="664573"/>
            <a:ext cx="1691776" cy="16917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