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  <p:sldId id="452" r:id="rId204"/>
    <p:sldId id="453" r:id="rId205"/>
    <p:sldId id="454" r:id="rId206"/>
    <p:sldId id="455" r:id="rId207"/>
    <p:sldId id="456" r:id="rId208"/>
    <p:sldId id="457" r:id="rId20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Relationship Id="rId204" Type="http://schemas.openxmlformats.org/officeDocument/2006/relationships/slide" Target="slides/slide197.xml"/><Relationship Id="rId205" Type="http://schemas.openxmlformats.org/officeDocument/2006/relationships/slide" Target="slides/slide198.xml"/><Relationship Id="rId206" Type="http://schemas.openxmlformats.org/officeDocument/2006/relationships/slide" Target="slides/slide199.xml"/><Relationship Id="rId207" Type="http://schemas.openxmlformats.org/officeDocument/2006/relationships/slide" Target="slides/slide200.xml"/><Relationship Id="rId208" Type="http://schemas.openxmlformats.org/officeDocument/2006/relationships/slide" Target="slides/slide201.xml"/><Relationship Id="rId209" Type="http://schemas.openxmlformats.org/officeDocument/2006/relationships/slide" Target="slides/slide20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Helvetica Neue"/>
      </a:defRPr>
    </a:lvl1pPr>
    <a:lvl2pPr indent="228600" latinLnBrk="0">
      <a:defRPr sz="1200">
        <a:latin typeface="+mj-lt"/>
        <a:ea typeface="+mj-ea"/>
        <a:cs typeface="+mj-cs"/>
        <a:sym typeface="Helvetica Neue"/>
      </a:defRPr>
    </a:lvl2pPr>
    <a:lvl3pPr indent="457200" latinLnBrk="0">
      <a:defRPr sz="1200">
        <a:latin typeface="+mj-lt"/>
        <a:ea typeface="+mj-ea"/>
        <a:cs typeface="+mj-cs"/>
        <a:sym typeface="Helvetica Neue"/>
      </a:defRPr>
    </a:lvl3pPr>
    <a:lvl4pPr indent="685800" latinLnBrk="0">
      <a:defRPr sz="1200">
        <a:latin typeface="+mj-lt"/>
        <a:ea typeface="+mj-ea"/>
        <a:cs typeface="+mj-cs"/>
        <a:sym typeface="Helvetica Neue"/>
      </a:defRPr>
    </a:lvl4pPr>
    <a:lvl5pPr indent="914400" latinLnBrk="0">
      <a:defRPr sz="1200">
        <a:latin typeface="+mj-lt"/>
        <a:ea typeface="+mj-ea"/>
        <a:cs typeface="+mj-cs"/>
        <a:sym typeface="Helvetica Neue"/>
      </a:defRPr>
    </a:lvl5pPr>
    <a:lvl6pPr indent="1143000" latinLnBrk="0">
      <a:defRPr sz="1200">
        <a:latin typeface="+mj-lt"/>
        <a:ea typeface="+mj-ea"/>
        <a:cs typeface="+mj-cs"/>
        <a:sym typeface="Helvetica Neue"/>
      </a:defRPr>
    </a:lvl6pPr>
    <a:lvl7pPr indent="1371600" latinLnBrk="0">
      <a:defRPr sz="1200">
        <a:latin typeface="+mj-lt"/>
        <a:ea typeface="+mj-ea"/>
        <a:cs typeface="+mj-cs"/>
        <a:sym typeface="Helvetica Neue"/>
      </a:defRPr>
    </a:lvl7pPr>
    <a:lvl8pPr indent="1600200" latinLnBrk="0">
      <a:defRPr sz="1200">
        <a:latin typeface="+mj-lt"/>
        <a:ea typeface="+mj-ea"/>
        <a:cs typeface="+mj-cs"/>
        <a:sym typeface="Helvetica Neue"/>
      </a:defRPr>
    </a:lvl8pPr>
    <a:lvl9pPr indent="1828800" latinLnBrk="0">
      <a:defRPr sz="1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14400" y="1844675"/>
            <a:ext cx="10363200" cy="204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828800" y="3886200"/>
            <a:ext cx="8534400" cy="297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"/>
          <p:cNvGrpSpPr/>
          <p:nvPr/>
        </p:nvGrpSpPr>
        <p:grpSpPr>
          <a:xfrm>
            <a:off x="514350" y="1762125"/>
            <a:ext cx="6858000" cy="1428750"/>
            <a:chOff x="0" y="0"/>
            <a:chExt cx="6858000" cy="1428750"/>
          </a:xfrm>
        </p:grpSpPr>
        <p:sp>
          <p:nvSpPr>
            <p:cNvPr id="20" name="Rectangle"/>
            <p:cNvSpPr/>
            <p:nvPr/>
          </p:nvSpPr>
          <p:spPr>
            <a:xfrm>
              <a:off x="0" y="0"/>
              <a:ext cx="6858000" cy="1428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36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" name="B1 English…"/>
            <p:cNvSpPr txBox="1"/>
            <p:nvPr/>
          </p:nvSpPr>
          <p:spPr>
            <a:xfrm>
              <a:off x="45719" y="0"/>
              <a:ext cx="6766561" cy="1143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36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B1 English</a:t>
              </a:r>
            </a:p>
            <a:p>
              <a:pPr>
                <a:defRPr b="1" sz="36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Grammar Course</a:t>
              </a:r>
            </a:p>
          </p:txBody>
        </p:sp>
      </p:grpSp>
      <p:grpSp>
        <p:nvGrpSpPr>
          <p:cNvPr id="25" name="Group"/>
          <p:cNvGrpSpPr/>
          <p:nvPr/>
        </p:nvGrpSpPr>
        <p:grpSpPr>
          <a:xfrm>
            <a:off x="514350" y="4286249"/>
            <a:ext cx="6477000" cy="476251"/>
            <a:chOff x="0" y="0"/>
            <a:chExt cx="6477000" cy="476250"/>
          </a:xfrm>
        </p:grpSpPr>
        <p:sp>
          <p:nvSpPr>
            <p:cNvPr id="23" name="Rectangle"/>
            <p:cNvSpPr/>
            <p:nvPr/>
          </p:nvSpPr>
          <p:spPr>
            <a:xfrm>
              <a:off x="0" y="0"/>
              <a:ext cx="647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3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" name="33 clear B1 lessons with explanations, examples and progressive answers"/>
            <p:cNvSpPr txBox="1"/>
            <p:nvPr/>
          </p:nvSpPr>
          <p:spPr>
            <a:xfrm>
              <a:off x="45719" y="0"/>
              <a:ext cx="638556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3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 clear B1 lessons with explanations, examples and progressive answers</a:t>
              </a:r>
            </a:p>
          </p:txBody>
        </p:sp>
      </p:grpSp>
      <p:sp>
        <p:nvSpPr>
          <p:cNvPr id="26" name="Rectangle"/>
          <p:cNvSpPr/>
          <p:nvPr/>
        </p:nvSpPr>
        <p:spPr>
          <a:xfrm>
            <a:off x="8096250" y="0"/>
            <a:ext cx="4095750" cy="685800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" name="Group"/>
          <p:cNvGrpSpPr/>
          <p:nvPr/>
        </p:nvGrpSpPr>
        <p:grpSpPr>
          <a:xfrm>
            <a:off x="8763000" y="2563646"/>
            <a:ext cx="2762250" cy="1047751"/>
            <a:chOff x="0" y="0"/>
            <a:chExt cx="2762250" cy="1047750"/>
          </a:xfrm>
        </p:grpSpPr>
        <p:sp>
          <p:nvSpPr>
            <p:cNvPr id="27" name="Rectangle"/>
            <p:cNvSpPr/>
            <p:nvPr/>
          </p:nvSpPr>
          <p:spPr>
            <a:xfrm>
              <a:off x="0" y="0"/>
              <a:ext cx="27622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4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" name="B1"/>
            <p:cNvSpPr txBox="1"/>
            <p:nvPr/>
          </p:nvSpPr>
          <p:spPr>
            <a:xfrm>
              <a:off x="45719" y="0"/>
              <a:ext cx="2670812" cy="769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4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</a:t>
              </a:r>
            </a:p>
          </p:txBody>
        </p:sp>
      </p:grpSp>
      <p:grpSp>
        <p:nvGrpSpPr>
          <p:cNvPr id="32" name="Group"/>
          <p:cNvGrpSpPr/>
          <p:nvPr/>
        </p:nvGrpSpPr>
        <p:grpSpPr>
          <a:xfrm>
            <a:off x="8858250" y="4325770"/>
            <a:ext cx="2571750" cy="857251"/>
            <a:chOff x="0" y="0"/>
            <a:chExt cx="2571750" cy="857250"/>
          </a:xfrm>
        </p:grpSpPr>
        <p:sp>
          <p:nvSpPr>
            <p:cNvPr id="30" name="Rectangle"/>
            <p:cNvSpPr/>
            <p:nvPr/>
          </p:nvSpPr>
          <p:spPr>
            <a:xfrm>
              <a:off x="0" y="0"/>
              <a:ext cx="2571750" cy="857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" name="LEARN…"/>
            <p:cNvSpPr txBox="1"/>
            <p:nvPr/>
          </p:nvSpPr>
          <p:spPr>
            <a:xfrm>
              <a:off x="45719" y="0"/>
              <a:ext cx="2480312" cy="5419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LEARN</a:t>
              </a:r>
            </a:p>
            <a:p>
              <a:pPr algn="ctr">
                <a:defRPr b="1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REVEAL</a:t>
              </a:r>
            </a:p>
          </p:txBody>
        </p:sp>
      </p:grpSp>
      <p:pic>
        <p:nvPicPr>
          <p:cNvPr id="33" name="fb611d67.png" descr="fb611d6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98237" y="497731"/>
            <a:ext cx="1691776" cy="16917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"/>
          <p:cNvSpPr/>
          <p:nvPr/>
        </p:nvSpPr>
        <p:spPr>
          <a:xfrm>
            <a:off x="514350" y="381000"/>
            <a:ext cx="85725" cy="762000"/>
          </a:xfrm>
          <a:prstGeom prst="rect">
            <a:avLst/>
          </a:prstGeom>
          <a:solidFill>
            <a:srgbClr val="234F88"/>
          </a:solidFill>
          <a:ln w="3175">
            <a:solidFill>
              <a:srgbClr val="234F88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" name="Group"/>
          <p:cNvGrpSpPr/>
          <p:nvPr/>
        </p:nvGrpSpPr>
        <p:grpSpPr>
          <a:xfrm>
            <a:off x="876300" y="438149"/>
            <a:ext cx="4000500" cy="214702"/>
            <a:chOff x="0" y="0"/>
            <a:chExt cx="4000500" cy="214700"/>
          </a:xfrm>
        </p:grpSpPr>
        <p:sp>
          <p:nvSpPr>
            <p:cNvPr id="3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" name="B1 GRAMMAR COURSE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COURSE</a:t>
              </a:r>
            </a:p>
          </p:txBody>
        </p:sp>
      </p:grpSp>
      <p:grpSp>
        <p:nvGrpSpPr>
          <p:cNvPr id="41" name="Group"/>
          <p:cNvGrpSpPr/>
          <p:nvPr/>
        </p:nvGrpSpPr>
        <p:grpSpPr>
          <a:xfrm>
            <a:off x="876300" y="685799"/>
            <a:ext cx="7239000" cy="476251"/>
            <a:chOff x="0" y="0"/>
            <a:chExt cx="7239000" cy="476250"/>
          </a:xfrm>
        </p:grpSpPr>
        <p:sp>
          <p:nvSpPr>
            <p:cNvPr id="39" name="Rectangle"/>
            <p:cNvSpPr/>
            <p:nvPr/>
          </p:nvSpPr>
          <p:spPr>
            <a:xfrm>
              <a:off x="0" y="0"/>
              <a:ext cx="7239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" name="CONTENTS — 1 OF 2"/>
            <p:cNvSpPr txBox="1"/>
            <p:nvPr/>
          </p:nvSpPr>
          <p:spPr>
            <a:xfrm>
              <a:off x="45719" y="0"/>
              <a:ext cx="7147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CONTENTS — 1 OF 2</a:t>
              </a:r>
            </a:p>
          </p:txBody>
        </p:sp>
      </p:grpSp>
      <p:grpSp>
        <p:nvGrpSpPr>
          <p:cNvPr id="44" name="Group"/>
          <p:cNvGrpSpPr/>
          <p:nvPr/>
        </p:nvGrpSpPr>
        <p:grpSpPr>
          <a:xfrm>
            <a:off x="781050" y="1504950"/>
            <a:ext cx="5095875" cy="371475"/>
            <a:chOff x="0" y="0"/>
            <a:chExt cx="5095875" cy="371475"/>
          </a:xfrm>
        </p:grpSpPr>
        <p:sp>
          <p:nvSpPr>
            <p:cNvPr id="4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" name="1. Present simple and present continuou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Present simple and present continuous</a:t>
              </a:r>
            </a:p>
          </p:txBody>
        </p:sp>
      </p:grpSp>
      <p:grpSp>
        <p:nvGrpSpPr>
          <p:cNvPr id="47" name="Group"/>
          <p:cNvGrpSpPr/>
          <p:nvPr/>
        </p:nvGrpSpPr>
        <p:grpSpPr>
          <a:xfrm>
            <a:off x="781050" y="1971675"/>
            <a:ext cx="5095875" cy="371475"/>
            <a:chOff x="0" y="0"/>
            <a:chExt cx="5095875" cy="371475"/>
          </a:xfrm>
        </p:grpSpPr>
        <p:sp>
          <p:nvSpPr>
            <p:cNvPr id="4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" name="2. Stative verb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Stative verbs</a:t>
              </a:r>
            </a:p>
          </p:txBody>
        </p:sp>
      </p:grpSp>
      <p:grpSp>
        <p:nvGrpSpPr>
          <p:cNvPr id="50" name="Group"/>
          <p:cNvGrpSpPr/>
          <p:nvPr/>
        </p:nvGrpSpPr>
        <p:grpSpPr>
          <a:xfrm>
            <a:off x="781050" y="2438400"/>
            <a:ext cx="5095875" cy="371475"/>
            <a:chOff x="0" y="0"/>
            <a:chExt cx="5095875" cy="371475"/>
          </a:xfrm>
        </p:grpSpPr>
        <p:sp>
          <p:nvSpPr>
            <p:cNvPr id="4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" name="3. Past simple and past continuou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Past simple and past continuous</a:t>
              </a:r>
            </a:p>
          </p:txBody>
        </p:sp>
      </p:grpSp>
      <p:grpSp>
        <p:nvGrpSpPr>
          <p:cNvPr id="53" name="Group"/>
          <p:cNvGrpSpPr/>
          <p:nvPr/>
        </p:nvGrpSpPr>
        <p:grpSpPr>
          <a:xfrm>
            <a:off x="781050" y="2905125"/>
            <a:ext cx="5095875" cy="371475"/>
            <a:chOff x="0" y="0"/>
            <a:chExt cx="5095875" cy="371475"/>
          </a:xfrm>
        </p:grpSpPr>
        <p:sp>
          <p:nvSpPr>
            <p:cNvPr id="5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" name="4. Present perfect simple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Present perfect simple</a:t>
              </a:r>
            </a:p>
          </p:txBody>
        </p:sp>
      </p:grpSp>
      <p:grpSp>
        <p:nvGrpSpPr>
          <p:cNvPr id="56" name="Group"/>
          <p:cNvGrpSpPr/>
          <p:nvPr/>
        </p:nvGrpSpPr>
        <p:grpSpPr>
          <a:xfrm>
            <a:off x="781050" y="3371850"/>
            <a:ext cx="5095875" cy="371475"/>
            <a:chOff x="0" y="0"/>
            <a:chExt cx="5095875" cy="371475"/>
          </a:xfrm>
        </p:grpSpPr>
        <p:sp>
          <p:nvSpPr>
            <p:cNvPr id="5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" name="5. Present perfect or past simple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Present perfect or past simple</a:t>
              </a:r>
            </a:p>
          </p:txBody>
        </p:sp>
      </p:grpSp>
      <p:grpSp>
        <p:nvGrpSpPr>
          <p:cNvPr id="59" name="Group"/>
          <p:cNvGrpSpPr/>
          <p:nvPr/>
        </p:nvGrpSpPr>
        <p:grpSpPr>
          <a:xfrm>
            <a:off x="781050" y="3838575"/>
            <a:ext cx="5095875" cy="371475"/>
            <a:chOff x="0" y="0"/>
            <a:chExt cx="5095875" cy="371475"/>
          </a:xfrm>
        </p:grpSpPr>
        <p:sp>
          <p:nvSpPr>
            <p:cNvPr id="5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" name="6. Present perfect continuou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6. Present perfect continuous</a:t>
              </a:r>
            </a:p>
          </p:txBody>
        </p:sp>
      </p:grpSp>
      <p:grpSp>
        <p:nvGrpSpPr>
          <p:cNvPr id="62" name="Group"/>
          <p:cNvGrpSpPr/>
          <p:nvPr/>
        </p:nvGrpSpPr>
        <p:grpSpPr>
          <a:xfrm>
            <a:off x="781050" y="4305300"/>
            <a:ext cx="5095875" cy="371475"/>
            <a:chOff x="0" y="0"/>
            <a:chExt cx="5095875" cy="371475"/>
          </a:xfrm>
        </p:grpSpPr>
        <p:sp>
          <p:nvSpPr>
            <p:cNvPr id="6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" name="7. For, since, already, yet and jus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7. For, since, already, yet and just</a:t>
              </a:r>
            </a:p>
          </p:txBody>
        </p:sp>
      </p:grpSp>
      <p:grpSp>
        <p:nvGrpSpPr>
          <p:cNvPr id="65" name="Group"/>
          <p:cNvGrpSpPr/>
          <p:nvPr/>
        </p:nvGrpSpPr>
        <p:grpSpPr>
          <a:xfrm>
            <a:off x="781050" y="4772025"/>
            <a:ext cx="5095875" cy="371475"/>
            <a:chOff x="0" y="0"/>
            <a:chExt cx="5095875" cy="371475"/>
          </a:xfrm>
        </p:grpSpPr>
        <p:sp>
          <p:nvSpPr>
            <p:cNvPr id="6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" name="8. Past perfect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8. Past perfect</a:t>
              </a:r>
            </a:p>
          </p:txBody>
        </p:sp>
      </p:grpSp>
      <p:grpSp>
        <p:nvGrpSpPr>
          <p:cNvPr id="68" name="Group"/>
          <p:cNvGrpSpPr/>
          <p:nvPr/>
        </p:nvGrpSpPr>
        <p:grpSpPr>
          <a:xfrm>
            <a:off x="781050" y="5238750"/>
            <a:ext cx="5095875" cy="371475"/>
            <a:chOff x="0" y="0"/>
            <a:chExt cx="5095875" cy="371475"/>
          </a:xfrm>
        </p:grpSpPr>
        <p:sp>
          <p:nvSpPr>
            <p:cNvPr id="66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" name="9. Used to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9. Used to</a:t>
              </a:r>
            </a:p>
          </p:txBody>
        </p:sp>
      </p:grpSp>
      <p:grpSp>
        <p:nvGrpSpPr>
          <p:cNvPr id="71" name="Group"/>
          <p:cNvGrpSpPr/>
          <p:nvPr/>
        </p:nvGrpSpPr>
        <p:grpSpPr>
          <a:xfrm>
            <a:off x="6315075" y="1504950"/>
            <a:ext cx="5095875" cy="371475"/>
            <a:chOff x="0" y="0"/>
            <a:chExt cx="5095875" cy="371475"/>
          </a:xfrm>
        </p:grpSpPr>
        <p:sp>
          <p:nvSpPr>
            <p:cNvPr id="69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" name="10. Will for future decisions and prediction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10. Will for future decisions and predictions</a:t>
              </a:r>
            </a:p>
          </p:txBody>
        </p:sp>
      </p:grpSp>
      <p:grpSp>
        <p:nvGrpSpPr>
          <p:cNvPr id="74" name="Group"/>
          <p:cNvGrpSpPr/>
          <p:nvPr/>
        </p:nvGrpSpPr>
        <p:grpSpPr>
          <a:xfrm>
            <a:off x="6315075" y="1971675"/>
            <a:ext cx="5095875" cy="371475"/>
            <a:chOff x="0" y="0"/>
            <a:chExt cx="5095875" cy="371475"/>
          </a:xfrm>
        </p:grpSpPr>
        <p:sp>
          <p:nvSpPr>
            <p:cNvPr id="7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" name="11. Going to and present continuous for future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11. Going to and present continuous for future</a:t>
              </a:r>
            </a:p>
          </p:txBody>
        </p:sp>
      </p:grpSp>
      <p:grpSp>
        <p:nvGrpSpPr>
          <p:cNvPr id="77" name="Group"/>
          <p:cNvGrpSpPr/>
          <p:nvPr/>
        </p:nvGrpSpPr>
        <p:grpSpPr>
          <a:xfrm>
            <a:off x="6315075" y="2438400"/>
            <a:ext cx="5095875" cy="371475"/>
            <a:chOff x="0" y="0"/>
            <a:chExt cx="5095875" cy="371475"/>
          </a:xfrm>
        </p:grpSpPr>
        <p:sp>
          <p:nvSpPr>
            <p:cNvPr id="7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" name="12. Future continuou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12. Future continuous</a:t>
              </a:r>
            </a:p>
          </p:txBody>
        </p:sp>
      </p:grpSp>
      <p:grpSp>
        <p:nvGrpSpPr>
          <p:cNvPr id="80" name="Group"/>
          <p:cNvGrpSpPr/>
          <p:nvPr/>
        </p:nvGrpSpPr>
        <p:grpSpPr>
          <a:xfrm>
            <a:off x="6315075" y="2905125"/>
            <a:ext cx="5095875" cy="371475"/>
            <a:chOff x="0" y="0"/>
            <a:chExt cx="5095875" cy="371475"/>
          </a:xfrm>
        </p:grpSpPr>
        <p:sp>
          <p:nvSpPr>
            <p:cNvPr id="7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" name="13. Zero conditional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13. Zero conditional</a:t>
              </a:r>
            </a:p>
          </p:txBody>
        </p:sp>
      </p:grpSp>
      <p:grpSp>
        <p:nvGrpSpPr>
          <p:cNvPr id="83" name="Group"/>
          <p:cNvGrpSpPr/>
          <p:nvPr/>
        </p:nvGrpSpPr>
        <p:grpSpPr>
          <a:xfrm>
            <a:off x="6315075" y="3371850"/>
            <a:ext cx="5095875" cy="371475"/>
            <a:chOff x="0" y="0"/>
            <a:chExt cx="5095875" cy="371475"/>
          </a:xfrm>
        </p:grpSpPr>
        <p:sp>
          <p:nvSpPr>
            <p:cNvPr id="8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" name="14. First conditional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14. First conditional</a:t>
              </a:r>
            </a:p>
          </p:txBody>
        </p:sp>
      </p:grpSp>
      <p:grpSp>
        <p:nvGrpSpPr>
          <p:cNvPr id="86" name="Group"/>
          <p:cNvGrpSpPr/>
          <p:nvPr/>
        </p:nvGrpSpPr>
        <p:grpSpPr>
          <a:xfrm>
            <a:off x="6315075" y="3838575"/>
            <a:ext cx="5095875" cy="371475"/>
            <a:chOff x="0" y="0"/>
            <a:chExt cx="5095875" cy="371475"/>
          </a:xfrm>
        </p:grpSpPr>
        <p:sp>
          <p:nvSpPr>
            <p:cNvPr id="8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" name="15. Second conditional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15. Second conditional</a:t>
              </a:r>
            </a:p>
          </p:txBody>
        </p:sp>
      </p:grpSp>
      <p:grpSp>
        <p:nvGrpSpPr>
          <p:cNvPr id="89" name="Group"/>
          <p:cNvGrpSpPr/>
          <p:nvPr/>
        </p:nvGrpSpPr>
        <p:grpSpPr>
          <a:xfrm>
            <a:off x="6315075" y="4305300"/>
            <a:ext cx="5095875" cy="371475"/>
            <a:chOff x="0" y="0"/>
            <a:chExt cx="5095875" cy="371475"/>
          </a:xfrm>
        </p:grpSpPr>
        <p:sp>
          <p:nvSpPr>
            <p:cNvPr id="8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" name="16. Must and have to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16. Must and have to</a:t>
              </a:r>
            </a:p>
          </p:txBody>
        </p:sp>
      </p:grpSp>
      <p:grpSp>
        <p:nvGrpSpPr>
          <p:cNvPr id="92" name="Group"/>
          <p:cNvGrpSpPr/>
          <p:nvPr/>
        </p:nvGrpSpPr>
        <p:grpSpPr>
          <a:xfrm>
            <a:off x="6315075" y="4772025"/>
            <a:ext cx="5095875" cy="371475"/>
            <a:chOff x="0" y="0"/>
            <a:chExt cx="5095875" cy="371475"/>
          </a:xfrm>
        </p:grpSpPr>
        <p:sp>
          <p:nvSpPr>
            <p:cNvPr id="9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" name="17. Should and ought to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17. Should and ought to</a:t>
              </a:r>
            </a:p>
          </p:txBody>
        </p:sp>
      </p:grpSp>
      <p:sp>
        <p:nvSpPr>
          <p:cNvPr id="93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4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" name="B1 GRAMMAR  •  CONTENTS 1 OF 2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CONTENTS 1 OF 2</a:t>
              </a:r>
            </a:p>
          </p:txBody>
        </p:sp>
      </p:grpSp>
      <p:grpSp>
        <p:nvGrpSpPr>
          <p:cNvPr id="99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7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" name="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"/>
          <p:cNvSpPr/>
          <p:nvPr/>
        </p:nvSpPr>
        <p:spPr>
          <a:xfrm>
            <a:off x="514350" y="381000"/>
            <a:ext cx="85725" cy="762000"/>
          </a:xfrm>
          <a:prstGeom prst="rect">
            <a:avLst/>
          </a:prstGeom>
          <a:solidFill>
            <a:srgbClr val="234F88"/>
          </a:solidFill>
          <a:ln w="3175">
            <a:solidFill>
              <a:srgbClr val="234F88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" name="Group"/>
          <p:cNvGrpSpPr/>
          <p:nvPr/>
        </p:nvGrpSpPr>
        <p:grpSpPr>
          <a:xfrm>
            <a:off x="876300" y="438149"/>
            <a:ext cx="4000500" cy="214702"/>
            <a:chOff x="0" y="0"/>
            <a:chExt cx="4000500" cy="214700"/>
          </a:xfrm>
        </p:grpSpPr>
        <p:sp>
          <p:nvSpPr>
            <p:cNvPr id="102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" name="B1 GRAMMAR COURSE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234F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COURSE</a:t>
              </a:r>
            </a:p>
          </p:txBody>
        </p:sp>
      </p:grpSp>
      <p:grpSp>
        <p:nvGrpSpPr>
          <p:cNvPr id="107" name="Group"/>
          <p:cNvGrpSpPr/>
          <p:nvPr/>
        </p:nvGrpSpPr>
        <p:grpSpPr>
          <a:xfrm>
            <a:off x="876300" y="685799"/>
            <a:ext cx="7239000" cy="476251"/>
            <a:chOff x="0" y="0"/>
            <a:chExt cx="7239000" cy="476250"/>
          </a:xfrm>
        </p:grpSpPr>
        <p:sp>
          <p:nvSpPr>
            <p:cNvPr id="105" name="Rectangle"/>
            <p:cNvSpPr/>
            <p:nvPr/>
          </p:nvSpPr>
          <p:spPr>
            <a:xfrm>
              <a:off x="0" y="0"/>
              <a:ext cx="7239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" name="CONTENTS — 2 OF 2"/>
            <p:cNvSpPr txBox="1"/>
            <p:nvPr/>
          </p:nvSpPr>
          <p:spPr>
            <a:xfrm>
              <a:off x="45719" y="0"/>
              <a:ext cx="7147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CONTENTS — 2 OF 2</a:t>
              </a:r>
            </a:p>
          </p:txBody>
        </p:sp>
      </p:grpSp>
      <p:grpSp>
        <p:nvGrpSpPr>
          <p:cNvPr id="110" name="Group"/>
          <p:cNvGrpSpPr/>
          <p:nvPr/>
        </p:nvGrpSpPr>
        <p:grpSpPr>
          <a:xfrm>
            <a:off x="781050" y="1504950"/>
            <a:ext cx="5095875" cy="371475"/>
            <a:chOff x="0" y="0"/>
            <a:chExt cx="5095875" cy="371475"/>
          </a:xfrm>
        </p:grpSpPr>
        <p:sp>
          <p:nvSpPr>
            <p:cNvPr id="10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" name="18. Can, could and be able to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18. Can, could and be able to</a:t>
              </a:r>
            </a:p>
          </p:txBody>
        </p:sp>
      </p:grpSp>
      <p:grpSp>
        <p:nvGrpSpPr>
          <p:cNvPr id="113" name="Group"/>
          <p:cNvGrpSpPr/>
          <p:nvPr/>
        </p:nvGrpSpPr>
        <p:grpSpPr>
          <a:xfrm>
            <a:off x="781050" y="1971675"/>
            <a:ext cx="5095875" cy="371475"/>
            <a:chOff x="0" y="0"/>
            <a:chExt cx="5095875" cy="371475"/>
          </a:xfrm>
        </p:grpSpPr>
        <p:sp>
          <p:nvSpPr>
            <p:cNvPr id="11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" name="19. May, might and could for possibility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19. May, might and could for possibility</a:t>
              </a:r>
            </a:p>
          </p:txBody>
        </p:sp>
      </p:grpSp>
      <p:grpSp>
        <p:nvGrpSpPr>
          <p:cNvPr id="116" name="Group"/>
          <p:cNvGrpSpPr/>
          <p:nvPr/>
        </p:nvGrpSpPr>
        <p:grpSpPr>
          <a:xfrm>
            <a:off x="781050" y="2438400"/>
            <a:ext cx="5095875" cy="371475"/>
            <a:chOff x="0" y="0"/>
            <a:chExt cx="5095875" cy="371475"/>
          </a:xfrm>
        </p:grpSpPr>
        <p:sp>
          <p:nvSpPr>
            <p:cNvPr id="11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" name="20. Modals of deduction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20. Modals of deduction</a:t>
              </a:r>
            </a:p>
          </p:txBody>
        </p:sp>
      </p:grpSp>
      <p:grpSp>
        <p:nvGrpSpPr>
          <p:cNvPr id="119" name="Group"/>
          <p:cNvGrpSpPr/>
          <p:nvPr/>
        </p:nvGrpSpPr>
        <p:grpSpPr>
          <a:xfrm>
            <a:off x="781050" y="2905125"/>
            <a:ext cx="5095875" cy="371475"/>
            <a:chOff x="0" y="0"/>
            <a:chExt cx="5095875" cy="371475"/>
          </a:xfrm>
        </p:grpSpPr>
        <p:sp>
          <p:nvSpPr>
            <p:cNvPr id="11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" name="21. The passive voice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21. The passive voice</a:t>
              </a:r>
            </a:p>
          </p:txBody>
        </p:sp>
      </p:grpSp>
      <p:grpSp>
        <p:nvGrpSpPr>
          <p:cNvPr id="122" name="Group"/>
          <p:cNvGrpSpPr/>
          <p:nvPr/>
        </p:nvGrpSpPr>
        <p:grpSpPr>
          <a:xfrm>
            <a:off x="781050" y="3371850"/>
            <a:ext cx="5095875" cy="371475"/>
            <a:chOff x="0" y="0"/>
            <a:chExt cx="5095875" cy="371475"/>
          </a:xfrm>
        </p:grpSpPr>
        <p:sp>
          <p:nvSpPr>
            <p:cNvPr id="12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" name="22. Defining relative claus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22. Defining relative clauses</a:t>
              </a:r>
            </a:p>
          </p:txBody>
        </p:sp>
      </p:grpSp>
      <p:grpSp>
        <p:nvGrpSpPr>
          <p:cNvPr id="125" name="Group"/>
          <p:cNvGrpSpPr/>
          <p:nvPr/>
        </p:nvGrpSpPr>
        <p:grpSpPr>
          <a:xfrm>
            <a:off x="781050" y="3838575"/>
            <a:ext cx="5095875" cy="371475"/>
            <a:chOff x="0" y="0"/>
            <a:chExt cx="5095875" cy="371475"/>
          </a:xfrm>
        </p:grpSpPr>
        <p:sp>
          <p:nvSpPr>
            <p:cNvPr id="12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" name="23. Gerunds and infinitiv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23. Gerunds and infinitives</a:t>
              </a:r>
            </a:p>
          </p:txBody>
        </p:sp>
      </p:grpSp>
      <p:grpSp>
        <p:nvGrpSpPr>
          <p:cNvPr id="128" name="Group"/>
          <p:cNvGrpSpPr/>
          <p:nvPr/>
        </p:nvGrpSpPr>
        <p:grpSpPr>
          <a:xfrm>
            <a:off x="781050" y="4305300"/>
            <a:ext cx="5095875" cy="371475"/>
            <a:chOff x="0" y="0"/>
            <a:chExt cx="5095875" cy="371475"/>
          </a:xfrm>
        </p:grpSpPr>
        <p:sp>
          <p:nvSpPr>
            <p:cNvPr id="126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" name="24. Reported statement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24. Reported statements</a:t>
              </a:r>
            </a:p>
          </p:txBody>
        </p:sp>
      </p:grpSp>
      <p:grpSp>
        <p:nvGrpSpPr>
          <p:cNvPr id="131" name="Group"/>
          <p:cNvGrpSpPr/>
          <p:nvPr/>
        </p:nvGrpSpPr>
        <p:grpSpPr>
          <a:xfrm>
            <a:off x="781050" y="4772025"/>
            <a:ext cx="5095875" cy="371475"/>
            <a:chOff x="0" y="0"/>
            <a:chExt cx="5095875" cy="371475"/>
          </a:xfrm>
        </p:grpSpPr>
        <p:sp>
          <p:nvSpPr>
            <p:cNvPr id="129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" name="25. Reported questions and command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25. Reported questions and commands</a:t>
              </a:r>
            </a:p>
          </p:txBody>
        </p:sp>
      </p:grpSp>
      <p:grpSp>
        <p:nvGrpSpPr>
          <p:cNvPr id="134" name="Group"/>
          <p:cNvGrpSpPr/>
          <p:nvPr/>
        </p:nvGrpSpPr>
        <p:grpSpPr>
          <a:xfrm>
            <a:off x="6315075" y="1504950"/>
            <a:ext cx="5095875" cy="371475"/>
            <a:chOff x="0" y="0"/>
            <a:chExt cx="5095875" cy="371475"/>
          </a:xfrm>
        </p:grpSpPr>
        <p:sp>
          <p:nvSpPr>
            <p:cNvPr id="132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" name="26. Question tag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26. Question tags</a:t>
              </a:r>
            </a:p>
          </p:txBody>
        </p:sp>
      </p:grpSp>
      <p:grpSp>
        <p:nvGrpSpPr>
          <p:cNvPr id="137" name="Group"/>
          <p:cNvGrpSpPr/>
          <p:nvPr/>
        </p:nvGrpSpPr>
        <p:grpSpPr>
          <a:xfrm>
            <a:off x="6315075" y="1971675"/>
            <a:ext cx="5095875" cy="371475"/>
            <a:chOff x="0" y="0"/>
            <a:chExt cx="5095875" cy="371475"/>
          </a:xfrm>
        </p:grpSpPr>
        <p:sp>
          <p:nvSpPr>
            <p:cNvPr id="135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" name="27. Comparatives and superlative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27. Comparatives and superlatives</a:t>
              </a:r>
            </a:p>
          </p:txBody>
        </p:sp>
      </p:grpSp>
      <p:grpSp>
        <p:nvGrpSpPr>
          <p:cNvPr id="140" name="Group"/>
          <p:cNvGrpSpPr/>
          <p:nvPr/>
        </p:nvGrpSpPr>
        <p:grpSpPr>
          <a:xfrm>
            <a:off x="6315075" y="2438400"/>
            <a:ext cx="5095875" cy="371475"/>
            <a:chOff x="0" y="0"/>
            <a:chExt cx="5095875" cy="371475"/>
          </a:xfrm>
        </p:grpSpPr>
        <p:sp>
          <p:nvSpPr>
            <p:cNvPr id="138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" name="28. Too, enough, so and such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28. Too, enough, so and such</a:t>
              </a:r>
            </a:p>
          </p:txBody>
        </p:sp>
      </p:grpSp>
      <p:grpSp>
        <p:nvGrpSpPr>
          <p:cNvPr id="143" name="Group"/>
          <p:cNvGrpSpPr/>
          <p:nvPr/>
        </p:nvGrpSpPr>
        <p:grpSpPr>
          <a:xfrm>
            <a:off x="6315075" y="2905125"/>
            <a:ext cx="5095875" cy="371475"/>
            <a:chOff x="0" y="0"/>
            <a:chExt cx="5095875" cy="371475"/>
          </a:xfrm>
        </p:grpSpPr>
        <p:sp>
          <p:nvSpPr>
            <p:cNvPr id="141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" name="29. Articles: a, an, the and zero article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29. Articles: a, an, the and zero article</a:t>
              </a:r>
            </a:p>
          </p:txBody>
        </p:sp>
      </p:grpSp>
      <p:grpSp>
        <p:nvGrpSpPr>
          <p:cNvPr id="146" name="Group"/>
          <p:cNvGrpSpPr/>
          <p:nvPr/>
        </p:nvGrpSpPr>
        <p:grpSpPr>
          <a:xfrm>
            <a:off x="6315075" y="3371850"/>
            <a:ext cx="5095875" cy="371475"/>
            <a:chOff x="0" y="0"/>
            <a:chExt cx="5095875" cy="371475"/>
          </a:xfrm>
        </p:grpSpPr>
        <p:sp>
          <p:nvSpPr>
            <p:cNvPr id="144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" name="30. Quantifier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30. Quantifiers</a:t>
              </a:r>
            </a:p>
          </p:txBody>
        </p:sp>
      </p:grpSp>
      <p:grpSp>
        <p:nvGrpSpPr>
          <p:cNvPr id="149" name="Group"/>
          <p:cNvGrpSpPr/>
          <p:nvPr/>
        </p:nvGrpSpPr>
        <p:grpSpPr>
          <a:xfrm>
            <a:off x="6315075" y="3838575"/>
            <a:ext cx="5095875" cy="371475"/>
            <a:chOff x="0" y="0"/>
            <a:chExt cx="5095875" cy="371475"/>
          </a:xfrm>
        </p:grpSpPr>
        <p:sp>
          <p:nvSpPr>
            <p:cNvPr id="147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" name="31. Reflexive pronoun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31. Reflexive pronouns</a:t>
              </a:r>
            </a:p>
          </p:txBody>
        </p:sp>
      </p:grpSp>
      <p:grpSp>
        <p:nvGrpSpPr>
          <p:cNvPr id="152" name="Group"/>
          <p:cNvGrpSpPr/>
          <p:nvPr/>
        </p:nvGrpSpPr>
        <p:grpSpPr>
          <a:xfrm>
            <a:off x="6315075" y="4305300"/>
            <a:ext cx="5095875" cy="371475"/>
            <a:chOff x="0" y="0"/>
            <a:chExt cx="5095875" cy="371475"/>
          </a:xfrm>
        </p:grpSpPr>
        <p:sp>
          <p:nvSpPr>
            <p:cNvPr id="150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EEF4FC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" name="32. Indefinite pronoun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32. Indefinite pronouns</a:t>
              </a:r>
            </a:p>
          </p:txBody>
        </p:sp>
      </p:grpSp>
      <p:grpSp>
        <p:nvGrpSpPr>
          <p:cNvPr id="155" name="Group"/>
          <p:cNvGrpSpPr/>
          <p:nvPr/>
        </p:nvGrpSpPr>
        <p:grpSpPr>
          <a:xfrm>
            <a:off x="6315075" y="4772025"/>
            <a:ext cx="5095875" cy="371475"/>
            <a:chOff x="0" y="0"/>
            <a:chExt cx="5095875" cy="371475"/>
          </a:xfrm>
        </p:grpSpPr>
        <p:sp>
          <p:nvSpPr>
            <p:cNvPr id="153" name="Rounded Rectangle"/>
            <p:cNvSpPr/>
            <p:nvPr/>
          </p:nvSpPr>
          <p:spPr>
            <a:xfrm>
              <a:off x="0" y="0"/>
              <a:ext cx="5095875" cy="371475"/>
            </a:xfrm>
            <a:prstGeom prst="roundRect">
              <a:avLst>
                <a:gd name="adj" fmla="val 20513"/>
              </a:avLst>
            </a:prstGeom>
            <a:solidFill>
              <a:srgbClr val="FFFFFF"/>
            </a:solidFill>
            <a:ln w="9525" cap="flat">
              <a:solidFill>
                <a:srgbClr val="D3E0F1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" name="33. Linking words"/>
            <p:cNvSpPr txBox="1"/>
            <p:nvPr/>
          </p:nvSpPr>
          <p:spPr>
            <a:xfrm>
              <a:off x="112805" y="69375"/>
              <a:ext cx="4908365" cy="242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300">
                  <a:solidFill>
                    <a:srgbClr val="123B7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33. Linking words</a:t>
              </a:r>
            </a:p>
          </p:txBody>
        </p:sp>
      </p:grpSp>
      <p:sp>
        <p:nvSpPr>
          <p:cNvPr id="1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" name="B1 GRAMMAR  •  CONTENTS 2 OF 2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CONTENTS 2 OF 2</a:t>
              </a:r>
            </a:p>
          </p:txBody>
        </p:sp>
      </p:grpSp>
      <p:grpSp>
        <p:nvGrpSpPr>
          <p:cNvPr id="1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" name="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" name="UNIT 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EXPLANATION</a:t>
              </a:r>
            </a:p>
          </p:txBody>
        </p:sp>
      </p:grpSp>
      <p:grpSp>
        <p:nvGrpSpPr>
          <p:cNvPr id="1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" name="Present simple and present continuou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and present continuous</a:t>
              </a:r>
            </a:p>
          </p:txBody>
        </p:sp>
      </p:grpSp>
      <p:sp>
        <p:nvSpPr>
          <p:cNvPr id="1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7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" name="Use the present simple for routines, habits and facts. Use the present continuous for actions happening now or temporary situations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present simple for routines, habits and facts. Use the present continuous for actions happening now or temporary situations.</a:t>
              </a:r>
            </a:p>
          </p:txBody>
        </p:sp>
      </p:grpSp>
      <p:grpSp>
        <p:nvGrpSpPr>
          <p:cNvPr id="1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" name="Time expressions help: usually and every day suggest present simple; now and at the moment suggest present continuous."/>
            <p:cNvSpPr txBox="1"/>
            <p:nvPr/>
          </p:nvSpPr>
          <p:spPr>
            <a:xfrm>
              <a:off x="45719" y="0"/>
              <a:ext cx="3623311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Time expressions help: usually and every day suggest present simple; now and at the moment suggest present continuous.</a:t>
              </a:r>
            </a:p>
          </p:txBody>
        </p:sp>
      </p:grpSp>
      <p:sp>
        <p:nvSpPr>
          <p:cNvPr id="1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9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" name="routine: subject + base verb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routine: subject + base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now: am / is / are + verb-ing</a:t>
              </a:r>
            </a:p>
          </p:txBody>
        </p:sp>
      </p:grpSp>
      <p:grpSp>
        <p:nvGrpSpPr>
          <p:cNvPr id="1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" name="1.  I work from home on Fridays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work from home on Fridays.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She’s talking on the phone now.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Water boils at 100°C.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We’re staying with friends this week.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usually walks to work.</a:t>
              </a:r>
            </a:p>
          </p:txBody>
        </p:sp>
      </p:grpSp>
      <p:sp>
        <p:nvSpPr>
          <p:cNvPr id="2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" name="B1 GRAMMAR  •  UNIT 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  •  EXPLANATION</a:t>
              </a:r>
            </a:p>
          </p:txBody>
        </p:sp>
      </p:grpSp>
      <p:grpSp>
        <p:nvGrpSpPr>
          <p:cNvPr id="2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" name="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2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" name="Present simple and presen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and present continuous: choose the answer</a:t>
              </a:r>
            </a:p>
          </p:txBody>
        </p:sp>
      </p:grpSp>
      <p:grpSp>
        <p:nvGrpSpPr>
          <p:cNvPr id="2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" name="1. Mia usually ___ coffee in the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Leo often ___ breakfast at 7.</a:t>
              </a:r>
            </a:p>
          </p:txBody>
        </p:sp>
      </p:grpSp>
      <p:grpSp>
        <p:nvGrpSpPr>
          <p:cNvPr id="2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" name="A. drin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eats</a:t>
              </a:r>
            </a:p>
          </p:txBody>
        </p:sp>
      </p:grpSp>
      <p:grpSp>
        <p:nvGrpSpPr>
          <p:cNvPr id="2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" name="B. is drin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eating</a:t>
              </a:r>
            </a:p>
          </p:txBody>
        </p:sp>
      </p:grpSp>
      <p:grpSp>
        <p:nvGrpSpPr>
          <p:cNvPr id="2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" name="C. drin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eat</a:t>
              </a:r>
            </a:p>
          </p:txBody>
        </p:sp>
      </p:grpSp>
      <p:grpSp>
        <p:nvGrpSpPr>
          <p:cNvPr id="2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" name="2. Be quiet! The baby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Listen! Someone ___ at the door.</a:t>
              </a:r>
            </a:p>
          </p:txBody>
        </p:sp>
      </p:grpSp>
      <p:grpSp>
        <p:nvGrpSpPr>
          <p:cNvPr id="2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" name="A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knocks</a:t>
              </a:r>
            </a:p>
          </p:txBody>
        </p:sp>
      </p:grpSp>
      <p:grpSp>
        <p:nvGrpSpPr>
          <p:cNvPr id="2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" name="B. is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knocking</a:t>
              </a:r>
            </a:p>
          </p:txBody>
        </p:sp>
      </p:grpSp>
      <p:grpSp>
        <p:nvGrpSpPr>
          <p:cNvPr id="2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" name="C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knock</a:t>
              </a:r>
            </a:p>
          </p:txBody>
        </p:sp>
      </p:grpSp>
      <p:grpSp>
        <p:nvGrpSpPr>
          <p:cNvPr id="2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" name="3. I ___ with my aunt this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in a hotel this week.</a:t>
              </a:r>
            </a:p>
          </p:txBody>
        </p:sp>
      </p:grpSp>
      <p:grpSp>
        <p:nvGrpSpPr>
          <p:cNvPr id="2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" name="A.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</a:t>
              </a:r>
            </a:p>
          </p:txBody>
        </p:sp>
      </p:grpSp>
      <p:grpSp>
        <p:nvGrpSpPr>
          <p:cNvPr id="2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" name="B. am li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staying</a:t>
              </a:r>
            </a:p>
          </p:txBody>
        </p:sp>
      </p:grpSp>
      <p:grpSp>
        <p:nvGrpSpPr>
          <p:cNvPr id="2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" name="C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stays</a:t>
              </a:r>
            </a:p>
          </p:txBody>
        </p:sp>
      </p:grpSp>
      <p:grpSp>
        <p:nvGrpSpPr>
          <p:cNvPr id="2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" name="4. The train ___ at 7:30 every 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sister ___ tennis every Saturday.</a:t>
              </a:r>
            </a:p>
          </p:txBody>
        </p:sp>
      </p:grpSp>
      <p:grpSp>
        <p:nvGrpSpPr>
          <p:cNvPr id="2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" name="A. is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playing</a:t>
              </a:r>
            </a:p>
          </p:txBody>
        </p:sp>
      </p:grpSp>
      <p:grpSp>
        <p:nvGrpSpPr>
          <p:cNvPr id="2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" name="B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play</a:t>
              </a:r>
            </a:p>
          </p:txBody>
        </p:sp>
      </p:grpSp>
      <p:grpSp>
        <p:nvGrpSpPr>
          <p:cNvPr id="2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" name="C. lea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plays</a:t>
              </a:r>
            </a:p>
          </p:txBody>
        </p:sp>
      </p:grpSp>
      <p:grpSp>
        <p:nvGrpSpPr>
          <p:cNvPr id="2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" name="5. Why ___ you ___ toda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they ___ right now?</a:t>
              </a:r>
            </a:p>
          </p:txBody>
        </p:sp>
      </p:grpSp>
      <p:grpSp>
        <p:nvGrpSpPr>
          <p:cNvPr id="2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" name="A. do / w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 / watch</a:t>
              </a:r>
            </a:p>
          </p:txBody>
        </p:sp>
      </p:grpSp>
      <p:grpSp>
        <p:nvGrpSpPr>
          <p:cNvPr id="2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" name="B. are / w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/ watching</a:t>
              </a:r>
            </a:p>
          </p:txBody>
        </p:sp>
      </p:grpSp>
      <p:grpSp>
        <p:nvGrpSpPr>
          <p:cNvPr id="2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" name="C. is / w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watching</a:t>
              </a:r>
            </a:p>
          </p:txBody>
        </p:sp>
      </p:grpSp>
      <p:sp>
        <p:nvSpPr>
          <p:cNvPr id="2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" name="B1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  •  REVEAL</a:t>
              </a:r>
            </a:p>
          </p:txBody>
        </p:sp>
      </p:grpSp>
      <p:grpSp>
        <p:nvGrpSpPr>
          <p:cNvPr id="2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" name="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2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" name="Present simple and presen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and present continuous: choose the answer</a:t>
              </a:r>
            </a:p>
          </p:txBody>
        </p:sp>
      </p:grpSp>
      <p:grpSp>
        <p:nvGrpSpPr>
          <p:cNvPr id="2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" name="1. Mia usually ___ coffee in the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Leo often ___ breakfast at 7.</a:t>
              </a:r>
            </a:p>
          </p:txBody>
        </p:sp>
      </p:grpSp>
      <p:grpSp>
        <p:nvGrpSpPr>
          <p:cNvPr id="3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" name="A. drin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eats</a:t>
              </a:r>
            </a:p>
          </p:txBody>
        </p:sp>
      </p:grpSp>
      <p:grpSp>
        <p:nvGrpSpPr>
          <p:cNvPr id="3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" name="B. is drin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eating</a:t>
              </a:r>
            </a:p>
          </p:txBody>
        </p:sp>
      </p:grpSp>
      <p:grpSp>
        <p:nvGrpSpPr>
          <p:cNvPr id="3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" name="C. drin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eat</a:t>
              </a:r>
            </a:p>
          </p:txBody>
        </p:sp>
      </p:grpSp>
      <p:grpSp>
        <p:nvGrpSpPr>
          <p:cNvPr id="3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" name="2. Be quiet! The baby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Listen! Someone ___ at the door.</a:t>
              </a:r>
            </a:p>
          </p:txBody>
        </p:sp>
      </p:grpSp>
      <p:grpSp>
        <p:nvGrpSpPr>
          <p:cNvPr id="3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" name="A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knocks</a:t>
              </a:r>
            </a:p>
          </p:txBody>
        </p:sp>
      </p:grpSp>
      <p:grpSp>
        <p:nvGrpSpPr>
          <p:cNvPr id="3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" name="B. is slee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knocking</a:t>
              </a:r>
            </a:p>
          </p:txBody>
        </p:sp>
      </p:grpSp>
      <p:grpSp>
        <p:nvGrpSpPr>
          <p:cNvPr id="3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" name="C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knock</a:t>
              </a:r>
            </a:p>
          </p:txBody>
        </p:sp>
      </p:grpSp>
      <p:grpSp>
        <p:nvGrpSpPr>
          <p:cNvPr id="3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" name="3. I ___ with my aunt this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in a hotel this week.</a:t>
              </a:r>
            </a:p>
          </p:txBody>
        </p:sp>
      </p:grpSp>
      <p:grpSp>
        <p:nvGrpSpPr>
          <p:cNvPr id="3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" name="A.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</a:t>
              </a:r>
            </a:p>
          </p:txBody>
        </p:sp>
      </p:grpSp>
      <p:grpSp>
        <p:nvGrpSpPr>
          <p:cNvPr id="3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" name="B. am li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staying</a:t>
              </a:r>
            </a:p>
          </p:txBody>
        </p:sp>
      </p:grpSp>
      <p:grpSp>
        <p:nvGrpSpPr>
          <p:cNvPr id="3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" name="C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stays</a:t>
              </a:r>
            </a:p>
          </p:txBody>
        </p:sp>
      </p:grpSp>
      <p:grpSp>
        <p:nvGrpSpPr>
          <p:cNvPr id="3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" name="4. The train ___ at 7:30 every 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sister ___ tennis every Saturday.</a:t>
              </a:r>
            </a:p>
          </p:txBody>
        </p:sp>
      </p:grpSp>
      <p:grpSp>
        <p:nvGrpSpPr>
          <p:cNvPr id="3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" name="A. is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playing</a:t>
              </a:r>
            </a:p>
          </p:txBody>
        </p:sp>
      </p:grpSp>
      <p:grpSp>
        <p:nvGrpSpPr>
          <p:cNvPr id="3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" name="B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play</a:t>
              </a:r>
            </a:p>
          </p:txBody>
        </p:sp>
      </p:grpSp>
      <p:grpSp>
        <p:nvGrpSpPr>
          <p:cNvPr id="3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" name="C. lea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plays</a:t>
              </a:r>
            </a:p>
          </p:txBody>
        </p:sp>
      </p:grpSp>
      <p:grpSp>
        <p:nvGrpSpPr>
          <p:cNvPr id="3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" name="5. Why ___ you ___ toda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they ___ right now?</a:t>
              </a:r>
            </a:p>
          </p:txBody>
        </p:sp>
      </p:grpSp>
      <p:grpSp>
        <p:nvGrpSpPr>
          <p:cNvPr id="3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" name="A. do / w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 / watch</a:t>
              </a:r>
            </a:p>
          </p:txBody>
        </p:sp>
      </p:grpSp>
      <p:grpSp>
        <p:nvGrpSpPr>
          <p:cNvPr id="3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" name="B. are / w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/ watching</a:t>
              </a:r>
            </a:p>
          </p:txBody>
        </p:sp>
      </p:grpSp>
      <p:grpSp>
        <p:nvGrpSpPr>
          <p:cNvPr id="3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" name="C. is / w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watching</a:t>
              </a:r>
            </a:p>
          </p:txBody>
        </p:sp>
      </p:grpSp>
      <p:sp>
        <p:nvSpPr>
          <p:cNvPr id="3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" name="B1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  •  REVEAL</a:t>
              </a:r>
            </a:p>
          </p:txBody>
        </p:sp>
      </p:grpSp>
      <p:grpSp>
        <p:nvGrpSpPr>
          <p:cNvPr id="3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" name="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3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" name="Present simple and presen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and present continuous: choose the answer</a:t>
              </a:r>
            </a:p>
          </p:txBody>
        </p:sp>
      </p:grpSp>
      <p:grpSp>
        <p:nvGrpSpPr>
          <p:cNvPr id="3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" name="1. Mia usually ___ coffee in the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Leo often ___ breakfast at 7.</a:t>
              </a:r>
            </a:p>
          </p:txBody>
        </p:sp>
      </p:grpSp>
      <p:grpSp>
        <p:nvGrpSpPr>
          <p:cNvPr id="3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" name="A. drin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eats</a:t>
              </a:r>
            </a:p>
          </p:txBody>
        </p:sp>
      </p:grpSp>
      <p:grpSp>
        <p:nvGrpSpPr>
          <p:cNvPr id="3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" name="B. is drin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eating</a:t>
              </a:r>
            </a:p>
          </p:txBody>
        </p:sp>
      </p:grpSp>
      <p:grpSp>
        <p:nvGrpSpPr>
          <p:cNvPr id="3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" name="C. drin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eat</a:t>
              </a:r>
            </a:p>
          </p:txBody>
        </p:sp>
      </p:grpSp>
      <p:grpSp>
        <p:nvGrpSpPr>
          <p:cNvPr id="3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" name="2. Be quiet! The baby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Listen! Someone ___ at the door.</a:t>
              </a:r>
            </a:p>
          </p:txBody>
        </p:sp>
      </p:grpSp>
      <p:grpSp>
        <p:nvGrpSpPr>
          <p:cNvPr id="3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" name="A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knocks</a:t>
              </a:r>
            </a:p>
          </p:txBody>
        </p:sp>
      </p:grpSp>
      <p:grpSp>
        <p:nvGrpSpPr>
          <p:cNvPr id="3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" name="B. is slee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knocking</a:t>
              </a:r>
            </a:p>
          </p:txBody>
        </p:sp>
      </p:grpSp>
      <p:grpSp>
        <p:nvGrpSpPr>
          <p:cNvPr id="4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" name="C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knock</a:t>
              </a:r>
            </a:p>
          </p:txBody>
        </p:sp>
      </p:grpSp>
      <p:grpSp>
        <p:nvGrpSpPr>
          <p:cNvPr id="4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" name="3. I ___ with my aunt this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in a hotel this week.</a:t>
              </a:r>
            </a:p>
          </p:txBody>
        </p:sp>
      </p:grpSp>
      <p:grpSp>
        <p:nvGrpSpPr>
          <p:cNvPr id="4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" name="A.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</a:t>
              </a:r>
            </a:p>
          </p:txBody>
        </p:sp>
      </p:grpSp>
      <p:grpSp>
        <p:nvGrpSpPr>
          <p:cNvPr id="4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" name="B. am li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staying</a:t>
              </a:r>
            </a:p>
          </p:txBody>
        </p:sp>
      </p:grpSp>
      <p:grpSp>
        <p:nvGrpSpPr>
          <p:cNvPr id="4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" name="C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stays</a:t>
              </a:r>
            </a:p>
          </p:txBody>
        </p:sp>
      </p:grpSp>
      <p:grpSp>
        <p:nvGrpSpPr>
          <p:cNvPr id="4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" name="4. The train ___ at 7:30 every 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sister ___ tennis every Saturday.</a:t>
              </a:r>
            </a:p>
          </p:txBody>
        </p:sp>
      </p:grpSp>
      <p:grpSp>
        <p:nvGrpSpPr>
          <p:cNvPr id="4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" name="A. is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playing</a:t>
              </a:r>
            </a:p>
          </p:txBody>
        </p:sp>
      </p:grpSp>
      <p:grpSp>
        <p:nvGrpSpPr>
          <p:cNvPr id="4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" name="B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play</a:t>
              </a:r>
            </a:p>
          </p:txBody>
        </p:sp>
      </p:grpSp>
      <p:grpSp>
        <p:nvGrpSpPr>
          <p:cNvPr id="4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" name="C. lea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plays</a:t>
              </a:r>
            </a:p>
          </p:txBody>
        </p:sp>
      </p:grpSp>
      <p:grpSp>
        <p:nvGrpSpPr>
          <p:cNvPr id="4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" name="5. Why ___ you ___ toda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they ___ right now?</a:t>
              </a:r>
            </a:p>
          </p:txBody>
        </p:sp>
      </p:grpSp>
      <p:grpSp>
        <p:nvGrpSpPr>
          <p:cNvPr id="4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" name="A. do / w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 / watch</a:t>
              </a:r>
            </a:p>
          </p:txBody>
        </p:sp>
      </p:grpSp>
      <p:grpSp>
        <p:nvGrpSpPr>
          <p:cNvPr id="4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" name="B. are / w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/ watching</a:t>
              </a:r>
            </a:p>
          </p:txBody>
        </p:sp>
      </p:grpSp>
      <p:grpSp>
        <p:nvGrpSpPr>
          <p:cNvPr id="4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" name="C. is / w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watching</a:t>
              </a:r>
            </a:p>
          </p:txBody>
        </p:sp>
      </p:grpSp>
      <p:sp>
        <p:nvSpPr>
          <p:cNvPr id="4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" name="B1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  •  REVEAL</a:t>
              </a:r>
            </a:p>
          </p:txBody>
        </p:sp>
      </p:grpSp>
      <p:grpSp>
        <p:nvGrpSpPr>
          <p:cNvPr id="4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" name="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4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" name="Present simple and presen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and present continuous: choose the answer</a:t>
              </a:r>
            </a:p>
          </p:txBody>
        </p:sp>
      </p:grpSp>
      <p:grpSp>
        <p:nvGrpSpPr>
          <p:cNvPr id="4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" name="1. Mia usually ___ coffee in the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Leo often ___ breakfast at 7.</a:t>
              </a:r>
            </a:p>
          </p:txBody>
        </p:sp>
      </p:grpSp>
      <p:grpSp>
        <p:nvGrpSpPr>
          <p:cNvPr id="4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" name="A. drin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eats</a:t>
              </a:r>
            </a:p>
          </p:txBody>
        </p:sp>
      </p:grpSp>
      <p:grpSp>
        <p:nvGrpSpPr>
          <p:cNvPr id="4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" name="B. is drin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eating</a:t>
              </a:r>
            </a:p>
          </p:txBody>
        </p:sp>
      </p:grpSp>
      <p:grpSp>
        <p:nvGrpSpPr>
          <p:cNvPr id="4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" name="C. drin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eat</a:t>
              </a:r>
            </a:p>
          </p:txBody>
        </p:sp>
      </p:grpSp>
      <p:grpSp>
        <p:nvGrpSpPr>
          <p:cNvPr id="4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" name="2. Be quiet! The baby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Listen! Someone ___ at the door.</a:t>
              </a:r>
            </a:p>
          </p:txBody>
        </p:sp>
      </p:grpSp>
      <p:grpSp>
        <p:nvGrpSpPr>
          <p:cNvPr id="4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" name="A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knocks</a:t>
              </a:r>
            </a:p>
          </p:txBody>
        </p:sp>
      </p:grpSp>
      <p:grpSp>
        <p:nvGrpSpPr>
          <p:cNvPr id="4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" name="B. is slee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knocking</a:t>
              </a:r>
            </a:p>
          </p:txBody>
        </p:sp>
      </p:grpSp>
      <p:grpSp>
        <p:nvGrpSpPr>
          <p:cNvPr id="4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" name="C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knock</a:t>
              </a:r>
            </a:p>
          </p:txBody>
        </p:sp>
      </p:grpSp>
      <p:grpSp>
        <p:nvGrpSpPr>
          <p:cNvPr id="4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" name="3. I ___ with my aunt this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in a hotel this week.</a:t>
              </a:r>
            </a:p>
          </p:txBody>
        </p:sp>
      </p:grpSp>
      <p:grpSp>
        <p:nvGrpSpPr>
          <p:cNvPr id="4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" name="A.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</a:t>
              </a:r>
            </a:p>
          </p:txBody>
        </p:sp>
      </p:grpSp>
      <p:grpSp>
        <p:nvGrpSpPr>
          <p:cNvPr id="4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" name="B. am li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staying</a:t>
              </a:r>
            </a:p>
          </p:txBody>
        </p:sp>
      </p:grpSp>
      <p:grpSp>
        <p:nvGrpSpPr>
          <p:cNvPr id="4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" name="C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stays</a:t>
              </a:r>
            </a:p>
          </p:txBody>
        </p:sp>
      </p:grpSp>
      <p:grpSp>
        <p:nvGrpSpPr>
          <p:cNvPr id="4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" name="4. The train ___ at 7:30 every 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sister ___ tennis every Saturday.</a:t>
              </a:r>
            </a:p>
          </p:txBody>
        </p:sp>
      </p:grpSp>
      <p:grpSp>
        <p:nvGrpSpPr>
          <p:cNvPr id="4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" name="A. is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playing</a:t>
              </a:r>
            </a:p>
          </p:txBody>
        </p:sp>
      </p:grpSp>
      <p:grpSp>
        <p:nvGrpSpPr>
          <p:cNvPr id="5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" name="B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play</a:t>
              </a:r>
            </a:p>
          </p:txBody>
        </p:sp>
      </p:grpSp>
      <p:grpSp>
        <p:nvGrpSpPr>
          <p:cNvPr id="5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" name="C. lea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plays</a:t>
              </a:r>
            </a:p>
          </p:txBody>
        </p:sp>
      </p:grpSp>
      <p:grpSp>
        <p:nvGrpSpPr>
          <p:cNvPr id="5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" name="5. Why ___ you ___ toda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they ___ right now?</a:t>
              </a:r>
            </a:p>
          </p:txBody>
        </p:sp>
      </p:grpSp>
      <p:grpSp>
        <p:nvGrpSpPr>
          <p:cNvPr id="5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" name="A. do / w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 / watch</a:t>
              </a:r>
            </a:p>
          </p:txBody>
        </p:sp>
      </p:grpSp>
      <p:grpSp>
        <p:nvGrpSpPr>
          <p:cNvPr id="5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" name="B. are / w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/ watching</a:t>
              </a:r>
            </a:p>
          </p:txBody>
        </p:sp>
      </p:grpSp>
      <p:grpSp>
        <p:nvGrpSpPr>
          <p:cNvPr id="5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" name="C. is / w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watching</a:t>
              </a:r>
            </a:p>
          </p:txBody>
        </p:sp>
      </p:grpSp>
      <p:sp>
        <p:nvSpPr>
          <p:cNvPr id="5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" name="B1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  •  REVEAL</a:t>
              </a:r>
            </a:p>
          </p:txBody>
        </p:sp>
      </p:grpSp>
      <p:grpSp>
        <p:nvGrpSpPr>
          <p:cNvPr id="5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" name="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" name="UNIT 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  •  REVEAL</a:t>
              </a:r>
            </a:p>
          </p:txBody>
        </p:sp>
      </p:grpSp>
      <p:grpSp>
        <p:nvGrpSpPr>
          <p:cNvPr id="5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" name="Present simple and presen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simple and present continuous: choose the answer</a:t>
              </a:r>
            </a:p>
          </p:txBody>
        </p:sp>
      </p:grpSp>
      <p:grpSp>
        <p:nvGrpSpPr>
          <p:cNvPr id="5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" name="1. Mia usually ___ coffee in the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Leo often ___ breakfast at 7.</a:t>
              </a:r>
            </a:p>
          </p:txBody>
        </p:sp>
      </p:grpSp>
      <p:grpSp>
        <p:nvGrpSpPr>
          <p:cNvPr id="5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" name="A. drink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eats</a:t>
              </a:r>
            </a:p>
          </p:txBody>
        </p:sp>
      </p:grpSp>
      <p:grpSp>
        <p:nvGrpSpPr>
          <p:cNvPr id="5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" name="B. is drin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eating</a:t>
              </a:r>
            </a:p>
          </p:txBody>
        </p:sp>
      </p:grpSp>
      <p:grpSp>
        <p:nvGrpSpPr>
          <p:cNvPr id="5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" name="C. drin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eat</a:t>
              </a:r>
            </a:p>
          </p:txBody>
        </p:sp>
      </p:grpSp>
      <p:grpSp>
        <p:nvGrpSpPr>
          <p:cNvPr id="5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" name="2. Be quiet! The baby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Listen! Someone ___ at the door.</a:t>
              </a:r>
            </a:p>
          </p:txBody>
        </p:sp>
      </p:grpSp>
      <p:grpSp>
        <p:nvGrpSpPr>
          <p:cNvPr id="5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" name="A. sleep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knocks</a:t>
              </a:r>
            </a:p>
          </p:txBody>
        </p:sp>
      </p:grpSp>
      <p:grpSp>
        <p:nvGrpSpPr>
          <p:cNvPr id="5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" name="B. is slee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knocking</a:t>
              </a:r>
            </a:p>
          </p:txBody>
        </p:sp>
      </p:grpSp>
      <p:grpSp>
        <p:nvGrpSpPr>
          <p:cNvPr id="5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" name="C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knock</a:t>
              </a:r>
            </a:p>
          </p:txBody>
        </p:sp>
      </p:grpSp>
      <p:grpSp>
        <p:nvGrpSpPr>
          <p:cNvPr id="5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" name="3. I ___ with my aunt this mon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in a hotel this week.</a:t>
              </a:r>
            </a:p>
          </p:txBody>
        </p:sp>
      </p:grpSp>
      <p:grpSp>
        <p:nvGrpSpPr>
          <p:cNvPr id="5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" name="A.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stay</a:t>
              </a:r>
            </a:p>
          </p:txBody>
        </p:sp>
      </p:grpSp>
      <p:grpSp>
        <p:nvGrpSpPr>
          <p:cNvPr id="5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" name="B. am li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staying</a:t>
              </a:r>
            </a:p>
          </p:txBody>
        </p:sp>
      </p:grpSp>
      <p:grpSp>
        <p:nvGrpSpPr>
          <p:cNvPr id="5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" name="C. l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stays</a:t>
              </a:r>
            </a:p>
          </p:txBody>
        </p:sp>
      </p:grpSp>
      <p:grpSp>
        <p:nvGrpSpPr>
          <p:cNvPr id="5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" name="4. The train ___ at 7:30 every 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sister ___ tennis every Saturday.</a:t>
              </a:r>
            </a:p>
          </p:txBody>
        </p:sp>
      </p:grpSp>
      <p:grpSp>
        <p:nvGrpSpPr>
          <p:cNvPr id="5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" name="A. is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playing</a:t>
              </a:r>
            </a:p>
          </p:txBody>
        </p:sp>
      </p:grpSp>
      <p:grpSp>
        <p:nvGrpSpPr>
          <p:cNvPr id="5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" name="B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play</a:t>
              </a:r>
            </a:p>
          </p:txBody>
        </p:sp>
      </p:grpSp>
      <p:grpSp>
        <p:nvGrpSpPr>
          <p:cNvPr id="5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" name="C. lea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plays</a:t>
              </a:r>
            </a:p>
          </p:txBody>
        </p:sp>
      </p:grpSp>
      <p:grpSp>
        <p:nvGrpSpPr>
          <p:cNvPr id="5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" name="5. Why ___ you ___ today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What ___ they ___ right now?</a:t>
              </a:r>
            </a:p>
          </p:txBody>
        </p:sp>
      </p:grpSp>
      <p:grpSp>
        <p:nvGrpSpPr>
          <p:cNvPr id="5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" name="A. do / w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 / watch</a:t>
              </a:r>
            </a:p>
          </p:txBody>
        </p:sp>
      </p:grpSp>
      <p:grpSp>
        <p:nvGrpSpPr>
          <p:cNvPr id="5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" name="B. are / wea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/ watching</a:t>
              </a:r>
            </a:p>
          </p:txBody>
        </p:sp>
      </p:grpSp>
      <p:grpSp>
        <p:nvGrpSpPr>
          <p:cNvPr id="5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" name="C. is / wea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watching</a:t>
              </a:r>
            </a:p>
          </p:txBody>
        </p:sp>
      </p:grpSp>
      <p:sp>
        <p:nvSpPr>
          <p:cNvPr id="5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" name="B1 GRAMMAR  •  UNIT 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  •  REVEAL</a:t>
              </a:r>
            </a:p>
          </p:txBody>
        </p:sp>
      </p:grpSp>
      <p:grpSp>
        <p:nvGrpSpPr>
          <p:cNvPr id="6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" name="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" name="UNIT 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EXPLANATION</a:t>
              </a:r>
            </a:p>
          </p:txBody>
        </p:sp>
      </p:grpSp>
      <p:grpSp>
        <p:nvGrpSpPr>
          <p:cNvPr id="6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" name="Stative verb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Stative verbs</a:t>
              </a:r>
            </a:p>
          </p:txBody>
        </p:sp>
      </p:grpSp>
      <p:sp>
        <p:nvSpPr>
          <p:cNvPr id="6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6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" name="Stative verbs describe states, thoughts, feelings, possession or senses. They are not normally used in continuous form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Stative verbs describe states, thoughts, feelings, possession or senses. They are not normally used in continuous forms.</a:t>
              </a:r>
            </a:p>
          </p:txBody>
        </p:sp>
      </p:grpSp>
      <p:grpSp>
        <p:nvGrpSpPr>
          <p:cNvPr id="6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" name="Common stative verbs include know, understand, believe, love, hate, want, need, own and belong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Common stative verbs include know, understand, believe, love, hate, want, need, own and belong.</a:t>
              </a:r>
            </a:p>
          </p:txBody>
        </p:sp>
      </p:grpSp>
      <p:sp>
        <p:nvSpPr>
          <p:cNvPr id="6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3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6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" name="I know / believe / want...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I know / believe / want...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not usually: I am knowing...</a:t>
              </a:r>
            </a:p>
          </p:txBody>
        </p:sp>
      </p:grpSp>
      <p:grpSp>
        <p:nvGrpSpPr>
          <p:cNvPr id="6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6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6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" name="1.  I understand the question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understand the question.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This bag belongs to Sara.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need more time.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owns two bikes.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 think you are right.</a:t>
              </a:r>
            </a:p>
          </p:txBody>
        </p:sp>
      </p:grpSp>
      <p:sp>
        <p:nvSpPr>
          <p:cNvPr id="6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" name="B1 GRAMMAR  •  UNIT 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  •  EXPLANATION</a:t>
              </a:r>
            </a:p>
          </p:txBody>
        </p:sp>
      </p:grpSp>
      <p:grpSp>
        <p:nvGrpSpPr>
          <p:cNvPr id="6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" name="1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6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" name="Stative verb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Stative verbs: choose the answer</a:t>
              </a:r>
            </a:p>
          </p:txBody>
        </p:sp>
      </p:grpSp>
      <p:grpSp>
        <p:nvGrpSpPr>
          <p:cNvPr id="6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" name="1. I ___ the answ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your point.</a:t>
              </a:r>
            </a:p>
          </p:txBody>
        </p:sp>
      </p:grpSp>
      <p:grpSp>
        <p:nvGrpSpPr>
          <p:cNvPr id="6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" name="A. am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seeing</a:t>
              </a:r>
            </a:p>
          </p:txBody>
        </p:sp>
      </p:grpSp>
      <p:grpSp>
        <p:nvGrpSpPr>
          <p:cNvPr id="6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" name="B. kno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see</a:t>
              </a:r>
            </a:p>
          </p:txBody>
        </p:sp>
      </p:grpSp>
      <p:grpSp>
        <p:nvGrpSpPr>
          <p:cNvPr id="6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" name="C. kn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sees</a:t>
              </a:r>
            </a:p>
          </p:txBody>
        </p:sp>
      </p:grpSp>
      <p:grpSp>
        <p:nvGrpSpPr>
          <p:cNvPr id="6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" name="2. This book ___ to 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jacket ___ to my brother.</a:t>
              </a:r>
            </a:p>
          </p:txBody>
        </p:sp>
      </p:grpSp>
      <p:grpSp>
        <p:nvGrpSpPr>
          <p:cNvPr id="6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" name="A. is belong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belonging</a:t>
              </a:r>
            </a:p>
          </p:txBody>
        </p:sp>
      </p:grpSp>
      <p:grpSp>
        <p:nvGrpSpPr>
          <p:cNvPr id="6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" name="B. belo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belong</a:t>
              </a:r>
            </a:p>
          </p:txBody>
        </p:sp>
      </p:grpSp>
      <p:grpSp>
        <p:nvGrpSpPr>
          <p:cNvPr id="6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" name="C. belong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belongs</a:t>
              </a:r>
            </a:p>
          </p:txBody>
        </p:sp>
      </p:grpSp>
      <p:grpSp>
        <p:nvGrpSpPr>
          <p:cNvPr id="6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" name="3. She ___ a new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Mark ___ a small apartment.</a:t>
              </a:r>
            </a:p>
          </p:txBody>
        </p:sp>
      </p:grpSp>
      <p:grpSp>
        <p:nvGrpSpPr>
          <p:cNvPr id="6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" name="A. ow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owns</a:t>
              </a:r>
            </a:p>
          </p:txBody>
        </p:sp>
      </p:grpSp>
      <p:grpSp>
        <p:nvGrpSpPr>
          <p:cNvPr id="6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" name="B. is ow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owning</a:t>
              </a:r>
            </a:p>
          </p:txBody>
        </p:sp>
      </p:grpSp>
      <p:grpSp>
        <p:nvGrpSpPr>
          <p:cNvPr id="6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" name="C. 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own</a:t>
              </a:r>
            </a:p>
          </p:txBody>
        </p:sp>
      </p:grpSp>
      <p:grpSp>
        <p:nvGrpSpPr>
          <p:cNvPr id="6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" name="4. We ___ some hel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more information.</a:t>
              </a:r>
            </a:p>
          </p:txBody>
        </p:sp>
      </p:grpSp>
      <p:grpSp>
        <p:nvGrpSpPr>
          <p:cNvPr id="7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" name="A. are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wanting</a:t>
              </a:r>
            </a:p>
          </p:txBody>
        </p:sp>
      </p:grpSp>
      <p:grpSp>
        <p:nvGrpSpPr>
          <p:cNvPr id="7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" name="B.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want</a:t>
              </a:r>
            </a:p>
          </p:txBody>
        </p:sp>
      </p:grpSp>
      <p:grpSp>
        <p:nvGrpSpPr>
          <p:cNvPr id="7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" name="C. nee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wants</a:t>
              </a:r>
            </a:p>
          </p:txBody>
        </p:sp>
      </p:grpSp>
      <p:grpSp>
        <p:nvGrpSpPr>
          <p:cNvPr id="7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" name="5. I ___ what you me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this is a good idea.</a:t>
              </a:r>
            </a:p>
          </p:txBody>
        </p:sp>
      </p:grpSp>
      <p:grpSp>
        <p:nvGrpSpPr>
          <p:cNvPr id="7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" name="A. am understa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believing</a:t>
              </a:r>
            </a:p>
          </p:txBody>
        </p:sp>
      </p:grpSp>
      <p:grpSp>
        <p:nvGrpSpPr>
          <p:cNvPr id="7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" name="B.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believe</a:t>
              </a:r>
            </a:p>
          </p:txBody>
        </p:sp>
      </p:grpSp>
      <p:grpSp>
        <p:nvGrpSpPr>
          <p:cNvPr id="7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" name="C. understan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believes</a:t>
              </a:r>
            </a:p>
          </p:txBody>
        </p:sp>
      </p:grpSp>
      <p:sp>
        <p:nvSpPr>
          <p:cNvPr id="7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" name="B1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  •  REVEAL</a:t>
              </a:r>
            </a:p>
          </p:txBody>
        </p:sp>
      </p:grpSp>
      <p:grpSp>
        <p:nvGrpSpPr>
          <p:cNvPr id="7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" name="1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7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" name="Stative verb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Stative verbs: choose the answer</a:t>
              </a:r>
            </a:p>
          </p:txBody>
        </p:sp>
      </p:grpSp>
      <p:grpSp>
        <p:nvGrpSpPr>
          <p:cNvPr id="7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" name="1. I ___ the answ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your point.</a:t>
              </a:r>
            </a:p>
          </p:txBody>
        </p:sp>
      </p:grpSp>
      <p:grpSp>
        <p:nvGrpSpPr>
          <p:cNvPr id="7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" name="A. am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seeing</a:t>
              </a:r>
            </a:p>
          </p:txBody>
        </p:sp>
      </p:grpSp>
      <p:grpSp>
        <p:nvGrpSpPr>
          <p:cNvPr id="7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" name="B. kno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see</a:t>
              </a:r>
            </a:p>
          </p:txBody>
        </p:sp>
      </p:grpSp>
      <p:grpSp>
        <p:nvGrpSpPr>
          <p:cNvPr id="7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" name="C. kn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sees</a:t>
              </a:r>
            </a:p>
          </p:txBody>
        </p:sp>
      </p:grpSp>
      <p:grpSp>
        <p:nvGrpSpPr>
          <p:cNvPr id="7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" name="2. This book ___ to 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jacket ___ to my brother.</a:t>
              </a:r>
            </a:p>
          </p:txBody>
        </p:sp>
      </p:grpSp>
      <p:grpSp>
        <p:nvGrpSpPr>
          <p:cNvPr id="7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" name="A. is belong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belonging</a:t>
              </a:r>
            </a:p>
          </p:txBody>
        </p:sp>
      </p:grpSp>
      <p:grpSp>
        <p:nvGrpSpPr>
          <p:cNvPr id="7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" name="B. belo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belong</a:t>
              </a:r>
            </a:p>
          </p:txBody>
        </p:sp>
      </p:grpSp>
      <p:grpSp>
        <p:nvGrpSpPr>
          <p:cNvPr id="7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" name="C. belong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belongs</a:t>
              </a:r>
            </a:p>
          </p:txBody>
        </p:sp>
      </p:grpSp>
      <p:grpSp>
        <p:nvGrpSpPr>
          <p:cNvPr id="7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" name="3. She ___ a new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Mark ___ a small apartment.</a:t>
              </a:r>
            </a:p>
          </p:txBody>
        </p:sp>
      </p:grpSp>
      <p:grpSp>
        <p:nvGrpSpPr>
          <p:cNvPr id="7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" name="A. ow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owns</a:t>
              </a:r>
            </a:p>
          </p:txBody>
        </p:sp>
      </p:grpSp>
      <p:grpSp>
        <p:nvGrpSpPr>
          <p:cNvPr id="7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" name="B. is ow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owning</a:t>
              </a:r>
            </a:p>
          </p:txBody>
        </p:sp>
      </p:grpSp>
      <p:grpSp>
        <p:nvGrpSpPr>
          <p:cNvPr id="7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" name="C. 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own</a:t>
              </a:r>
            </a:p>
          </p:txBody>
        </p:sp>
      </p:grpSp>
      <p:grpSp>
        <p:nvGrpSpPr>
          <p:cNvPr id="7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" name="4. We ___ some hel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more information.</a:t>
              </a:r>
            </a:p>
          </p:txBody>
        </p:sp>
      </p:grpSp>
      <p:grpSp>
        <p:nvGrpSpPr>
          <p:cNvPr id="7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" name="A. are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wanting</a:t>
              </a:r>
            </a:p>
          </p:txBody>
        </p:sp>
      </p:grpSp>
      <p:grpSp>
        <p:nvGrpSpPr>
          <p:cNvPr id="7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" name="B.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want</a:t>
              </a:r>
            </a:p>
          </p:txBody>
        </p:sp>
      </p:grpSp>
      <p:grpSp>
        <p:nvGrpSpPr>
          <p:cNvPr id="7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" name="C. nee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wants</a:t>
              </a:r>
            </a:p>
          </p:txBody>
        </p:sp>
      </p:grpSp>
      <p:grpSp>
        <p:nvGrpSpPr>
          <p:cNvPr id="7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" name="5. I ___ what you me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this is a good idea.</a:t>
              </a:r>
            </a:p>
          </p:txBody>
        </p:sp>
      </p:grpSp>
      <p:grpSp>
        <p:nvGrpSpPr>
          <p:cNvPr id="7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" name="A. am understa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believing</a:t>
              </a:r>
            </a:p>
          </p:txBody>
        </p:sp>
      </p:grpSp>
      <p:grpSp>
        <p:nvGrpSpPr>
          <p:cNvPr id="7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" name="B.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believe</a:t>
              </a:r>
            </a:p>
          </p:txBody>
        </p:sp>
      </p:grpSp>
      <p:grpSp>
        <p:nvGrpSpPr>
          <p:cNvPr id="7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" name="C. understan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believes</a:t>
              </a:r>
            </a:p>
          </p:txBody>
        </p:sp>
      </p:grpSp>
      <p:sp>
        <p:nvSpPr>
          <p:cNvPr id="7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" name="B1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  •  REVEAL</a:t>
              </a:r>
            </a:p>
          </p:txBody>
        </p:sp>
      </p:grpSp>
      <p:grpSp>
        <p:nvGrpSpPr>
          <p:cNvPr id="8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" name="1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8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" name="Stative verb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Stative verbs: choose the answer</a:t>
              </a:r>
            </a:p>
          </p:txBody>
        </p:sp>
      </p:grpSp>
      <p:grpSp>
        <p:nvGrpSpPr>
          <p:cNvPr id="8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" name="1. I ___ the answ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your point.</a:t>
              </a:r>
            </a:p>
          </p:txBody>
        </p:sp>
      </p:grpSp>
      <p:grpSp>
        <p:nvGrpSpPr>
          <p:cNvPr id="8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" name="A. am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seeing</a:t>
              </a:r>
            </a:p>
          </p:txBody>
        </p:sp>
      </p:grpSp>
      <p:grpSp>
        <p:nvGrpSpPr>
          <p:cNvPr id="8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" name="B. kno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see</a:t>
              </a:r>
            </a:p>
          </p:txBody>
        </p:sp>
      </p:grpSp>
      <p:grpSp>
        <p:nvGrpSpPr>
          <p:cNvPr id="8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" name="C. kn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sees</a:t>
              </a:r>
            </a:p>
          </p:txBody>
        </p:sp>
      </p:grpSp>
      <p:grpSp>
        <p:nvGrpSpPr>
          <p:cNvPr id="8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" name="2. This book ___ to 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jacket ___ to my brother.</a:t>
              </a:r>
            </a:p>
          </p:txBody>
        </p:sp>
      </p:grpSp>
      <p:grpSp>
        <p:nvGrpSpPr>
          <p:cNvPr id="8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" name="A. is belong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belonging</a:t>
              </a:r>
            </a:p>
          </p:txBody>
        </p:sp>
      </p:grpSp>
      <p:grpSp>
        <p:nvGrpSpPr>
          <p:cNvPr id="8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" name="B. belo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belong</a:t>
              </a:r>
            </a:p>
          </p:txBody>
        </p:sp>
      </p:grpSp>
      <p:grpSp>
        <p:nvGrpSpPr>
          <p:cNvPr id="8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" name="C. belong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belongs</a:t>
              </a:r>
            </a:p>
          </p:txBody>
        </p:sp>
      </p:grpSp>
      <p:grpSp>
        <p:nvGrpSpPr>
          <p:cNvPr id="8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" name="3. She ___ a new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Mark ___ a small apartment.</a:t>
              </a:r>
            </a:p>
          </p:txBody>
        </p:sp>
      </p:grpSp>
      <p:grpSp>
        <p:nvGrpSpPr>
          <p:cNvPr id="8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" name="A. own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owns</a:t>
              </a:r>
            </a:p>
          </p:txBody>
        </p:sp>
      </p:grpSp>
      <p:grpSp>
        <p:nvGrpSpPr>
          <p:cNvPr id="8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" name="B. is ow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owning</a:t>
              </a:r>
            </a:p>
          </p:txBody>
        </p:sp>
      </p:grpSp>
      <p:grpSp>
        <p:nvGrpSpPr>
          <p:cNvPr id="8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" name="C. 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own</a:t>
              </a:r>
            </a:p>
          </p:txBody>
        </p:sp>
      </p:grpSp>
      <p:grpSp>
        <p:nvGrpSpPr>
          <p:cNvPr id="8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" name="4. We ___ some hel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more information.</a:t>
              </a:r>
            </a:p>
          </p:txBody>
        </p:sp>
      </p:grpSp>
      <p:grpSp>
        <p:nvGrpSpPr>
          <p:cNvPr id="8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" name="A. are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wanting</a:t>
              </a:r>
            </a:p>
          </p:txBody>
        </p:sp>
      </p:grpSp>
      <p:grpSp>
        <p:nvGrpSpPr>
          <p:cNvPr id="8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" name="B. ne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want</a:t>
              </a:r>
            </a:p>
          </p:txBody>
        </p:sp>
      </p:grpSp>
      <p:grpSp>
        <p:nvGrpSpPr>
          <p:cNvPr id="8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" name="C. nee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wants</a:t>
              </a:r>
            </a:p>
          </p:txBody>
        </p:sp>
      </p:grpSp>
      <p:grpSp>
        <p:nvGrpSpPr>
          <p:cNvPr id="8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" name="5. I ___ what you me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this is a good idea.</a:t>
              </a:r>
            </a:p>
          </p:txBody>
        </p:sp>
      </p:grpSp>
      <p:grpSp>
        <p:nvGrpSpPr>
          <p:cNvPr id="8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" name="A. am understa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believing</a:t>
              </a:r>
            </a:p>
          </p:txBody>
        </p:sp>
      </p:grpSp>
      <p:grpSp>
        <p:nvGrpSpPr>
          <p:cNvPr id="8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" name="B.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believe</a:t>
              </a:r>
            </a:p>
          </p:txBody>
        </p:sp>
      </p:grpSp>
      <p:grpSp>
        <p:nvGrpSpPr>
          <p:cNvPr id="8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" name="C. understan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believes</a:t>
              </a:r>
            </a:p>
          </p:txBody>
        </p:sp>
      </p:grpSp>
      <p:sp>
        <p:nvSpPr>
          <p:cNvPr id="8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" name="B1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  •  REVEAL</a:t>
              </a:r>
            </a:p>
          </p:txBody>
        </p:sp>
      </p:grpSp>
      <p:grpSp>
        <p:nvGrpSpPr>
          <p:cNvPr id="8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" name="1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8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" name="Stative verb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Stative verbs: choose the answer</a:t>
              </a:r>
            </a:p>
          </p:txBody>
        </p:sp>
      </p:grpSp>
      <p:grpSp>
        <p:nvGrpSpPr>
          <p:cNvPr id="8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" name="1. I ___ the answ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your point.</a:t>
              </a:r>
            </a:p>
          </p:txBody>
        </p:sp>
      </p:grpSp>
      <p:grpSp>
        <p:nvGrpSpPr>
          <p:cNvPr id="9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" name="A. am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seeing</a:t>
              </a:r>
            </a:p>
          </p:txBody>
        </p:sp>
      </p:grpSp>
      <p:grpSp>
        <p:nvGrpSpPr>
          <p:cNvPr id="9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" name="B. kno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see</a:t>
              </a:r>
            </a:p>
          </p:txBody>
        </p:sp>
      </p:grpSp>
      <p:grpSp>
        <p:nvGrpSpPr>
          <p:cNvPr id="9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" name="C. kn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sees</a:t>
              </a:r>
            </a:p>
          </p:txBody>
        </p:sp>
      </p:grpSp>
      <p:grpSp>
        <p:nvGrpSpPr>
          <p:cNvPr id="9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" name="2. This book ___ to 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jacket ___ to my brother.</a:t>
              </a:r>
            </a:p>
          </p:txBody>
        </p:sp>
      </p:grpSp>
      <p:grpSp>
        <p:nvGrpSpPr>
          <p:cNvPr id="9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" name="A. is belong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belonging</a:t>
              </a:r>
            </a:p>
          </p:txBody>
        </p:sp>
      </p:grpSp>
      <p:grpSp>
        <p:nvGrpSpPr>
          <p:cNvPr id="9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" name="B. belo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belong</a:t>
              </a:r>
            </a:p>
          </p:txBody>
        </p:sp>
      </p:grpSp>
      <p:grpSp>
        <p:nvGrpSpPr>
          <p:cNvPr id="9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" name="C. belong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belongs</a:t>
              </a:r>
            </a:p>
          </p:txBody>
        </p:sp>
      </p:grpSp>
      <p:grpSp>
        <p:nvGrpSpPr>
          <p:cNvPr id="9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" name="3. She ___ a new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Mark ___ a small apartment.</a:t>
              </a:r>
            </a:p>
          </p:txBody>
        </p:sp>
      </p:grpSp>
      <p:grpSp>
        <p:nvGrpSpPr>
          <p:cNvPr id="9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" name="A. own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owns</a:t>
              </a:r>
            </a:p>
          </p:txBody>
        </p:sp>
      </p:grpSp>
      <p:grpSp>
        <p:nvGrpSpPr>
          <p:cNvPr id="9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" name="B. is ow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owning</a:t>
              </a:r>
            </a:p>
          </p:txBody>
        </p:sp>
      </p:grpSp>
      <p:grpSp>
        <p:nvGrpSpPr>
          <p:cNvPr id="9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" name="C. 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own</a:t>
              </a:r>
            </a:p>
          </p:txBody>
        </p:sp>
      </p:grpSp>
      <p:grpSp>
        <p:nvGrpSpPr>
          <p:cNvPr id="9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" name="4. We ___ some hel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more information.</a:t>
              </a:r>
            </a:p>
          </p:txBody>
        </p:sp>
      </p:grpSp>
      <p:grpSp>
        <p:nvGrpSpPr>
          <p:cNvPr id="9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" name="A. are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wanting</a:t>
              </a:r>
            </a:p>
          </p:txBody>
        </p:sp>
      </p:grpSp>
      <p:grpSp>
        <p:nvGrpSpPr>
          <p:cNvPr id="9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" name="B. ne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want</a:t>
              </a:r>
            </a:p>
          </p:txBody>
        </p:sp>
      </p:grpSp>
      <p:grpSp>
        <p:nvGrpSpPr>
          <p:cNvPr id="9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" name="C. nee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wants</a:t>
              </a:r>
            </a:p>
          </p:txBody>
        </p:sp>
      </p:grpSp>
      <p:grpSp>
        <p:nvGrpSpPr>
          <p:cNvPr id="9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" name="5. I ___ what you me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this is a good idea.</a:t>
              </a:r>
            </a:p>
          </p:txBody>
        </p:sp>
      </p:grpSp>
      <p:grpSp>
        <p:nvGrpSpPr>
          <p:cNvPr id="9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" name="A. am understa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believing</a:t>
              </a:r>
            </a:p>
          </p:txBody>
        </p:sp>
      </p:grpSp>
      <p:grpSp>
        <p:nvGrpSpPr>
          <p:cNvPr id="9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" name="B. understa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believe</a:t>
              </a:r>
            </a:p>
          </p:txBody>
        </p:sp>
      </p:grpSp>
      <p:grpSp>
        <p:nvGrpSpPr>
          <p:cNvPr id="9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" name="C. understan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believes</a:t>
              </a:r>
            </a:p>
          </p:txBody>
        </p:sp>
      </p:grpSp>
      <p:sp>
        <p:nvSpPr>
          <p:cNvPr id="9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" name="B1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  •  REVEAL</a:t>
              </a:r>
            </a:p>
          </p:txBody>
        </p:sp>
      </p:grpSp>
      <p:grpSp>
        <p:nvGrpSpPr>
          <p:cNvPr id="9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" name="1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" name="UNIT 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  •  REVEAL</a:t>
              </a:r>
            </a:p>
          </p:txBody>
        </p:sp>
      </p:grpSp>
      <p:grpSp>
        <p:nvGrpSpPr>
          <p:cNvPr id="9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" name="Stative verb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Stative verbs: choose the answer</a:t>
              </a:r>
            </a:p>
          </p:txBody>
        </p:sp>
      </p:grpSp>
      <p:grpSp>
        <p:nvGrpSpPr>
          <p:cNvPr id="9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" name="1. I ___ the answ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your point.</a:t>
              </a:r>
            </a:p>
          </p:txBody>
        </p:sp>
      </p:grpSp>
      <p:grpSp>
        <p:nvGrpSpPr>
          <p:cNvPr id="9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" name="A. am k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seeing</a:t>
              </a:r>
            </a:p>
          </p:txBody>
        </p:sp>
      </p:grpSp>
      <p:grpSp>
        <p:nvGrpSpPr>
          <p:cNvPr id="9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" name="B. kno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see</a:t>
              </a:r>
            </a:p>
          </p:txBody>
        </p:sp>
      </p:grpSp>
      <p:grpSp>
        <p:nvGrpSpPr>
          <p:cNvPr id="9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" name="C. kn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sees</a:t>
              </a:r>
            </a:p>
          </p:txBody>
        </p:sp>
      </p:grpSp>
      <p:grpSp>
        <p:nvGrpSpPr>
          <p:cNvPr id="9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" name="2. This book ___ to 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jacket ___ to my brother.</a:t>
              </a:r>
            </a:p>
          </p:txBody>
        </p:sp>
      </p:grpSp>
      <p:grpSp>
        <p:nvGrpSpPr>
          <p:cNvPr id="9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" name="A. is belong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belonging</a:t>
              </a:r>
            </a:p>
          </p:txBody>
        </p:sp>
      </p:grpSp>
      <p:grpSp>
        <p:nvGrpSpPr>
          <p:cNvPr id="9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" name="B. belo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belong</a:t>
              </a:r>
            </a:p>
          </p:txBody>
        </p:sp>
      </p:grpSp>
      <p:grpSp>
        <p:nvGrpSpPr>
          <p:cNvPr id="9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" name="C. belong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belongs</a:t>
              </a:r>
            </a:p>
          </p:txBody>
        </p:sp>
      </p:grpSp>
      <p:grpSp>
        <p:nvGrpSpPr>
          <p:cNvPr id="10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" name="3. She ___ a new lapto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Mark ___ a small apartment.</a:t>
              </a:r>
            </a:p>
          </p:txBody>
        </p:sp>
      </p:grpSp>
      <p:grpSp>
        <p:nvGrpSpPr>
          <p:cNvPr id="10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" name="A. own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owns</a:t>
              </a:r>
            </a:p>
          </p:txBody>
        </p:sp>
      </p:grpSp>
      <p:grpSp>
        <p:nvGrpSpPr>
          <p:cNvPr id="10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" name="B. is ow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owning</a:t>
              </a:r>
            </a:p>
          </p:txBody>
        </p:sp>
      </p:grpSp>
      <p:grpSp>
        <p:nvGrpSpPr>
          <p:cNvPr id="10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" name="C. ow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own</a:t>
              </a:r>
            </a:p>
          </p:txBody>
        </p:sp>
      </p:grpSp>
      <p:grpSp>
        <p:nvGrpSpPr>
          <p:cNvPr id="10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" name="4. We ___ some help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more information.</a:t>
              </a:r>
            </a:p>
          </p:txBody>
        </p:sp>
      </p:grpSp>
      <p:grpSp>
        <p:nvGrpSpPr>
          <p:cNvPr id="10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" name="A. are nee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wanting</a:t>
              </a:r>
            </a:p>
          </p:txBody>
        </p:sp>
      </p:grpSp>
      <p:grpSp>
        <p:nvGrpSpPr>
          <p:cNvPr id="10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" name="B. ne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want</a:t>
              </a:r>
            </a:p>
          </p:txBody>
        </p:sp>
      </p:grpSp>
      <p:grpSp>
        <p:nvGrpSpPr>
          <p:cNvPr id="10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" name="C. nee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wants</a:t>
              </a:r>
            </a:p>
          </p:txBody>
        </p:sp>
      </p:grpSp>
      <p:grpSp>
        <p:nvGrpSpPr>
          <p:cNvPr id="10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" name="5. I ___ what you mea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this is a good idea.</a:t>
              </a:r>
            </a:p>
          </p:txBody>
        </p:sp>
      </p:grpSp>
      <p:grpSp>
        <p:nvGrpSpPr>
          <p:cNvPr id="10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" name="A. am understan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 believing</a:t>
              </a:r>
            </a:p>
          </p:txBody>
        </p:sp>
      </p:grpSp>
      <p:grpSp>
        <p:nvGrpSpPr>
          <p:cNvPr id="10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" name="B. understan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believe</a:t>
              </a:r>
            </a:p>
          </p:txBody>
        </p:sp>
      </p:grpSp>
      <p:grpSp>
        <p:nvGrpSpPr>
          <p:cNvPr id="10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" name="C. understand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believes</a:t>
              </a:r>
            </a:p>
          </p:txBody>
        </p:sp>
      </p:grpSp>
      <p:sp>
        <p:nvSpPr>
          <p:cNvPr id="10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" name="B1 GRAMMAR  •  UNIT 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  •  REVEAL</a:t>
              </a:r>
            </a:p>
          </p:txBody>
        </p:sp>
      </p:grpSp>
      <p:grpSp>
        <p:nvGrpSpPr>
          <p:cNvPr id="10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" name="1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" name="UNIT 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EXPLANATION</a:t>
              </a:r>
            </a:p>
          </p:txBody>
        </p:sp>
      </p:grpSp>
      <p:grpSp>
        <p:nvGrpSpPr>
          <p:cNvPr id="10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" name="Past simple and past continuou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and past continuous</a:t>
              </a:r>
            </a:p>
          </p:txBody>
        </p:sp>
      </p:grpSp>
      <p:sp>
        <p:nvSpPr>
          <p:cNvPr id="10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0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" name="Use the past continuous for an action in progress in the past. Use the past simple for a completed action that interrupted i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past continuous for an action in progress in the past. Use the past simple for a completed action that interrupted it.</a:t>
              </a:r>
            </a:p>
          </p:txBody>
        </p:sp>
      </p:grpSp>
      <p:grpSp>
        <p:nvGrpSpPr>
          <p:cNvPr id="10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" name="While often introduces the longer action; when often introduces the shorter interrupting actio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While often introduces the longer action; when often introduces the shorter interrupting action.</a:t>
              </a:r>
            </a:p>
          </p:txBody>
        </p:sp>
      </p:grpSp>
      <p:sp>
        <p:nvSpPr>
          <p:cNvPr id="10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0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" name="was / were + verb-ing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was / were + verb-ing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when + past simple</a:t>
              </a:r>
            </a:p>
          </p:txBody>
        </p:sp>
      </p:grpSp>
      <p:grpSp>
        <p:nvGrpSpPr>
          <p:cNvPr id="10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0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0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" name="1.  I was cooking when you called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was cooking when you called.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While we were walking, it started to rain.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fell while she was skiing.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They were sleeping at midnight.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lights went out during dinner.</a:t>
              </a:r>
            </a:p>
          </p:txBody>
        </p:sp>
      </p:grpSp>
      <p:sp>
        <p:nvSpPr>
          <p:cNvPr id="10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" name="B1 GRAMMAR  •  UNIT 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  •  EXPLANATION</a:t>
              </a:r>
            </a:p>
          </p:txBody>
        </p:sp>
      </p:grpSp>
      <p:grpSp>
        <p:nvGrpSpPr>
          <p:cNvPr id="10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" name="1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0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" name="Past simple and pas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and past continuous: choose the answer</a:t>
              </a:r>
            </a:p>
          </p:txBody>
        </p:sp>
      </p:grpSp>
      <p:grpSp>
        <p:nvGrpSpPr>
          <p:cNvPr id="10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" name="1. I ___ TV when the phone ra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dinner when you called.</a:t>
              </a:r>
            </a:p>
          </p:txBody>
        </p:sp>
      </p:grpSp>
      <p:grpSp>
        <p:nvGrpSpPr>
          <p:cNvPr id="11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" name="A. wat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cooked</a:t>
              </a:r>
            </a:p>
          </p:txBody>
        </p:sp>
      </p:grpSp>
      <p:grpSp>
        <p:nvGrpSpPr>
          <p:cNvPr id="11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" name="B. was watch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cooking</a:t>
              </a:r>
            </a:p>
          </p:txBody>
        </p:sp>
      </p:grpSp>
      <p:grpSp>
        <p:nvGrpSpPr>
          <p:cNvPr id="11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" name="C. am watc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cooking</a:t>
              </a:r>
            </a:p>
          </p:txBody>
        </p:sp>
      </p:grpSp>
      <p:grpSp>
        <p:nvGrpSpPr>
          <p:cNvPr id="11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" name="2. While they ___, it began to s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While we ___ home, it started to rain.</a:t>
              </a:r>
            </a:p>
          </p:txBody>
        </p:sp>
      </p:grpSp>
      <p:grpSp>
        <p:nvGrpSpPr>
          <p:cNvPr id="11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" name="A. dro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walked</a:t>
              </a:r>
            </a:p>
          </p:txBody>
        </p:sp>
      </p:grpSp>
      <p:grpSp>
        <p:nvGrpSpPr>
          <p:cNvPr id="11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" name="B. were dri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walking</a:t>
              </a:r>
            </a:p>
          </p:txBody>
        </p:sp>
      </p:grpSp>
      <p:grpSp>
        <p:nvGrpSpPr>
          <p:cNvPr id="11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" name="C. d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walk</a:t>
              </a:r>
            </a:p>
          </p:txBody>
        </p:sp>
      </p:grpSp>
      <p:grpSp>
        <p:nvGrpSpPr>
          <p:cNvPr id="11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" name="3. She ___ her keys while she was run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his phone while he was cycling.</a:t>
              </a:r>
            </a:p>
          </p:txBody>
        </p:sp>
      </p:grpSp>
      <p:grpSp>
        <p:nvGrpSpPr>
          <p:cNvPr id="11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" name="A. l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dropped</a:t>
              </a:r>
            </a:p>
          </p:txBody>
        </p:sp>
      </p:grpSp>
      <p:grpSp>
        <p:nvGrpSpPr>
          <p:cNvPr id="11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" name="B. was 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dropping</a:t>
              </a:r>
            </a:p>
          </p:txBody>
        </p:sp>
      </p:grpSp>
      <p:grpSp>
        <p:nvGrpSpPr>
          <p:cNvPr id="11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" name="C. lo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drops</a:t>
              </a:r>
            </a:p>
          </p:txBody>
        </p:sp>
      </p:grpSp>
      <p:grpSp>
        <p:nvGrpSpPr>
          <p:cNvPr id="11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" name="4. What ___ you ___ at eight last nigh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What ___ she ___ at ten last night?</a:t>
              </a:r>
            </a:p>
          </p:txBody>
        </p:sp>
      </p:grpSp>
      <p:grpSp>
        <p:nvGrpSpPr>
          <p:cNvPr id="11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" name="A. did /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/ do</a:t>
              </a:r>
            </a:p>
          </p:txBody>
        </p:sp>
      </p:grpSp>
      <p:grpSp>
        <p:nvGrpSpPr>
          <p:cNvPr id="11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" name="B. were / d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/ doing</a:t>
              </a:r>
            </a:p>
          </p:txBody>
        </p:sp>
      </p:grpSp>
      <p:grpSp>
        <p:nvGrpSpPr>
          <p:cNvPr id="11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" name="C. are / d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doing</a:t>
              </a:r>
            </a:p>
          </p:txBody>
        </p:sp>
      </p:grpSp>
      <p:grpSp>
        <p:nvGrpSpPr>
          <p:cNvPr id="11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" name="5. We were eating when Tom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were talking when the teacher ___.</a:t>
              </a:r>
            </a:p>
          </p:txBody>
        </p:sp>
      </p:grpSp>
      <p:grpSp>
        <p:nvGrpSpPr>
          <p:cNvPr id="11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" name="A. arr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entered</a:t>
              </a:r>
            </a:p>
          </p:txBody>
        </p:sp>
      </p:grpSp>
      <p:grpSp>
        <p:nvGrpSpPr>
          <p:cNvPr id="11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" name="B. was arri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entering</a:t>
              </a:r>
            </a:p>
          </p:txBody>
        </p:sp>
      </p:grpSp>
      <p:grpSp>
        <p:nvGrpSpPr>
          <p:cNvPr id="11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" name="C. arr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enters</a:t>
              </a:r>
            </a:p>
          </p:txBody>
        </p:sp>
      </p:grpSp>
      <p:sp>
        <p:nvSpPr>
          <p:cNvPr id="11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" name="B1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  •  REVEAL</a:t>
              </a:r>
            </a:p>
          </p:txBody>
        </p:sp>
      </p:grpSp>
      <p:grpSp>
        <p:nvGrpSpPr>
          <p:cNvPr id="11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" name="1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1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" name="Past simple and pas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and past continuous: choose the answer</a:t>
              </a:r>
            </a:p>
          </p:txBody>
        </p:sp>
      </p:grpSp>
      <p:grpSp>
        <p:nvGrpSpPr>
          <p:cNvPr id="11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" name="1. I ___ TV when the phone ra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dinner when you called.</a:t>
              </a:r>
            </a:p>
          </p:txBody>
        </p:sp>
      </p:grpSp>
      <p:grpSp>
        <p:nvGrpSpPr>
          <p:cNvPr id="11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" name="A. wat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cooked</a:t>
              </a:r>
            </a:p>
          </p:txBody>
        </p:sp>
      </p:grpSp>
      <p:grpSp>
        <p:nvGrpSpPr>
          <p:cNvPr id="11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" name="B. was watch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cooking</a:t>
              </a:r>
            </a:p>
          </p:txBody>
        </p:sp>
      </p:grpSp>
      <p:grpSp>
        <p:nvGrpSpPr>
          <p:cNvPr id="11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" name="C. am watc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cooking</a:t>
              </a:r>
            </a:p>
          </p:txBody>
        </p:sp>
      </p:grpSp>
      <p:grpSp>
        <p:nvGrpSpPr>
          <p:cNvPr id="11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" name="2. While they ___, it began to s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While we ___ home, it started to rain.</a:t>
              </a:r>
            </a:p>
          </p:txBody>
        </p:sp>
      </p:grpSp>
      <p:grpSp>
        <p:nvGrpSpPr>
          <p:cNvPr id="11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" name="A. dro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walked</a:t>
              </a:r>
            </a:p>
          </p:txBody>
        </p:sp>
      </p:grpSp>
      <p:grpSp>
        <p:nvGrpSpPr>
          <p:cNvPr id="11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" name="B. were dri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walking</a:t>
              </a:r>
            </a:p>
          </p:txBody>
        </p:sp>
      </p:grpSp>
      <p:grpSp>
        <p:nvGrpSpPr>
          <p:cNvPr id="12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" name="C. d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walk</a:t>
              </a:r>
            </a:p>
          </p:txBody>
        </p:sp>
      </p:grpSp>
      <p:grpSp>
        <p:nvGrpSpPr>
          <p:cNvPr id="12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" name="3. She ___ her keys while she was run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his phone while he was cycling.</a:t>
              </a:r>
            </a:p>
          </p:txBody>
        </p:sp>
      </p:grpSp>
      <p:grpSp>
        <p:nvGrpSpPr>
          <p:cNvPr id="12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" name="A. l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dropped</a:t>
              </a:r>
            </a:p>
          </p:txBody>
        </p:sp>
      </p:grpSp>
      <p:grpSp>
        <p:nvGrpSpPr>
          <p:cNvPr id="12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" name="B. was 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dropping</a:t>
              </a:r>
            </a:p>
          </p:txBody>
        </p:sp>
      </p:grpSp>
      <p:grpSp>
        <p:nvGrpSpPr>
          <p:cNvPr id="12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" name="C. lo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drops</a:t>
              </a:r>
            </a:p>
          </p:txBody>
        </p:sp>
      </p:grpSp>
      <p:grpSp>
        <p:nvGrpSpPr>
          <p:cNvPr id="12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" name="4. What ___ you ___ at eight last nigh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What ___ she ___ at ten last night?</a:t>
              </a:r>
            </a:p>
          </p:txBody>
        </p:sp>
      </p:grpSp>
      <p:grpSp>
        <p:nvGrpSpPr>
          <p:cNvPr id="12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" name="A. did /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/ do</a:t>
              </a:r>
            </a:p>
          </p:txBody>
        </p:sp>
      </p:grpSp>
      <p:grpSp>
        <p:nvGrpSpPr>
          <p:cNvPr id="12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" name="B. were / d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/ doing</a:t>
              </a:r>
            </a:p>
          </p:txBody>
        </p:sp>
      </p:grpSp>
      <p:grpSp>
        <p:nvGrpSpPr>
          <p:cNvPr id="12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" name="C. are / d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doing</a:t>
              </a:r>
            </a:p>
          </p:txBody>
        </p:sp>
      </p:grpSp>
      <p:grpSp>
        <p:nvGrpSpPr>
          <p:cNvPr id="12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" name="5. We were eating when Tom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were talking when the teacher ___.</a:t>
              </a:r>
            </a:p>
          </p:txBody>
        </p:sp>
      </p:grpSp>
      <p:grpSp>
        <p:nvGrpSpPr>
          <p:cNvPr id="12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" name="A. arr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entered</a:t>
              </a:r>
            </a:p>
          </p:txBody>
        </p:sp>
      </p:grpSp>
      <p:grpSp>
        <p:nvGrpSpPr>
          <p:cNvPr id="12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" name="B. was arri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entering</a:t>
              </a:r>
            </a:p>
          </p:txBody>
        </p:sp>
      </p:grpSp>
      <p:grpSp>
        <p:nvGrpSpPr>
          <p:cNvPr id="12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" name="C. arr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enters</a:t>
              </a:r>
            </a:p>
          </p:txBody>
        </p:sp>
      </p:grpSp>
      <p:sp>
        <p:nvSpPr>
          <p:cNvPr id="12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" name="B1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  •  REVEAL</a:t>
              </a:r>
            </a:p>
          </p:txBody>
        </p:sp>
      </p:grpSp>
      <p:grpSp>
        <p:nvGrpSpPr>
          <p:cNvPr id="12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" name="1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2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" name="Past simple and pas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and past continuous: choose the answer</a:t>
              </a:r>
            </a:p>
          </p:txBody>
        </p:sp>
      </p:grpSp>
      <p:grpSp>
        <p:nvGrpSpPr>
          <p:cNvPr id="12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" name="1. I ___ TV when the phone ra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dinner when you called.</a:t>
              </a:r>
            </a:p>
          </p:txBody>
        </p:sp>
      </p:grpSp>
      <p:grpSp>
        <p:nvGrpSpPr>
          <p:cNvPr id="12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" name="A. wat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cooked</a:t>
              </a:r>
            </a:p>
          </p:txBody>
        </p:sp>
      </p:grpSp>
      <p:grpSp>
        <p:nvGrpSpPr>
          <p:cNvPr id="12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" name="B. was watch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cooking</a:t>
              </a:r>
            </a:p>
          </p:txBody>
        </p:sp>
      </p:grpSp>
      <p:grpSp>
        <p:nvGrpSpPr>
          <p:cNvPr id="12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" name="C. am watc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cooking</a:t>
              </a:r>
            </a:p>
          </p:txBody>
        </p:sp>
      </p:grpSp>
      <p:grpSp>
        <p:nvGrpSpPr>
          <p:cNvPr id="12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" name="2. While they ___, it began to s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While we ___ home, it started to rain.</a:t>
              </a:r>
            </a:p>
          </p:txBody>
        </p:sp>
      </p:grpSp>
      <p:grpSp>
        <p:nvGrpSpPr>
          <p:cNvPr id="12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" name="A. dro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walked</a:t>
              </a:r>
            </a:p>
          </p:txBody>
        </p:sp>
      </p:grpSp>
      <p:grpSp>
        <p:nvGrpSpPr>
          <p:cNvPr id="12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" name="B. were dri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walking</a:t>
              </a:r>
            </a:p>
          </p:txBody>
        </p:sp>
      </p:grpSp>
      <p:grpSp>
        <p:nvGrpSpPr>
          <p:cNvPr id="12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" name="C. d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walk</a:t>
              </a:r>
            </a:p>
          </p:txBody>
        </p:sp>
      </p:grpSp>
      <p:grpSp>
        <p:nvGrpSpPr>
          <p:cNvPr id="12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" name="3. She ___ her keys while she was run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his phone while he was cycling.</a:t>
              </a:r>
            </a:p>
          </p:txBody>
        </p:sp>
      </p:grpSp>
      <p:grpSp>
        <p:nvGrpSpPr>
          <p:cNvPr id="12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" name="A. lo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dropped</a:t>
              </a:r>
            </a:p>
          </p:txBody>
        </p:sp>
      </p:grpSp>
      <p:grpSp>
        <p:nvGrpSpPr>
          <p:cNvPr id="12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" name="B. was 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dropping</a:t>
              </a:r>
            </a:p>
          </p:txBody>
        </p:sp>
      </p:grpSp>
      <p:grpSp>
        <p:nvGrpSpPr>
          <p:cNvPr id="12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" name="C. lo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drops</a:t>
              </a:r>
            </a:p>
          </p:txBody>
        </p:sp>
      </p:grpSp>
      <p:grpSp>
        <p:nvGrpSpPr>
          <p:cNvPr id="12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" name="4. What ___ you ___ at eight last nigh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What ___ she ___ at ten last night?</a:t>
              </a:r>
            </a:p>
          </p:txBody>
        </p:sp>
      </p:grpSp>
      <p:grpSp>
        <p:nvGrpSpPr>
          <p:cNvPr id="12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" name="A. did /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/ do</a:t>
              </a:r>
            </a:p>
          </p:txBody>
        </p:sp>
      </p:grpSp>
      <p:grpSp>
        <p:nvGrpSpPr>
          <p:cNvPr id="13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" name="B. were / d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/ doing</a:t>
              </a:r>
            </a:p>
          </p:txBody>
        </p:sp>
      </p:grpSp>
      <p:grpSp>
        <p:nvGrpSpPr>
          <p:cNvPr id="13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" name="C. are / d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doing</a:t>
              </a:r>
            </a:p>
          </p:txBody>
        </p:sp>
      </p:grpSp>
      <p:grpSp>
        <p:nvGrpSpPr>
          <p:cNvPr id="13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" name="5. We were eating when Tom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were talking when the teacher ___.</a:t>
              </a:r>
            </a:p>
          </p:txBody>
        </p:sp>
      </p:grpSp>
      <p:grpSp>
        <p:nvGrpSpPr>
          <p:cNvPr id="13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" name="A. arr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entered</a:t>
              </a:r>
            </a:p>
          </p:txBody>
        </p:sp>
      </p:grpSp>
      <p:grpSp>
        <p:nvGrpSpPr>
          <p:cNvPr id="13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" name="B. was arri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entering</a:t>
              </a:r>
            </a:p>
          </p:txBody>
        </p:sp>
      </p:grpSp>
      <p:grpSp>
        <p:nvGrpSpPr>
          <p:cNvPr id="13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" name="C. arr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enters</a:t>
              </a:r>
            </a:p>
          </p:txBody>
        </p:sp>
      </p:grpSp>
      <p:sp>
        <p:nvSpPr>
          <p:cNvPr id="13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" name="B1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  •  REVEAL</a:t>
              </a:r>
            </a:p>
          </p:txBody>
        </p:sp>
      </p:grpSp>
      <p:grpSp>
        <p:nvGrpSpPr>
          <p:cNvPr id="13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" name="1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3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" name="Past simple and pas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and past continuous: choose the answer</a:t>
              </a:r>
            </a:p>
          </p:txBody>
        </p:sp>
      </p:grpSp>
      <p:grpSp>
        <p:nvGrpSpPr>
          <p:cNvPr id="13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" name="1. I ___ TV when the phone ra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dinner when you called.</a:t>
              </a:r>
            </a:p>
          </p:txBody>
        </p:sp>
      </p:grpSp>
      <p:grpSp>
        <p:nvGrpSpPr>
          <p:cNvPr id="13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" name="A. wat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cooked</a:t>
              </a:r>
            </a:p>
          </p:txBody>
        </p:sp>
      </p:grpSp>
      <p:grpSp>
        <p:nvGrpSpPr>
          <p:cNvPr id="13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" name="B. was watch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cooking</a:t>
              </a:r>
            </a:p>
          </p:txBody>
        </p:sp>
      </p:grpSp>
      <p:grpSp>
        <p:nvGrpSpPr>
          <p:cNvPr id="13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" name="C. am watc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cooking</a:t>
              </a:r>
            </a:p>
          </p:txBody>
        </p:sp>
      </p:grpSp>
      <p:grpSp>
        <p:nvGrpSpPr>
          <p:cNvPr id="13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" name="2. While they ___, it began to s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While we ___ home, it started to rain.</a:t>
              </a:r>
            </a:p>
          </p:txBody>
        </p:sp>
      </p:grpSp>
      <p:grpSp>
        <p:nvGrpSpPr>
          <p:cNvPr id="13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" name="A. dro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walked</a:t>
              </a:r>
            </a:p>
          </p:txBody>
        </p:sp>
      </p:grpSp>
      <p:grpSp>
        <p:nvGrpSpPr>
          <p:cNvPr id="13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" name="B. were dri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walking</a:t>
              </a:r>
            </a:p>
          </p:txBody>
        </p:sp>
      </p:grpSp>
      <p:grpSp>
        <p:nvGrpSpPr>
          <p:cNvPr id="13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" name="C. d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walk</a:t>
              </a:r>
            </a:p>
          </p:txBody>
        </p:sp>
      </p:grpSp>
      <p:grpSp>
        <p:nvGrpSpPr>
          <p:cNvPr id="13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" name="3. She ___ her keys while she was run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his phone while he was cycling.</a:t>
              </a:r>
            </a:p>
          </p:txBody>
        </p:sp>
      </p:grpSp>
      <p:grpSp>
        <p:nvGrpSpPr>
          <p:cNvPr id="13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" name="A. lo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dropped</a:t>
              </a:r>
            </a:p>
          </p:txBody>
        </p:sp>
      </p:grpSp>
      <p:grpSp>
        <p:nvGrpSpPr>
          <p:cNvPr id="13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" name="B. was 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dropping</a:t>
              </a:r>
            </a:p>
          </p:txBody>
        </p:sp>
      </p:grpSp>
      <p:grpSp>
        <p:nvGrpSpPr>
          <p:cNvPr id="13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" name="C. lo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drops</a:t>
              </a:r>
            </a:p>
          </p:txBody>
        </p:sp>
      </p:grpSp>
      <p:grpSp>
        <p:nvGrpSpPr>
          <p:cNvPr id="13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" name="4. What ___ you ___ at eight last nigh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What ___ she ___ at ten last night?</a:t>
              </a:r>
            </a:p>
          </p:txBody>
        </p:sp>
      </p:grpSp>
      <p:grpSp>
        <p:nvGrpSpPr>
          <p:cNvPr id="13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" name="A. did /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/ do</a:t>
              </a:r>
            </a:p>
          </p:txBody>
        </p:sp>
      </p:grpSp>
      <p:grpSp>
        <p:nvGrpSpPr>
          <p:cNvPr id="13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" name="B. were / do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/ doing</a:t>
              </a:r>
            </a:p>
          </p:txBody>
        </p:sp>
      </p:grpSp>
      <p:grpSp>
        <p:nvGrpSpPr>
          <p:cNvPr id="13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" name="C. are / d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doing</a:t>
              </a:r>
            </a:p>
          </p:txBody>
        </p:sp>
      </p:grpSp>
      <p:grpSp>
        <p:nvGrpSpPr>
          <p:cNvPr id="13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" name="5. We were eating when Tom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were talking when the teacher ___.</a:t>
              </a:r>
            </a:p>
          </p:txBody>
        </p:sp>
      </p:grpSp>
      <p:grpSp>
        <p:nvGrpSpPr>
          <p:cNvPr id="13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" name="A. arriv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entered</a:t>
              </a:r>
            </a:p>
          </p:txBody>
        </p:sp>
      </p:grpSp>
      <p:grpSp>
        <p:nvGrpSpPr>
          <p:cNvPr id="13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" name="B. was arri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entering</a:t>
              </a:r>
            </a:p>
          </p:txBody>
        </p:sp>
      </p:grpSp>
      <p:grpSp>
        <p:nvGrpSpPr>
          <p:cNvPr id="13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" name="C. arr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enters</a:t>
              </a:r>
            </a:p>
          </p:txBody>
        </p:sp>
      </p:grpSp>
      <p:sp>
        <p:nvSpPr>
          <p:cNvPr id="13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" name="B1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  •  REVEAL</a:t>
              </a:r>
            </a:p>
          </p:txBody>
        </p:sp>
      </p:grpSp>
      <p:grpSp>
        <p:nvGrpSpPr>
          <p:cNvPr id="14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" name="2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" name="UNIT 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  •  REVEAL</a:t>
              </a:r>
            </a:p>
          </p:txBody>
        </p:sp>
      </p:grpSp>
      <p:grpSp>
        <p:nvGrpSpPr>
          <p:cNvPr id="14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" name="Past simple and pas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simple and past continuous: choose the answer</a:t>
              </a:r>
            </a:p>
          </p:txBody>
        </p:sp>
      </p:grpSp>
      <p:grpSp>
        <p:nvGrpSpPr>
          <p:cNvPr id="14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" name="1. I ___ TV when the phone ra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dinner when you called.</a:t>
              </a:r>
            </a:p>
          </p:txBody>
        </p:sp>
      </p:grpSp>
      <p:grpSp>
        <p:nvGrpSpPr>
          <p:cNvPr id="14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" name="A. watc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cooked</a:t>
              </a:r>
            </a:p>
          </p:txBody>
        </p:sp>
      </p:grpSp>
      <p:grpSp>
        <p:nvGrpSpPr>
          <p:cNvPr id="14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" name="B. was watch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cooking</a:t>
              </a:r>
            </a:p>
          </p:txBody>
        </p:sp>
      </p:grpSp>
      <p:grpSp>
        <p:nvGrpSpPr>
          <p:cNvPr id="14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" name="C. am watc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cooking</a:t>
              </a:r>
            </a:p>
          </p:txBody>
        </p:sp>
      </p:grpSp>
      <p:grpSp>
        <p:nvGrpSpPr>
          <p:cNvPr id="14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" name="2. While they ___, it began to s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While we ___ home, it started to rain.</a:t>
              </a:r>
            </a:p>
          </p:txBody>
        </p:sp>
      </p:grpSp>
      <p:grpSp>
        <p:nvGrpSpPr>
          <p:cNvPr id="14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" name="A. dro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walked</a:t>
              </a:r>
            </a:p>
          </p:txBody>
        </p:sp>
      </p:grpSp>
      <p:grpSp>
        <p:nvGrpSpPr>
          <p:cNvPr id="14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" name="B. were driv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 walking</a:t>
              </a:r>
            </a:p>
          </p:txBody>
        </p:sp>
      </p:grpSp>
      <p:grpSp>
        <p:nvGrpSpPr>
          <p:cNvPr id="14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" name="C. d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walk</a:t>
              </a:r>
            </a:p>
          </p:txBody>
        </p:sp>
      </p:grpSp>
      <p:grpSp>
        <p:nvGrpSpPr>
          <p:cNvPr id="14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" name="3. She ___ her keys while she was run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his phone while he was cycling.</a:t>
              </a:r>
            </a:p>
          </p:txBody>
        </p:sp>
      </p:grpSp>
      <p:grpSp>
        <p:nvGrpSpPr>
          <p:cNvPr id="14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" name="A. lo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dropped</a:t>
              </a:r>
            </a:p>
          </p:txBody>
        </p:sp>
      </p:grpSp>
      <p:grpSp>
        <p:nvGrpSpPr>
          <p:cNvPr id="14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" name="B. was los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dropping</a:t>
              </a:r>
            </a:p>
          </p:txBody>
        </p:sp>
      </p:grpSp>
      <p:grpSp>
        <p:nvGrpSpPr>
          <p:cNvPr id="14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" name="C. los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drops</a:t>
              </a:r>
            </a:p>
          </p:txBody>
        </p:sp>
      </p:grpSp>
      <p:grpSp>
        <p:nvGrpSpPr>
          <p:cNvPr id="14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" name="4. What ___ you ___ at eight last nigh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What ___ she ___ at ten last night?</a:t>
              </a:r>
            </a:p>
          </p:txBody>
        </p:sp>
      </p:grpSp>
      <p:grpSp>
        <p:nvGrpSpPr>
          <p:cNvPr id="14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" name="A. did /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/ do</a:t>
              </a:r>
            </a:p>
          </p:txBody>
        </p:sp>
      </p:grpSp>
      <p:grpSp>
        <p:nvGrpSpPr>
          <p:cNvPr id="14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" name="B. were / do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/ doing</a:t>
              </a:r>
            </a:p>
          </p:txBody>
        </p:sp>
      </p:grpSp>
      <p:grpSp>
        <p:nvGrpSpPr>
          <p:cNvPr id="14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" name="C. are / d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doing</a:t>
              </a:r>
            </a:p>
          </p:txBody>
        </p:sp>
      </p:grpSp>
      <p:grpSp>
        <p:nvGrpSpPr>
          <p:cNvPr id="14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" name="5. We were eating when Tom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were talking when the teacher ___.</a:t>
              </a:r>
            </a:p>
          </p:txBody>
        </p:sp>
      </p:grpSp>
      <p:grpSp>
        <p:nvGrpSpPr>
          <p:cNvPr id="14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" name="A. arr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entered</a:t>
              </a:r>
            </a:p>
          </p:txBody>
        </p:sp>
      </p:grpSp>
      <p:grpSp>
        <p:nvGrpSpPr>
          <p:cNvPr id="14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1" name="B. was arri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entering</a:t>
              </a:r>
            </a:p>
          </p:txBody>
        </p:sp>
      </p:grpSp>
      <p:grpSp>
        <p:nvGrpSpPr>
          <p:cNvPr id="14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4" name="C. arri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enters</a:t>
              </a:r>
            </a:p>
          </p:txBody>
        </p:sp>
      </p:grpSp>
      <p:sp>
        <p:nvSpPr>
          <p:cNvPr id="14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8" name="B1 GRAMMAR  •  UNIT 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  •  REVEAL</a:t>
              </a:r>
            </a:p>
          </p:txBody>
        </p:sp>
      </p:grpSp>
      <p:grpSp>
        <p:nvGrpSpPr>
          <p:cNvPr id="14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1" name="2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4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6" name="UNIT 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EXPLANATION</a:t>
              </a:r>
            </a:p>
          </p:txBody>
        </p:sp>
      </p:grpSp>
      <p:grpSp>
        <p:nvGrpSpPr>
          <p:cNvPr id="14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4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89" name="Present perfect simpl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</a:t>
              </a:r>
            </a:p>
          </p:txBody>
        </p:sp>
      </p:grpSp>
      <p:sp>
        <p:nvSpPr>
          <p:cNvPr id="14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4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49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4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6" name="Use the present perfect for past experiences or actions connected to the present when the exact past time is not stated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present perfect for past experiences or actions connected to the present when the exact past time is not stated.</a:t>
              </a:r>
            </a:p>
          </p:txBody>
        </p:sp>
      </p:grpSp>
      <p:grpSp>
        <p:nvGrpSpPr>
          <p:cNvPr id="15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4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5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5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2" name="Do not use a finished past time such as yesterday with the present perfec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not use a finished past time such as yesterday with the present perfect.</a:t>
              </a:r>
            </a:p>
          </p:txBody>
        </p:sp>
      </p:grpSp>
      <p:sp>
        <p:nvSpPr>
          <p:cNvPr id="15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5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51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5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09" name="have / has + past participle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have / has + past participle</a:t>
              </a:r>
            </a:p>
          </p:txBody>
        </p:sp>
      </p:grpSp>
      <p:grpSp>
        <p:nvGrpSpPr>
          <p:cNvPr id="15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5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5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5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5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5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19" name="1.  I’ve visited Rome twice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I’ve visited Rome twice.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has lost her keys.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We’ve finished the project.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Have you tried sushi?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hasn’t called me.</a:t>
              </a:r>
            </a:p>
          </p:txBody>
        </p:sp>
      </p:grpSp>
      <p:sp>
        <p:nvSpPr>
          <p:cNvPr id="15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5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3" name="B1 GRAMMAR  •  UNIT 4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4  •  EXPLANATION</a:t>
              </a:r>
            </a:p>
          </p:txBody>
        </p:sp>
      </p:grpSp>
      <p:grpSp>
        <p:nvGrpSpPr>
          <p:cNvPr id="15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5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6" name="2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5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1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5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5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4" name="Present perfect simp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simple: choose the answer</a:t>
              </a:r>
            </a:p>
          </p:txBody>
        </p:sp>
      </p:grpSp>
      <p:grpSp>
        <p:nvGrpSpPr>
          <p:cNvPr id="15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5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5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5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5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1" name="1. I ___ that film three tim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this restaurant before.</a:t>
              </a:r>
            </a:p>
          </p:txBody>
        </p:sp>
      </p:grpSp>
      <p:grpSp>
        <p:nvGrpSpPr>
          <p:cNvPr id="15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4" name="A. have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tried</a:t>
              </a:r>
            </a:p>
          </p:txBody>
        </p:sp>
      </p:grpSp>
      <p:grpSp>
        <p:nvGrpSpPr>
          <p:cNvPr id="15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47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tried yesterday</a:t>
              </a:r>
            </a:p>
          </p:txBody>
        </p:sp>
      </p:grpSp>
      <p:grpSp>
        <p:nvGrpSpPr>
          <p:cNvPr id="15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0" name="C. am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trying</a:t>
              </a:r>
            </a:p>
          </p:txBody>
        </p:sp>
      </p:grpSp>
      <p:grpSp>
        <p:nvGrpSpPr>
          <p:cNvPr id="15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5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3" name="2. She ___ her homework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the report yet.</a:t>
              </a:r>
            </a:p>
          </p:txBody>
        </p:sp>
      </p:grpSp>
      <p:grpSp>
        <p:nvGrpSpPr>
          <p:cNvPr id="15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6" name="A. hasn’t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hasn't finished</a:t>
              </a:r>
            </a:p>
          </p:txBody>
        </p:sp>
      </p:grpSp>
      <p:grpSp>
        <p:nvGrpSpPr>
          <p:cNvPr id="15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59" name="B. didn’t finish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didn’t finish last night</a:t>
              </a:r>
            </a:p>
          </p:txBody>
        </p:sp>
      </p:grpSp>
      <p:grpSp>
        <p:nvGrpSpPr>
          <p:cNvPr id="15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5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2" name="C. isn’t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isn't finishing</a:t>
              </a:r>
            </a:p>
          </p:txBody>
        </p:sp>
      </p:grpSp>
      <p:grpSp>
        <p:nvGrpSpPr>
          <p:cNvPr id="15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5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5" name="3. ___ you ever ___ abroa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ever ___ to Canada?</a:t>
              </a:r>
            </a:p>
          </p:txBody>
        </p:sp>
      </p:grpSp>
      <p:grpSp>
        <p:nvGrpSpPr>
          <p:cNvPr id="15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68" name="A. Did / trav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/ go</a:t>
              </a:r>
            </a:p>
          </p:txBody>
        </p:sp>
      </p:grpSp>
      <p:grpSp>
        <p:nvGrpSpPr>
          <p:cNvPr id="15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1" name="B. Have /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/ been</a:t>
              </a:r>
            </a:p>
          </p:txBody>
        </p:sp>
      </p:grpSp>
      <p:grpSp>
        <p:nvGrpSpPr>
          <p:cNvPr id="15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4" name="C. Are /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going</a:t>
              </a:r>
            </a:p>
          </p:txBody>
        </p:sp>
      </p:grpSp>
      <p:grpSp>
        <p:nvGrpSpPr>
          <p:cNvPr id="15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77" name="4. They ___ a new hou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a new laptop.</a:t>
              </a:r>
            </a:p>
          </p:txBody>
        </p:sp>
      </p:grpSp>
      <p:grpSp>
        <p:nvGrpSpPr>
          <p:cNvPr id="15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0" name="A. have b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bought</a:t>
              </a:r>
            </a:p>
          </p:txBody>
        </p:sp>
      </p:grpSp>
      <p:grpSp>
        <p:nvGrpSpPr>
          <p:cNvPr id="15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3" name="B. bought last y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bought last Monday</a:t>
              </a:r>
            </a:p>
          </p:txBody>
        </p:sp>
      </p:grpSp>
      <p:grpSp>
        <p:nvGrpSpPr>
          <p:cNvPr id="15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6" name="C. are bu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buy</a:t>
              </a:r>
            </a:p>
          </p:txBody>
        </p:sp>
      </p:grpSp>
      <p:grpSp>
        <p:nvGrpSpPr>
          <p:cNvPr id="15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5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89" name="5. Tom ___ his wall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Anna ___ her glasses.</a:t>
              </a:r>
            </a:p>
          </p:txBody>
        </p:sp>
      </p:grpSp>
      <p:grpSp>
        <p:nvGrpSpPr>
          <p:cNvPr id="15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2" name="A. has l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broken</a:t>
              </a:r>
            </a:p>
          </p:txBody>
        </p:sp>
      </p:grpSp>
      <p:grpSp>
        <p:nvGrpSpPr>
          <p:cNvPr id="15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5" name="B. 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break</a:t>
              </a:r>
            </a:p>
          </p:txBody>
        </p:sp>
      </p:grpSp>
      <p:grpSp>
        <p:nvGrpSpPr>
          <p:cNvPr id="15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8" name="C. has 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broke</a:t>
              </a:r>
            </a:p>
          </p:txBody>
        </p:sp>
      </p:grpSp>
      <p:sp>
        <p:nvSpPr>
          <p:cNvPr id="16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6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2" name="B1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4  •  REVEAL</a:t>
              </a:r>
            </a:p>
          </p:txBody>
        </p:sp>
      </p:grpSp>
      <p:grpSp>
        <p:nvGrpSpPr>
          <p:cNvPr id="16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6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5" name="2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6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0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6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6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3" name="Present perfect simp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simple: choose the answer</a:t>
              </a:r>
            </a:p>
          </p:txBody>
        </p:sp>
      </p:grpSp>
      <p:grpSp>
        <p:nvGrpSpPr>
          <p:cNvPr id="16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6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6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6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0" name="1. I ___ that film three tim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this restaurant before.</a:t>
              </a:r>
            </a:p>
          </p:txBody>
        </p:sp>
      </p:grpSp>
      <p:grpSp>
        <p:nvGrpSpPr>
          <p:cNvPr id="16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3" name="A. have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tried</a:t>
              </a:r>
            </a:p>
          </p:txBody>
        </p:sp>
      </p:grpSp>
      <p:grpSp>
        <p:nvGrpSpPr>
          <p:cNvPr id="16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6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tried yesterday</a:t>
              </a:r>
            </a:p>
          </p:txBody>
        </p:sp>
      </p:grpSp>
      <p:grpSp>
        <p:nvGrpSpPr>
          <p:cNvPr id="16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9" name="C. am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trying</a:t>
              </a:r>
            </a:p>
          </p:txBody>
        </p:sp>
      </p:grpSp>
      <p:grpSp>
        <p:nvGrpSpPr>
          <p:cNvPr id="16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6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2" name="2. She ___ her homework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the report yet.</a:t>
              </a:r>
            </a:p>
          </p:txBody>
        </p:sp>
      </p:grpSp>
      <p:grpSp>
        <p:nvGrpSpPr>
          <p:cNvPr id="16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5" name="A. hasn’t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hasn't finished</a:t>
              </a:r>
            </a:p>
          </p:txBody>
        </p:sp>
      </p:grpSp>
      <p:grpSp>
        <p:nvGrpSpPr>
          <p:cNvPr id="16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38" name="B. didn’t finish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didn’t finish last night</a:t>
              </a:r>
            </a:p>
          </p:txBody>
        </p:sp>
      </p:grpSp>
      <p:grpSp>
        <p:nvGrpSpPr>
          <p:cNvPr id="16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6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1" name="C. isn’t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isn't finishing</a:t>
              </a:r>
            </a:p>
          </p:txBody>
        </p:sp>
      </p:grpSp>
      <p:grpSp>
        <p:nvGrpSpPr>
          <p:cNvPr id="16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6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4" name="3. ___ you ever ___ abroa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ever ___ to Canada?</a:t>
              </a:r>
            </a:p>
          </p:txBody>
        </p:sp>
      </p:grpSp>
      <p:grpSp>
        <p:nvGrpSpPr>
          <p:cNvPr id="16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47" name="A. Did / trav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/ go</a:t>
              </a:r>
            </a:p>
          </p:txBody>
        </p:sp>
      </p:grpSp>
      <p:grpSp>
        <p:nvGrpSpPr>
          <p:cNvPr id="16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0" name="B. Have / travell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/ been</a:t>
              </a:r>
            </a:p>
          </p:txBody>
        </p:sp>
      </p:grpSp>
      <p:grpSp>
        <p:nvGrpSpPr>
          <p:cNvPr id="16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6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3" name="C. Are /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going</a:t>
              </a:r>
            </a:p>
          </p:txBody>
        </p:sp>
      </p:grpSp>
      <p:grpSp>
        <p:nvGrpSpPr>
          <p:cNvPr id="16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6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6" name="4. They ___ a new hou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a new laptop.</a:t>
              </a:r>
            </a:p>
          </p:txBody>
        </p:sp>
      </p:grpSp>
      <p:grpSp>
        <p:nvGrpSpPr>
          <p:cNvPr id="16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9" name="A. have b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bought</a:t>
              </a:r>
            </a:p>
          </p:txBody>
        </p:sp>
      </p:grpSp>
      <p:grpSp>
        <p:nvGrpSpPr>
          <p:cNvPr id="16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2" name="B. bought last y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bought last Monday</a:t>
              </a:r>
            </a:p>
          </p:txBody>
        </p:sp>
      </p:grpSp>
      <p:grpSp>
        <p:nvGrpSpPr>
          <p:cNvPr id="16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5" name="C. are bu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buy</a:t>
              </a:r>
            </a:p>
          </p:txBody>
        </p:sp>
      </p:grpSp>
      <p:grpSp>
        <p:nvGrpSpPr>
          <p:cNvPr id="16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6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8" name="5. Tom ___ his wall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Anna ___ her glasses.</a:t>
              </a:r>
            </a:p>
          </p:txBody>
        </p:sp>
      </p:grpSp>
      <p:grpSp>
        <p:nvGrpSpPr>
          <p:cNvPr id="16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1" name="A. has l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broken</a:t>
              </a:r>
            </a:p>
          </p:txBody>
        </p:sp>
      </p:grpSp>
      <p:grpSp>
        <p:nvGrpSpPr>
          <p:cNvPr id="16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4" name="B. 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break</a:t>
              </a:r>
            </a:p>
          </p:txBody>
        </p:sp>
      </p:grpSp>
      <p:grpSp>
        <p:nvGrpSpPr>
          <p:cNvPr id="16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7" name="C. has 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broke</a:t>
              </a:r>
            </a:p>
          </p:txBody>
        </p:sp>
      </p:grpSp>
      <p:sp>
        <p:nvSpPr>
          <p:cNvPr id="16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6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1" name="B1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4  •  REVEAL</a:t>
              </a:r>
            </a:p>
          </p:txBody>
        </p:sp>
      </p:grpSp>
      <p:grpSp>
        <p:nvGrpSpPr>
          <p:cNvPr id="16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6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4" name="2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6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6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9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6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6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2" name="Present perfect simp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simple: choose the answer</a:t>
              </a:r>
            </a:p>
          </p:txBody>
        </p:sp>
      </p:grpSp>
      <p:grpSp>
        <p:nvGrpSpPr>
          <p:cNvPr id="16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6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6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6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9" name="1. I ___ that film three tim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this restaurant before.</a:t>
              </a:r>
            </a:p>
          </p:txBody>
        </p:sp>
      </p:grpSp>
      <p:grpSp>
        <p:nvGrpSpPr>
          <p:cNvPr id="17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2" name="A. have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tried</a:t>
              </a:r>
            </a:p>
          </p:txBody>
        </p:sp>
      </p:grpSp>
      <p:grpSp>
        <p:nvGrpSpPr>
          <p:cNvPr id="17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5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tried yesterday</a:t>
              </a:r>
            </a:p>
          </p:txBody>
        </p:sp>
      </p:grpSp>
      <p:grpSp>
        <p:nvGrpSpPr>
          <p:cNvPr id="17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8" name="C. am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trying</a:t>
              </a:r>
            </a:p>
          </p:txBody>
        </p:sp>
      </p:grpSp>
      <p:grpSp>
        <p:nvGrpSpPr>
          <p:cNvPr id="17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7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1" name="2. She ___ her homework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the report yet.</a:t>
              </a:r>
            </a:p>
          </p:txBody>
        </p:sp>
      </p:grpSp>
      <p:grpSp>
        <p:nvGrpSpPr>
          <p:cNvPr id="17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4" name="A. hasn’t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hasn't finished</a:t>
              </a:r>
            </a:p>
          </p:txBody>
        </p:sp>
      </p:grpSp>
      <p:grpSp>
        <p:nvGrpSpPr>
          <p:cNvPr id="17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7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7" name="B. didn’t finish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didn’t finish last night</a:t>
              </a:r>
            </a:p>
          </p:txBody>
        </p:sp>
      </p:grpSp>
      <p:grpSp>
        <p:nvGrpSpPr>
          <p:cNvPr id="17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7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0" name="C. isn’t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isn't finishing</a:t>
              </a:r>
            </a:p>
          </p:txBody>
        </p:sp>
      </p:grpSp>
      <p:grpSp>
        <p:nvGrpSpPr>
          <p:cNvPr id="17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7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3" name="3. ___ you ever ___ abroa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ever ___ to Canada?</a:t>
              </a:r>
            </a:p>
          </p:txBody>
        </p:sp>
      </p:grpSp>
      <p:grpSp>
        <p:nvGrpSpPr>
          <p:cNvPr id="17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7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6" name="A. Did / trav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/ go</a:t>
              </a:r>
            </a:p>
          </p:txBody>
        </p:sp>
      </p:grpSp>
      <p:grpSp>
        <p:nvGrpSpPr>
          <p:cNvPr id="17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7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9" name="B. Have / travell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/ been</a:t>
              </a:r>
            </a:p>
          </p:txBody>
        </p:sp>
      </p:grpSp>
      <p:grpSp>
        <p:nvGrpSpPr>
          <p:cNvPr id="17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7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2" name="C. Are /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going</a:t>
              </a:r>
            </a:p>
          </p:txBody>
        </p:sp>
      </p:grpSp>
      <p:grpSp>
        <p:nvGrpSpPr>
          <p:cNvPr id="17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7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5" name="4. They ___ a new hou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a new laptop.</a:t>
              </a:r>
            </a:p>
          </p:txBody>
        </p:sp>
      </p:grpSp>
      <p:grpSp>
        <p:nvGrpSpPr>
          <p:cNvPr id="17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8" name="A. have b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bought</a:t>
              </a:r>
            </a:p>
          </p:txBody>
        </p:sp>
      </p:grpSp>
      <p:grpSp>
        <p:nvGrpSpPr>
          <p:cNvPr id="17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1" name="B. bought last y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bought last Monday</a:t>
              </a:r>
            </a:p>
          </p:txBody>
        </p:sp>
      </p:grpSp>
      <p:grpSp>
        <p:nvGrpSpPr>
          <p:cNvPr id="17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4" name="C. are bu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buy</a:t>
              </a:r>
            </a:p>
          </p:txBody>
        </p:sp>
      </p:grpSp>
      <p:grpSp>
        <p:nvGrpSpPr>
          <p:cNvPr id="17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7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7" name="5. Tom ___ his wall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Anna ___ her glasses.</a:t>
              </a:r>
            </a:p>
          </p:txBody>
        </p:sp>
      </p:grpSp>
      <p:grpSp>
        <p:nvGrpSpPr>
          <p:cNvPr id="17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0" name="A. has l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broken</a:t>
              </a:r>
            </a:p>
          </p:txBody>
        </p:sp>
      </p:grpSp>
      <p:grpSp>
        <p:nvGrpSpPr>
          <p:cNvPr id="17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3" name="B. 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break</a:t>
              </a:r>
            </a:p>
          </p:txBody>
        </p:sp>
      </p:grpSp>
      <p:grpSp>
        <p:nvGrpSpPr>
          <p:cNvPr id="17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6" name="C. has 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broke</a:t>
              </a:r>
            </a:p>
          </p:txBody>
        </p:sp>
      </p:grpSp>
      <p:sp>
        <p:nvSpPr>
          <p:cNvPr id="17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7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0" name="B1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4  •  REVEAL</a:t>
              </a:r>
            </a:p>
          </p:txBody>
        </p:sp>
      </p:grpSp>
      <p:grpSp>
        <p:nvGrpSpPr>
          <p:cNvPr id="17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7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3" name="2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7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8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7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7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1" name="Present perfect simp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simple: choose the answer</a:t>
              </a:r>
            </a:p>
          </p:txBody>
        </p:sp>
      </p:grpSp>
      <p:grpSp>
        <p:nvGrpSpPr>
          <p:cNvPr id="17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7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7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7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7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78" name="1. I ___ that film three tim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this restaurant before.</a:t>
              </a:r>
            </a:p>
          </p:txBody>
        </p:sp>
      </p:grpSp>
      <p:grpSp>
        <p:nvGrpSpPr>
          <p:cNvPr id="17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1" name="A. have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tried</a:t>
              </a:r>
            </a:p>
          </p:txBody>
        </p:sp>
      </p:grpSp>
      <p:grpSp>
        <p:nvGrpSpPr>
          <p:cNvPr id="17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4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tried yesterday</a:t>
              </a:r>
            </a:p>
          </p:txBody>
        </p:sp>
      </p:grpSp>
      <p:grpSp>
        <p:nvGrpSpPr>
          <p:cNvPr id="17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7" name="C. am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trying</a:t>
              </a:r>
            </a:p>
          </p:txBody>
        </p:sp>
      </p:grpSp>
      <p:grpSp>
        <p:nvGrpSpPr>
          <p:cNvPr id="17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7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0" name="2. She ___ her homework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the report yet.</a:t>
              </a:r>
            </a:p>
          </p:txBody>
        </p:sp>
      </p:grpSp>
      <p:grpSp>
        <p:nvGrpSpPr>
          <p:cNvPr id="17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7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3" name="A. hasn’t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hasn't finished</a:t>
              </a:r>
            </a:p>
          </p:txBody>
        </p:sp>
      </p:grpSp>
      <p:grpSp>
        <p:nvGrpSpPr>
          <p:cNvPr id="17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6" name="B. didn’t finish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didn’t finish last night</a:t>
              </a:r>
            </a:p>
          </p:txBody>
        </p:sp>
      </p:grpSp>
      <p:grpSp>
        <p:nvGrpSpPr>
          <p:cNvPr id="18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9" name="C. isn’t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isn't finishing</a:t>
              </a:r>
            </a:p>
          </p:txBody>
        </p:sp>
      </p:grpSp>
      <p:grpSp>
        <p:nvGrpSpPr>
          <p:cNvPr id="18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8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2" name="3. ___ you ever ___ abroa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ever ___ to Canada?</a:t>
              </a:r>
            </a:p>
          </p:txBody>
        </p:sp>
      </p:grpSp>
      <p:grpSp>
        <p:nvGrpSpPr>
          <p:cNvPr id="18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8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5" name="A. Did / trav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/ go</a:t>
              </a:r>
            </a:p>
          </p:txBody>
        </p:sp>
      </p:grpSp>
      <p:grpSp>
        <p:nvGrpSpPr>
          <p:cNvPr id="18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8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08" name="B. Have / travell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/ been</a:t>
              </a:r>
            </a:p>
          </p:txBody>
        </p:sp>
      </p:grpSp>
      <p:grpSp>
        <p:nvGrpSpPr>
          <p:cNvPr id="18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1" name="C. Are /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going</a:t>
              </a:r>
            </a:p>
          </p:txBody>
        </p:sp>
      </p:grpSp>
      <p:grpSp>
        <p:nvGrpSpPr>
          <p:cNvPr id="18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8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4" name="4. They ___ a new hou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a new laptop.</a:t>
              </a:r>
            </a:p>
          </p:txBody>
        </p:sp>
      </p:grpSp>
      <p:grpSp>
        <p:nvGrpSpPr>
          <p:cNvPr id="18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8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7" name="A. have bou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bought</a:t>
              </a:r>
            </a:p>
          </p:txBody>
        </p:sp>
      </p:grpSp>
      <p:grpSp>
        <p:nvGrpSpPr>
          <p:cNvPr id="18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0" name="B. bought last y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bought last Monday</a:t>
              </a:r>
            </a:p>
          </p:txBody>
        </p:sp>
      </p:grpSp>
      <p:grpSp>
        <p:nvGrpSpPr>
          <p:cNvPr id="18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3" name="C. are bu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buy</a:t>
              </a:r>
            </a:p>
          </p:txBody>
        </p:sp>
      </p:grpSp>
      <p:grpSp>
        <p:nvGrpSpPr>
          <p:cNvPr id="18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8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6" name="5. Tom ___ his wall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Anna ___ her glasses.</a:t>
              </a:r>
            </a:p>
          </p:txBody>
        </p:sp>
      </p:grpSp>
      <p:grpSp>
        <p:nvGrpSpPr>
          <p:cNvPr id="18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9" name="A. has l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broken</a:t>
              </a:r>
            </a:p>
          </p:txBody>
        </p:sp>
      </p:grpSp>
      <p:grpSp>
        <p:nvGrpSpPr>
          <p:cNvPr id="18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2" name="B. 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break</a:t>
              </a:r>
            </a:p>
          </p:txBody>
        </p:sp>
      </p:grpSp>
      <p:grpSp>
        <p:nvGrpSpPr>
          <p:cNvPr id="18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5" name="C. has 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broke</a:t>
              </a:r>
            </a:p>
          </p:txBody>
        </p:sp>
      </p:grpSp>
      <p:sp>
        <p:nvSpPr>
          <p:cNvPr id="18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8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9" name="B1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4  •  REVEAL</a:t>
              </a:r>
            </a:p>
          </p:txBody>
        </p:sp>
      </p:grpSp>
      <p:grpSp>
        <p:nvGrpSpPr>
          <p:cNvPr id="18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8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2" name="2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8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47" name="UNIT 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4  •  REVEAL</a:t>
              </a:r>
            </a:p>
          </p:txBody>
        </p:sp>
      </p:grpSp>
      <p:grpSp>
        <p:nvGrpSpPr>
          <p:cNvPr id="18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8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0" name="Present perfect simp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simple: choose the answer</a:t>
              </a:r>
            </a:p>
          </p:txBody>
        </p:sp>
      </p:grpSp>
      <p:grpSp>
        <p:nvGrpSpPr>
          <p:cNvPr id="18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8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8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8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8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7" name="1. I ___ that film three tim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this restaurant before.</a:t>
              </a:r>
            </a:p>
          </p:txBody>
        </p:sp>
      </p:grpSp>
      <p:grpSp>
        <p:nvGrpSpPr>
          <p:cNvPr id="18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0" name="A. have se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tried</a:t>
              </a:r>
            </a:p>
          </p:txBody>
        </p:sp>
      </p:grpSp>
      <p:grpSp>
        <p:nvGrpSpPr>
          <p:cNvPr id="18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3" name="B.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tried yesterday</a:t>
              </a:r>
            </a:p>
          </p:txBody>
        </p:sp>
      </p:grpSp>
      <p:grpSp>
        <p:nvGrpSpPr>
          <p:cNvPr id="18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6" name="C. am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trying</a:t>
              </a:r>
            </a:p>
          </p:txBody>
        </p:sp>
      </p:grpSp>
      <p:grpSp>
        <p:nvGrpSpPr>
          <p:cNvPr id="18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8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69" name="2. She ___ her homework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the report yet.</a:t>
              </a:r>
            </a:p>
          </p:txBody>
        </p:sp>
      </p:grpSp>
      <p:grpSp>
        <p:nvGrpSpPr>
          <p:cNvPr id="18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2" name="A. hasn’t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hasn't finished</a:t>
              </a:r>
            </a:p>
          </p:txBody>
        </p:sp>
      </p:grpSp>
      <p:grpSp>
        <p:nvGrpSpPr>
          <p:cNvPr id="18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5" name="B. didn’t finish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didn’t finish last night</a:t>
              </a:r>
            </a:p>
          </p:txBody>
        </p:sp>
      </p:grpSp>
      <p:grpSp>
        <p:nvGrpSpPr>
          <p:cNvPr id="18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8" name="C. isn’t finis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isn't finishing</a:t>
              </a:r>
            </a:p>
          </p:txBody>
        </p:sp>
      </p:grpSp>
      <p:grpSp>
        <p:nvGrpSpPr>
          <p:cNvPr id="18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8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1" name="3. ___ you ever ___ abroad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ever ___ to Canada?</a:t>
              </a:r>
            </a:p>
          </p:txBody>
        </p:sp>
      </p:grpSp>
      <p:grpSp>
        <p:nvGrpSpPr>
          <p:cNvPr id="18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8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4" name="A. Did / trave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/ go</a:t>
              </a:r>
            </a:p>
          </p:txBody>
        </p:sp>
      </p:grpSp>
      <p:grpSp>
        <p:nvGrpSpPr>
          <p:cNvPr id="18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8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7" name="B. Have / travell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/ been</a:t>
              </a:r>
            </a:p>
          </p:txBody>
        </p:sp>
      </p:grpSp>
      <p:grpSp>
        <p:nvGrpSpPr>
          <p:cNvPr id="18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8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0" name="C. Are / trav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/ going</a:t>
              </a:r>
            </a:p>
          </p:txBody>
        </p:sp>
      </p:grpSp>
      <p:grpSp>
        <p:nvGrpSpPr>
          <p:cNvPr id="18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8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3" name="4. They ___ a new hous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a new laptop.</a:t>
              </a:r>
            </a:p>
          </p:txBody>
        </p:sp>
      </p:grpSp>
      <p:grpSp>
        <p:nvGrpSpPr>
          <p:cNvPr id="18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8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6" name="A. have bou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bought</a:t>
              </a:r>
            </a:p>
          </p:txBody>
        </p:sp>
      </p:grpSp>
      <p:grpSp>
        <p:nvGrpSpPr>
          <p:cNvPr id="19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9" name="B. bought last yea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bought last Monday</a:t>
              </a:r>
            </a:p>
          </p:txBody>
        </p:sp>
      </p:grpSp>
      <p:grpSp>
        <p:nvGrpSpPr>
          <p:cNvPr id="19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2" name="C. are bu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buy</a:t>
              </a:r>
            </a:p>
          </p:txBody>
        </p:sp>
      </p:grpSp>
      <p:grpSp>
        <p:nvGrpSpPr>
          <p:cNvPr id="19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9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5" name="5. Tom ___ his wall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Anna ___ her glasses.</a:t>
              </a:r>
            </a:p>
          </p:txBody>
        </p:sp>
      </p:grpSp>
      <p:grpSp>
        <p:nvGrpSpPr>
          <p:cNvPr id="19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08" name="A. has lo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broken</a:t>
              </a:r>
            </a:p>
          </p:txBody>
        </p:sp>
      </p:grpSp>
      <p:grpSp>
        <p:nvGrpSpPr>
          <p:cNvPr id="19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1" name="B. 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break</a:t>
              </a:r>
            </a:p>
          </p:txBody>
        </p:sp>
      </p:grpSp>
      <p:grpSp>
        <p:nvGrpSpPr>
          <p:cNvPr id="19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4" name="C. has lo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broke</a:t>
              </a:r>
            </a:p>
          </p:txBody>
        </p:sp>
      </p:grpSp>
      <p:sp>
        <p:nvSpPr>
          <p:cNvPr id="19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9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18" name="B1 GRAMMAR  •  UNIT 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4  •  REVEAL</a:t>
              </a:r>
            </a:p>
          </p:txBody>
        </p:sp>
      </p:grpSp>
      <p:grpSp>
        <p:nvGrpSpPr>
          <p:cNvPr id="19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9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1" name="2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9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6" name="UNIT 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EXPLANATION</a:t>
              </a:r>
            </a:p>
          </p:txBody>
        </p:sp>
      </p:grpSp>
      <p:grpSp>
        <p:nvGrpSpPr>
          <p:cNvPr id="19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9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29" name="Present perfect or past simpl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or past simple</a:t>
              </a:r>
            </a:p>
          </p:txBody>
        </p:sp>
      </p:grpSp>
      <p:sp>
        <p:nvSpPr>
          <p:cNvPr id="19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9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93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9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6" name="Use the past simple with a finished past time. Use the present perfect when the time is unfinished, unstated or connected to now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past simple with a finished past time. Use the present perfect when the time is unfinished, unstated or connected to now.</a:t>
              </a:r>
            </a:p>
          </p:txBody>
        </p:sp>
      </p:grpSp>
      <p:grpSp>
        <p:nvGrpSpPr>
          <p:cNvPr id="19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9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9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9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2" name="Yesterday, last week and in 2024 require past simple. Ever, never and yet commonly use present perfect."/>
            <p:cNvSpPr txBox="1"/>
            <p:nvPr/>
          </p:nvSpPr>
          <p:spPr>
            <a:xfrm>
              <a:off x="45719" y="0"/>
              <a:ext cx="3623311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Yesterday, last week and in 2024 require past simple. Ever, never and yet commonly use present perfect.</a:t>
              </a:r>
            </a:p>
          </p:txBody>
        </p:sp>
      </p:grpSp>
      <p:sp>
        <p:nvSpPr>
          <p:cNvPr id="19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9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95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9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49" name="finished time → past simple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finished time → past simple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 finished time → present perfect</a:t>
              </a:r>
            </a:p>
          </p:txBody>
        </p:sp>
      </p:grpSp>
      <p:grpSp>
        <p:nvGrpSpPr>
          <p:cNvPr id="19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9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9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9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9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9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59" name="1.  I saw Mia yesterday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saw Mia yesterday.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I’ve seen that film before.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moved here in 2022.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She hasn’t arrived yet.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Have you ever met him?</a:t>
              </a:r>
            </a:p>
          </p:txBody>
        </p:sp>
      </p:grpSp>
      <p:sp>
        <p:nvSpPr>
          <p:cNvPr id="19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9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3" name="B1 GRAMMAR  •  UNIT 5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5  •  EXPLANATION</a:t>
              </a:r>
            </a:p>
          </p:txBody>
        </p:sp>
      </p:grpSp>
      <p:grpSp>
        <p:nvGrpSpPr>
          <p:cNvPr id="19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9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66" name="2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9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1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19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9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4" name="Present perfect or past simp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or past simple: choose the answer</a:t>
              </a:r>
            </a:p>
          </p:txBody>
        </p:sp>
      </p:grpSp>
      <p:grpSp>
        <p:nvGrpSpPr>
          <p:cNvPr id="19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9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9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9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9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1" name="1. I ___ him last Satu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that museum last year.</a:t>
              </a:r>
            </a:p>
          </p:txBody>
        </p:sp>
      </p:grpSp>
      <p:grpSp>
        <p:nvGrpSpPr>
          <p:cNvPr id="19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4" name="A. have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visited</a:t>
              </a:r>
            </a:p>
          </p:txBody>
        </p:sp>
      </p:grpSp>
      <p:grpSp>
        <p:nvGrpSpPr>
          <p:cNvPr id="19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87" name="B. m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visited</a:t>
              </a:r>
            </a:p>
          </p:txBody>
        </p:sp>
      </p:grpSp>
      <p:grpSp>
        <p:nvGrpSpPr>
          <p:cNvPr id="19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0" name="C. me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visit</a:t>
              </a:r>
            </a:p>
          </p:txBody>
        </p:sp>
      </p:grpSp>
      <p:grpSp>
        <p:nvGrpSpPr>
          <p:cNvPr id="19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9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3" name="2. ___ you ever ___ a hors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 ever ___ sushi?</a:t>
              </a:r>
            </a:p>
          </p:txBody>
        </p:sp>
      </p:grpSp>
      <p:grpSp>
        <p:nvGrpSpPr>
          <p:cNvPr id="19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6" name="A. Have / ridd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/ eaten</a:t>
              </a:r>
            </a:p>
          </p:txBody>
        </p:sp>
      </p:grpSp>
      <p:grpSp>
        <p:nvGrpSpPr>
          <p:cNvPr id="20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999" name="B. Did / rid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eat yesterday</a:t>
              </a:r>
            </a:p>
          </p:txBody>
        </p:sp>
      </p:grpSp>
      <p:grpSp>
        <p:nvGrpSpPr>
          <p:cNvPr id="20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0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2" name="C. Are / r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/ eating</a:t>
              </a:r>
            </a:p>
          </p:txBody>
        </p:sp>
      </p:grpSp>
      <p:grpSp>
        <p:nvGrpSpPr>
          <p:cNvPr id="20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0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5" name="3. We ___ this museum in 2023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to Paris in 2022.</a:t>
              </a:r>
            </a:p>
          </p:txBody>
        </p:sp>
      </p:grpSp>
      <p:grpSp>
        <p:nvGrpSpPr>
          <p:cNvPr id="20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08" name="A. have vis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moved</a:t>
              </a:r>
            </a:p>
          </p:txBody>
        </p:sp>
      </p:grpSp>
      <p:grpSp>
        <p:nvGrpSpPr>
          <p:cNvPr id="20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1" name="B. vis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moved</a:t>
              </a:r>
            </a:p>
          </p:txBody>
        </p:sp>
      </p:grpSp>
      <p:grpSp>
        <p:nvGrpSpPr>
          <p:cNvPr id="20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4" name="C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move</a:t>
              </a:r>
            </a:p>
          </p:txBody>
        </p:sp>
      </p:grpSp>
      <p:grpSp>
        <p:nvGrpSpPr>
          <p:cNvPr id="20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17" name="4. She ___ her work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the project yet.</a:t>
              </a:r>
            </a:p>
          </p:txBody>
        </p:sp>
      </p:grpSp>
      <p:grpSp>
        <p:nvGrpSpPr>
          <p:cNvPr id="20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0" name="A. didn’t fin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complete</a:t>
              </a:r>
            </a:p>
          </p:txBody>
        </p:sp>
      </p:grpSp>
      <p:grpSp>
        <p:nvGrpSpPr>
          <p:cNvPr id="20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3" name="B. hasn’t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haven't completed</a:t>
              </a:r>
            </a:p>
          </p:txBody>
        </p:sp>
      </p:grpSp>
      <p:grpSp>
        <p:nvGrpSpPr>
          <p:cNvPr id="20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6" name="C. isn’t fin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aren't complete</a:t>
              </a:r>
            </a:p>
          </p:txBody>
        </p:sp>
      </p:grpSp>
      <p:grpSp>
        <p:nvGrpSpPr>
          <p:cNvPr id="20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0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29" name="5. I ___ three emails this morning; it is still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two coffees today; it is still afternoon.</a:t>
              </a:r>
            </a:p>
          </p:txBody>
        </p:sp>
      </p:grpSp>
      <p:grpSp>
        <p:nvGrpSpPr>
          <p:cNvPr id="20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2" name="A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drank</a:t>
              </a:r>
            </a:p>
          </p:txBody>
        </p:sp>
      </p:grpSp>
      <p:grpSp>
        <p:nvGrpSpPr>
          <p:cNvPr id="20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5" name="B. have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drunk</a:t>
              </a:r>
            </a:p>
          </p:txBody>
        </p:sp>
      </p:grpSp>
      <p:grpSp>
        <p:nvGrpSpPr>
          <p:cNvPr id="20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38" name="C. s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drink</a:t>
              </a:r>
            </a:p>
          </p:txBody>
        </p:sp>
      </p:grpSp>
      <p:sp>
        <p:nvSpPr>
          <p:cNvPr id="20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0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2" name="B1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5  •  REVEAL</a:t>
              </a:r>
            </a:p>
          </p:txBody>
        </p:sp>
      </p:grpSp>
      <p:grpSp>
        <p:nvGrpSpPr>
          <p:cNvPr id="20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0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45" name="2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0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0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0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0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3" name="Present perfect or past simp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or past simple: choose the answer</a:t>
              </a:r>
            </a:p>
          </p:txBody>
        </p:sp>
      </p:grpSp>
      <p:grpSp>
        <p:nvGrpSpPr>
          <p:cNvPr id="20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0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0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0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0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0" name="1. I ___ him last Satu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that museum last year.</a:t>
              </a:r>
            </a:p>
          </p:txBody>
        </p:sp>
      </p:grpSp>
      <p:grpSp>
        <p:nvGrpSpPr>
          <p:cNvPr id="20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3" name="A. have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visited</a:t>
              </a:r>
            </a:p>
          </p:txBody>
        </p:sp>
      </p:grpSp>
      <p:grpSp>
        <p:nvGrpSpPr>
          <p:cNvPr id="20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6" name="B. m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visited</a:t>
              </a:r>
            </a:p>
          </p:txBody>
        </p:sp>
      </p:grpSp>
      <p:grpSp>
        <p:nvGrpSpPr>
          <p:cNvPr id="20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9" name="C. me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visit</a:t>
              </a:r>
            </a:p>
          </p:txBody>
        </p:sp>
      </p:grpSp>
      <p:grpSp>
        <p:nvGrpSpPr>
          <p:cNvPr id="20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0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2" name="2. ___ you ever ___ a hors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 ever ___ sushi?</a:t>
              </a:r>
            </a:p>
          </p:txBody>
        </p:sp>
      </p:grpSp>
      <p:grpSp>
        <p:nvGrpSpPr>
          <p:cNvPr id="20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5" name="A. Have / ridd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/ eaten</a:t>
              </a:r>
            </a:p>
          </p:txBody>
        </p:sp>
      </p:grpSp>
      <p:grpSp>
        <p:nvGrpSpPr>
          <p:cNvPr id="20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8" name="B. Did / rid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eat yesterday</a:t>
              </a:r>
            </a:p>
          </p:txBody>
        </p:sp>
      </p:grpSp>
      <p:grpSp>
        <p:nvGrpSpPr>
          <p:cNvPr id="20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0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1" name="C. Are / r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/ eating</a:t>
              </a:r>
            </a:p>
          </p:txBody>
        </p:sp>
      </p:grpSp>
      <p:grpSp>
        <p:nvGrpSpPr>
          <p:cNvPr id="20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0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4" name="3. We ___ this museum in 2023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to Paris in 2022.</a:t>
              </a:r>
            </a:p>
          </p:txBody>
        </p:sp>
      </p:grpSp>
      <p:grpSp>
        <p:nvGrpSpPr>
          <p:cNvPr id="20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0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87" name="A. have vis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moved</a:t>
              </a:r>
            </a:p>
          </p:txBody>
        </p:sp>
      </p:grpSp>
      <p:grpSp>
        <p:nvGrpSpPr>
          <p:cNvPr id="20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0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0" name="B. vis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moved</a:t>
              </a:r>
            </a:p>
          </p:txBody>
        </p:sp>
      </p:grpSp>
      <p:grpSp>
        <p:nvGrpSpPr>
          <p:cNvPr id="20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0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3" name="C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move</a:t>
              </a:r>
            </a:p>
          </p:txBody>
        </p:sp>
      </p:grpSp>
      <p:grpSp>
        <p:nvGrpSpPr>
          <p:cNvPr id="20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0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6" name="4. She ___ her work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the project yet.</a:t>
              </a:r>
            </a:p>
          </p:txBody>
        </p:sp>
      </p:grpSp>
      <p:grpSp>
        <p:nvGrpSpPr>
          <p:cNvPr id="21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99" name="A. didn’t fin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complete</a:t>
              </a:r>
            </a:p>
          </p:txBody>
        </p:sp>
      </p:grpSp>
      <p:grpSp>
        <p:nvGrpSpPr>
          <p:cNvPr id="21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2" name="B. hasn’t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haven't completed</a:t>
              </a:r>
            </a:p>
          </p:txBody>
        </p:sp>
      </p:grpSp>
      <p:grpSp>
        <p:nvGrpSpPr>
          <p:cNvPr id="21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5" name="C. isn’t fin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aren't complete</a:t>
              </a:r>
            </a:p>
          </p:txBody>
        </p:sp>
      </p:grpSp>
      <p:grpSp>
        <p:nvGrpSpPr>
          <p:cNvPr id="21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1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08" name="5. I ___ three emails this morning; it is still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two coffees today; it is still afternoon.</a:t>
              </a:r>
            </a:p>
          </p:txBody>
        </p:sp>
      </p:grpSp>
      <p:grpSp>
        <p:nvGrpSpPr>
          <p:cNvPr id="21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1" name="A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drank</a:t>
              </a:r>
            </a:p>
          </p:txBody>
        </p:sp>
      </p:grpSp>
      <p:grpSp>
        <p:nvGrpSpPr>
          <p:cNvPr id="21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4" name="B. have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drunk</a:t>
              </a:r>
            </a:p>
          </p:txBody>
        </p:sp>
      </p:grpSp>
      <p:grpSp>
        <p:nvGrpSpPr>
          <p:cNvPr id="21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17" name="C. s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drink</a:t>
              </a:r>
            </a:p>
          </p:txBody>
        </p:sp>
      </p:grpSp>
      <p:sp>
        <p:nvSpPr>
          <p:cNvPr id="21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1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1" name="B1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5  •  REVEAL</a:t>
              </a:r>
            </a:p>
          </p:txBody>
        </p:sp>
      </p:grpSp>
      <p:grpSp>
        <p:nvGrpSpPr>
          <p:cNvPr id="21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1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4" name="3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1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29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1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1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2" name="Present perfect or past simp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or past simple: choose the answer</a:t>
              </a:r>
            </a:p>
          </p:txBody>
        </p:sp>
      </p:grpSp>
      <p:grpSp>
        <p:nvGrpSpPr>
          <p:cNvPr id="21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1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21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1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1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39" name="1. I ___ him last Satu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that museum last year.</a:t>
              </a:r>
            </a:p>
          </p:txBody>
        </p:sp>
      </p:grpSp>
      <p:grpSp>
        <p:nvGrpSpPr>
          <p:cNvPr id="21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2" name="A. have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visited</a:t>
              </a:r>
            </a:p>
          </p:txBody>
        </p:sp>
      </p:grpSp>
      <p:grpSp>
        <p:nvGrpSpPr>
          <p:cNvPr id="21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5" name="B. m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visited</a:t>
              </a:r>
            </a:p>
          </p:txBody>
        </p:sp>
      </p:grpSp>
      <p:grpSp>
        <p:nvGrpSpPr>
          <p:cNvPr id="21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48" name="C. me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visit</a:t>
              </a:r>
            </a:p>
          </p:txBody>
        </p:sp>
      </p:grpSp>
      <p:grpSp>
        <p:nvGrpSpPr>
          <p:cNvPr id="21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1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1" name="2. ___ you ever ___ a hors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 ever ___ sushi?</a:t>
              </a:r>
            </a:p>
          </p:txBody>
        </p:sp>
      </p:grpSp>
      <p:grpSp>
        <p:nvGrpSpPr>
          <p:cNvPr id="21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4" name="A. Have / ridd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/ eaten</a:t>
              </a:r>
            </a:p>
          </p:txBody>
        </p:sp>
      </p:grpSp>
      <p:grpSp>
        <p:nvGrpSpPr>
          <p:cNvPr id="21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1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57" name="B. Did / rid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eat yesterday</a:t>
              </a:r>
            </a:p>
          </p:txBody>
        </p:sp>
      </p:grpSp>
      <p:grpSp>
        <p:nvGrpSpPr>
          <p:cNvPr id="21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1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0" name="C. Are / r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/ eating</a:t>
              </a:r>
            </a:p>
          </p:txBody>
        </p:sp>
      </p:grpSp>
      <p:grpSp>
        <p:nvGrpSpPr>
          <p:cNvPr id="21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1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3" name="3. We ___ this museum in 2023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to Paris in 2022.</a:t>
              </a:r>
            </a:p>
          </p:txBody>
        </p:sp>
      </p:grpSp>
      <p:grpSp>
        <p:nvGrpSpPr>
          <p:cNvPr id="21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1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6" name="A. have vis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moved</a:t>
              </a:r>
            </a:p>
          </p:txBody>
        </p:sp>
      </p:grpSp>
      <p:grpSp>
        <p:nvGrpSpPr>
          <p:cNvPr id="21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1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69" name="B. visi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moved</a:t>
              </a:r>
            </a:p>
          </p:txBody>
        </p:sp>
      </p:grpSp>
      <p:grpSp>
        <p:nvGrpSpPr>
          <p:cNvPr id="21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1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2" name="C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move</a:t>
              </a:r>
            </a:p>
          </p:txBody>
        </p:sp>
      </p:grpSp>
      <p:grpSp>
        <p:nvGrpSpPr>
          <p:cNvPr id="21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1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5" name="4. She ___ her work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the project yet.</a:t>
              </a:r>
            </a:p>
          </p:txBody>
        </p:sp>
      </p:grpSp>
      <p:grpSp>
        <p:nvGrpSpPr>
          <p:cNvPr id="21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8" name="A. didn’t fin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complete</a:t>
              </a:r>
            </a:p>
          </p:txBody>
        </p:sp>
      </p:grpSp>
      <p:grpSp>
        <p:nvGrpSpPr>
          <p:cNvPr id="21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1" name="B. hasn’t finish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haven't completed</a:t>
              </a:r>
            </a:p>
          </p:txBody>
        </p:sp>
      </p:grpSp>
      <p:grpSp>
        <p:nvGrpSpPr>
          <p:cNvPr id="21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4" name="C. isn’t fin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aren't complete</a:t>
              </a:r>
            </a:p>
          </p:txBody>
        </p:sp>
      </p:grpSp>
      <p:grpSp>
        <p:nvGrpSpPr>
          <p:cNvPr id="21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1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7" name="5. I ___ three emails this morning; it is still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two coffees today; it is still afternoon.</a:t>
              </a:r>
            </a:p>
          </p:txBody>
        </p:sp>
      </p:grpSp>
      <p:grpSp>
        <p:nvGrpSpPr>
          <p:cNvPr id="21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0" name="A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drank</a:t>
              </a:r>
            </a:p>
          </p:txBody>
        </p:sp>
      </p:grpSp>
      <p:grpSp>
        <p:nvGrpSpPr>
          <p:cNvPr id="21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3" name="B. have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drunk</a:t>
              </a:r>
            </a:p>
          </p:txBody>
        </p:sp>
      </p:grpSp>
      <p:grpSp>
        <p:nvGrpSpPr>
          <p:cNvPr id="21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96" name="C. s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drink</a:t>
              </a:r>
            </a:p>
          </p:txBody>
        </p:sp>
      </p:grpSp>
      <p:sp>
        <p:nvSpPr>
          <p:cNvPr id="21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1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0" name="B1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5  •  REVEAL</a:t>
              </a:r>
            </a:p>
          </p:txBody>
        </p:sp>
      </p:grpSp>
      <p:grpSp>
        <p:nvGrpSpPr>
          <p:cNvPr id="22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2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3" name="3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2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8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2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2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1" name="Present perfect or past simp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or past simple: choose the answer</a:t>
              </a:r>
            </a:p>
          </p:txBody>
        </p:sp>
      </p:grpSp>
      <p:grpSp>
        <p:nvGrpSpPr>
          <p:cNvPr id="22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2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22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18" name="1. I ___ him last Satu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that museum last year.</a:t>
              </a:r>
            </a:p>
          </p:txBody>
        </p:sp>
      </p:grpSp>
      <p:grpSp>
        <p:nvGrpSpPr>
          <p:cNvPr id="22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1" name="A. have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visited</a:t>
              </a:r>
            </a:p>
          </p:txBody>
        </p:sp>
      </p:grpSp>
      <p:grpSp>
        <p:nvGrpSpPr>
          <p:cNvPr id="22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4" name="B. m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visited</a:t>
              </a:r>
            </a:p>
          </p:txBody>
        </p:sp>
      </p:grpSp>
      <p:grpSp>
        <p:nvGrpSpPr>
          <p:cNvPr id="22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27" name="C. me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visit</a:t>
              </a:r>
            </a:p>
          </p:txBody>
        </p:sp>
      </p:grpSp>
      <p:grpSp>
        <p:nvGrpSpPr>
          <p:cNvPr id="22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2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0" name="2. ___ you ever ___ a hors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 ever ___ sushi?</a:t>
              </a:r>
            </a:p>
          </p:txBody>
        </p:sp>
      </p:grpSp>
      <p:grpSp>
        <p:nvGrpSpPr>
          <p:cNvPr id="22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2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3" name="A. Have / ridd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/ eaten</a:t>
              </a:r>
            </a:p>
          </p:txBody>
        </p:sp>
      </p:grpSp>
      <p:grpSp>
        <p:nvGrpSpPr>
          <p:cNvPr id="22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6" name="B. Did / rid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eat yesterday</a:t>
              </a:r>
            </a:p>
          </p:txBody>
        </p:sp>
      </p:grpSp>
      <p:grpSp>
        <p:nvGrpSpPr>
          <p:cNvPr id="22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39" name="C. Are / r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/ eating</a:t>
              </a:r>
            </a:p>
          </p:txBody>
        </p:sp>
      </p:grpSp>
      <p:grpSp>
        <p:nvGrpSpPr>
          <p:cNvPr id="22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2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2" name="3. We ___ this museum in 2023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to Paris in 2022.</a:t>
              </a:r>
            </a:p>
          </p:txBody>
        </p:sp>
      </p:grpSp>
      <p:grpSp>
        <p:nvGrpSpPr>
          <p:cNvPr id="22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2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5" name="A. have vis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moved</a:t>
              </a:r>
            </a:p>
          </p:txBody>
        </p:sp>
      </p:grpSp>
      <p:grpSp>
        <p:nvGrpSpPr>
          <p:cNvPr id="22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48" name="B. visi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moved</a:t>
              </a:r>
            </a:p>
          </p:txBody>
        </p:sp>
      </p:grpSp>
      <p:grpSp>
        <p:nvGrpSpPr>
          <p:cNvPr id="22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1" name="C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move</a:t>
              </a:r>
            </a:p>
          </p:txBody>
        </p:sp>
      </p:grpSp>
      <p:grpSp>
        <p:nvGrpSpPr>
          <p:cNvPr id="22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2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4" name="4. She ___ her work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the project yet.</a:t>
              </a:r>
            </a:p>
          </p:txBody>
        </p:sp>
      </p:grpSp>
      <p:grpSp>
        <p:nvGrpSpPr>
          <p:cNvPr id="22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2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57" name="A. didn’t fin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complete</a:t>
              </a:r>
            </a:p>
          </p:txBody>
        </p:sp>
      </p:grpSp>
      <p:grpSp>
        <p:nvGrpSpPr>
          <p:cNvPr id="22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0" name="B. hasn’t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haven't completed</a:t>
              </a:r>
            </a:p>
          </p:txBody>
        </p:sp>
      </p:grpSp>
      <p:grpSp>
        <p:nvGrpSpPr>
          <p:cNvPr id="22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3" name="C. isn’t fin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aren't complete</a:t>
              </a:r>
            </a:p>
          </p:txBody>
        </p:sp>
      </p:grpSp>
      <p:grpSp>
        <p:nvGrpSpPr>
          <p:cNvPr id="22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2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6" name="5. I ___ three emails this morning; it is still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two coffees today; it is still afternoon.</a:t>
              </a:r>
            </a:p>
          </p:txBody>
        </p:sp>
      </p:grpSp>
      <p:grpSp>
        <p:nvGrpSpPr>
          <p:cNvPr id="22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69" name="A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drank</a:t>
              </a:r>
            </a:p>
          </p:txBody>
        </p:sp>
      </p:grpSp>
      <p:grpSp>
        <p:nvGrpSpPr>
          <p:cNvPr id="22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2" name="B. have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drunk</a:t>
              </a:r>
            </a:p>
          </p:txBody>
        </p:sp>
      </p:grpSp>
      <p:grpSp>
        <p:nvGrpSpPr>
          <p:cNvPr id="22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5" name="C. s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drink</a:t>
              </a:r>
            </a:p>
          </p:txBody>
        </p:sp>
      </p:grpSp>
      <p:sp>
        <p:nvSpPr>
          <p:cNvPr id="22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2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79" name="B1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5  •  REVEAL</a:t>
              </a:r>
            </a:p>
          </p:txBody>
        </p:sp>
      </p:grpSp>
      <p:grpSp>
        <p:nvGrpSpPr>
          <p:cNvPr id="22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2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82" name="3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2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87" name="UNIT 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5  •  REVEAL</a:t>
              </a:r>
            </a:p>
          </p:txBody>
        </p:sp>
      </p:grpSp>
      <p:grpSp>
        <p:nvGrpSpPr>
          <p:cNvPr id="22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2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0" name="Present perfect or past simp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or past simple: choose the answer</a:t>
              </a:r>
            </a:p>
          </p:txBody>
        </p:sp>
      </p:grpSp>
      <p:grpSp>
        <p:nvGrpSpPr>
          <p:cNvPr id="22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2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22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2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2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97" name="1. I ___ him last Satu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that museum last year.</a:t>
              </a:r>
            </a:p>
          </p:txBody>
        </p:sp>
      </p:grpSp>
      <p:grpSp>
        <p:nvGrpSpPr>
          <p:cNvPr id="23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0" name="A. have m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visited</a:t>
              </a:r>
            </a:p>
          </p:txBody>
        </p:sp>
      </p:grpSp>
      <p:grpSp>
        <p:nvGrpSpPr>
          <p:cNvPr id="23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3" name="B. m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visited</a:t>
              </a:r>
            </a:p>
          </p:txBody>
        </p:sp>
      </p:grpSp>
      <p:grpSp>
        <p:nvGrpSpPr>
          <p:cNvPr id="23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6" name="C. me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visit</a:t>
              </a:r>
            </a:p>
          </p:txBody>
        </p:sp>
      </p:grpSp>
      <p:grpSp>
        <p:nvGrpSpPr>
          <p:cNvPr id="23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3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09" name="2. ___ you ever ___ a hors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___ you ever ___ sushi?</a:t>
              </a:r>
            </a:p>
          </p:txBody>
        </p:sp>
      </p:grpSp>
      <p:grpSp>
        <p:nvGrpSpPr>
          <p:cNvPr id="23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2" name="A. Have / ridd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/ eaten</a:t>
              </a:r>
            </a:p>
          </p:txBody>
        </p:sp>
      </p:grpSp>
      <p:grpSp>
        <p:nvGrpSpPr>
          <p:cNvPr id="23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5" name="B. Did / rid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eat yesterday</a:t>
              </a:r>
            </a:p>
          </p:txBody>
        </p:sp>
      </p:grpSp>
      <p:grpSp>
        <p:nvGrpSpPr>
          <p:cNvPr id="23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8" name="C. Are / ri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/ eating</a:t>
              </a:r>
            </a:p>
          </p:txBody>
        </p:sp>
      </p:grpSp>
      <p:grpSp>
        <p:nvGrpSpPr>
          <p:cNvPr id="23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3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1" name="3. We ___ this museum in 2023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She ___ to Paris in 2022.</a:t>
              </a:r>
            </a:p>
          </p:txBody>
        </p:sp>
      </p:grpSp>
      <p:grpSp>
        <p:nvGrpSpPr>
          <p:cNvPr id="23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3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4" name="A. have vis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moved</a:t>
              </a:r>
            </a:p>
          </p:txBody>
        </p:sp>
      </p:grpSp>
      <p:grpSp>
        <p:nvGrpSpPr>
          <p:cNvPr id="23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27" name="B. visi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moved</a:t>
              </a:r>
            </a:p>
          </p:txBody>
        </p:sp>
      </p:grpSp>
      <p:grpSp>
        <p:nvGrpSpPr>
          <p:cNvPr id="23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0" name="C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move</a:t>
              </a:r>
            </a:p>
          </p:txBody>
        </p:sp>
      </p:grpSp>
      <p:grpSp>
        <p:nvGrpSpPr>
          <p:cNvPr id="23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3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3" name="4. She ___ her work ye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They ___ the project yet.</a:t>
              </a:r>
            </a:p>
          </p:txBody>
        </p:sp>
      </p:grpSp>
      <p:grpSp>
        <p:nvGrpSpPr>
          <p:cNvPr id="23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3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6" name="A. didn’t fin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complete</a:t>
              </a:r>
            </a:p>
          </p:txBody>
        </p:sp>
      </p:grpSp>
      <p:grpSp>
        <p:nvGrpSpPr>
          <p:cNvPr id="23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39" name="B. hasn’t finish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haven't completed</a:t>
              </a:r>
            </a:p>
          </p:txBody>
        </p:sp>
      </p:grpSp>
      <p:grpSp>
        <p:nvGrpSpPr>
          <p:cNvPr id="23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2" name="C. isn’t finis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aren't complete</a:t>
              </a:r>
            </a:p>
          </p:txBody>
        </p:sp>
      </p:grpSp>
      <p:grpSp>
        <p:nvGrpSpPr>
          <p:cNvPr id="23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3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5" name="5. I ___ three emails this morning; it is still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two coffees today; it is still afternoon.</a:t>
              </a:r>
            </a:p>
          </p:txBody>
        </p:sp>
      </p:grpSp>
      <p:grpSp>
        <p:nvGrpSpPr>
          <p:cNvPr id="23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48" name="A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drank</a:t>
              </a:r>
            </a:p>
          </p:txBody>
        </p:sp>
      </p:grpSp>
      <p:grpSp>
        <p:nvGrpSpPr>
          <p:cNvPr id="23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1" name="B. have s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drunk</a:t>
              </a:r>
            </a:p>
          </p:txBody>
        </p:sp>
      </p:grpSp>
      <p:grpSp>
        <p:nvGrpSpPr>
          <p:cNvPr id="23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4" name="C. s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drink</a:t>
              </a:r>
            </a:p>
          </p:txBody>
        </p:sp>
      </p:grpSp>
      <p:sp>
        <p:nvSpPr>
          <p:cNvPr id="23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3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58" name="B1 GRAMMAR  •  UNIT 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5  •  REVEAL</a:t>
              </a:r>
            </a:p>
          </p:txBody>
        </p:sp>
      </p:grpSp>
      <p:grpSp>
        <p:nvGrpSpPr>
          <p:cNvPr id="23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3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1" name="3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23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6" name="UNIT 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EXPLANATION</a:t>
              </a:r>
            </a:p>
          </p:txBody>
        </p:sp>
      </p:grpSp>
      <p:grpSp>
        <p:nvGrpSpPr>
          <p:cNvPr id="23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23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69" name="Present perfect continuou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continuous</a:t>
              </a:r>
            </a:p>
          </p:txBody>
        </p:sp>
      </p:grpSp>
      <p:sp>
        <p:nvSpPr>
          <p:cNvPr id="23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23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237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23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6" name="Use the present perfect continuous for an activity that started in the past and continues now, or has a visible present result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present perfect continuous for an activity that started in the past and continues now, or has a visible present result.</a:t>
              </a:r>
            </a:p>
          </p:txBody>
        </p:sp>
      </p:grpSp>
      <p:grpSp>
        <p:nvGrpSpPr>
          <p:cNvPr id="23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23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23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23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2" name="Use it to emphasise duration or repeated activity rather than the completed resul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it to emphasise duration or repeated activity rather than the completed result.</a:t>
              </a:r>
            </a:p>
          </p:txBody>
        </p:sp>
      </p:grpSp>
      <p:sp>
        <p:nvSpPr>
          <p:cNvPr id="23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23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23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23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89" name="have / has been + verb-ing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have / has been + verb-ing</a:t>
              </a:r>
            </a:p>
          </p:txBody>
        </p:sp>
      </p:grpSp>
      <p:grpSp>
        <p:nvGrpSpPr>
          <p:cNvPr id="23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23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23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3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23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4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23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99" name="1.  I’ve been studying for two hours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I’ve been studying for two hours.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It has been raining all 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She’s been working here since May.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Have you been waiting long?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They’ve been painting the kitchen.</a:t>
              </a:r>
            </a:p>
          </p:txBody>
        </p:sp>
      </p:grpSp>
      <p:sp>
        <p:nvSpPr>
          <p:cNvPr id="24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4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03" name="B1 GRAMMAR  •  UNIT 6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6  •  EXPLANATION</a:t>
              </a:r>
            </a:p>
          </p:txBody>
        </p:sp>
      </p:grpSp>
      <p:grpSp>
        <p:nvGrpSpPr>
          <p:cNvPr id="24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4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06" name="3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4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1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4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4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4" name="Present perfec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continuous: choose the answer</a:t>
              </a:r>
            </a:p>
          </p:txBody>
        </p:sp>
      </p:grpSp>
      <p:grpSp>
        <p:nvGrpSpPr>
          <p:cNvPr id="24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4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4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4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1" name="1. We ___ for the bus for thirty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for this exam for three hours.</a:t>
              </a:r>
            </a:p>
          </p:txBody>
        </p:sp>
      </p:grpSp>
      <p:grpSp>
        <p:nvGrpSpPr>
          <p:cNvPr id="24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4" name="A. have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studied</a:t>
              </a:r>
            </a:p>
          </p:txBody>
        </p:sp>
      </p:grpSp>
      <p:grpSp>
        <p:nvGrpSpPr>
          <p:cNvPr id="24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27" name="B. have been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studying</a:t>
              </a:r>
            </a:p>
          </p:txBody>
        </p:sp>
      </p:grpSp>
      <p:grpSp>
        <p:nvGrpSpPr>
          <p:cNvPr id="24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0" name="C. wait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studied yesterday</a:t>
              </a:r>
            </a:p>
          </p:txBody>
        </p:sp>
      </p:grpSp>
      <p:grpSp>
        <p:nvGrpSpPr>
          <p:cNvPr id="24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4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3" name="2. She ___ all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in the garden all afternoon.</a:t>
              </a:r>
            </a:p>
          </p:txBody>
        </p:sp>
      </p:grpSp>
      <p:grpSp>
        <p:nvGrpSpPr>
          <p:cNvPr id="24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6" name="A. has been stud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working</a:t>
              </a:r>
            </a:p>
          </p:txBody>
        </p:sp>
      </p:grpSp>
      <p:grpSp>
        <p:nvGrpSpPr>
          <p:cNvPr id="24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39" name="B. studied last n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 last week</a:t>
              </a:r>
            </a:p>
          </p:txBody>
        </p:sp>
      </p:grpSp>
      <p:grpSp>
        <p:nvGrpSpPr>
          <p:cNvPr id="24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4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2" name="C. is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work</a:t>
              </a:r>
            </a:p>
          </p:txBody>
        </p:sp>
      </p:grpSp>
      <p:grpSp>
        <p:nvGrpSpPr>
          <p:cNvPr id="24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4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5" name="3. How long ___ you ___ English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they ___ here?</a:t>
              </a:r>
            </a:p>
          </p:txBody>
        </p:sp>
      </p:grpSp>
      <p:grpSp>
        <p:nvGrpSpPr>
          <p:cNvPr id="24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8" name="A. have / been lear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/ been living</a:t>
              </a:r>
            </a:p>
          </p:txBody>
        </p:sp>
      </p:grpSp>
      <p:grpSp>
        <p:nvGrpSpPr>
          <p:cNvPr id="24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1" name="B. did / lear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lived</a:t>
              </a:r>
            </a:p>
          </p:txBody>
        </p:sp>
      </p:grpSp>
      <p:grpSp>
        <p:nvGrpSpPr>
          <p:cNvPr id="24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4" name="C. are / lear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/ live</a:t>
              </a:r>
            </a:p>
          </p:txBody>
        </p:sp>
      </p:grpSp>
      <p:grpSp>
        <p:nvGrpSpPr>
          <p:cNvPr id="24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57" name="4. His clothes are dirty because h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Her hands are dirty because she ___.</a:t>
              </a:r>
            </a:p>
          </p:txBody>
        </p:sp>
      </p:grpSp>
      <p:grpSp>
        <p:nvGrpSpPr>
          <p:cNvPr id="24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0" name="A. has gard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painted</a:t>
              </a:r>
            </a:p>
          </p:txBody>
        </p:sp>
      </p:grpSp>
      <p:grpSp>
        <p:nvGrpSpPr>
          <p:cNvPr id="24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3" name="B. has been garde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painting</a:t>
              </a:r>
            </a:p>
          </p:txBody>
        </p:sp>
      </p:grpSp>
      <p:grpSp>
        <p:nvGrpSpPr>
          <p:cNvPr id="24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6" name="C. garden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paints yesterday</a:t>
              </a:r>
            </a:p>
          </p:txBody>
        </p:sp>
      </p:grpSp>
      <p:grpSp>
        <p:nvGrpSpPr>
          <p:cNvPr id="24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4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69" name="5. It ___ since lunch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children ___ since eight o’clock.</a:t>
              </a:r>
            </a:p>
          </p:txBody>
        </p:sp>
      </p:grpSp>
      <p:grpSp>
        <p:nvGrpSpPr>
          <p:cNvPr id="24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2" name="A. has been s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playing</a:t>
              </a:r>
            </a:p>
          </p:txBody>
        </p:sp>
      </p:grpSp>
      <p:grpSp>
        <p:nvGrpSpPr>
          <p:cNvPr id="24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5" name="B. snow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played tomorrow</a:t>
              </a:r>
            </a:p>
          </p:txBody>
        </p:sp>
      </p:grpSp>
      <p:grpSp>
        <p:nvGrpSpPr>
          <p:cNvPr id="24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8" name="C. is s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play</a:t>
              </a:r>
            </a:p>
          </p:txBody>
        </p:sp>
      </p:grpSp>
      <p:sp>
        <p:nvSpPr>
          <p:cNvPr id="24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4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2" name="B1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6  •  REVEAL</a:t>
              </a:r>
            </a:p>
          </p:txBody>
        </p:sp>
      </p:grpSp>
      <p:grpSp>
        <p:nvGrpSpPr>
          <p:cNvPr id="24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4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5" name="3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4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4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0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4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4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3" name="Present perfec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continuous: choose the answer</a:t>
              </a:r>
            </a:p>
          </p:txBody>
        </p:sp>
      </p:grpSp>
      <p:grpSp>
        <p:nvGrpSpPr>
          <p:cNvPr id="24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4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4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4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0" name="1. We ___ for the bus for thirty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for this exam for three hours.</a:t>
              </a:r>
            </a:p>
          </p:txBody>
        </p:sp>
      </p:grpSp>
      <p:grpSp>
        <p:nvGrpSpPr>
          <p:cNvPr id="25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3" name="A. have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studied</a:t>
              </a:r>
            </a:p>
          </p:txBody>
        </p:sp>
      </p:grpSp>
      <p:grpSp>
        <p:nvGrpSpPr>
          <p:cNvPr id="25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6" name="B. have been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studying</a:t>
              </a:r>
            </a:p>
          </p:txBody>
        </p:sp>
      </p:grpSp>
      <p:grpSp>
        <p:nvGrpSpPr>
          <p:cNvPr id="25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9" name="C. wait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studied yesterday</a:t>
              </a:r>
            </a:p>
          </p:txBody>
        </p:sp>
      </p:grpSp>
      <p:grpSp>
        <p:nvGrpSpPr>
          <p:cNvPr id="25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5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2" name="2. She ___ all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in the garden all afternoon.</a:t>
              </a:r>
            </a:p>
          </p:txBody>
        </p:sp>
      </p:grpSp>
      <p:grpSp>
        <p:nvGrpSpPr>
          <p:cNvPr id="25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5" name="A. has been stud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working</a:t>
              </a:r>
            </a:p>
          </p:txBody>
        </p:sp>
      </p:grpSp>
      <p:grpSp>
        <p:nvGrpSpPr>
          <p:cNvPr id="25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18" name="B. studied last n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 last week</a:t>
              </a:r>
            </a:p>
          </p:txBody>
        </p:sp>
      </p:grpSp>
      <p:grpSp>
        <p:nvGrpSpPr>
          <p:cNvPr id="25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5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1" name="C. is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work</a:t>
              </a:r>
            </a:p>
          </p:txBody>
        </p:sp>
      </p:grpSp>
      <p:grpSp>
        <p:nvGrpSpPr>
          <p:cNvPr id="25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5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4" name="3. How long ___ you ___ English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they ___ here?</a:t>
              </a:r>
            </a:p>
          </p:txBody>
        </p:sp>
      </p:grpSp>
      <p:grpSp>
        <p:nvGrpSpPr>
          <p:cNvPr id="25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5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27" name="A. have / been lear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/ been living</a:t>
              </a:r>
            </a:p>
          </p:txBody>
        </p:sp>
      </p:grpSp>
      <p:grpSp>
        <p:nvGrpSpPr>
          <p:cNvPr id="25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5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0" name="B. did / lear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lived</a:t>
              </a:r>
            </a:p>
          </p:txBody>
        </p:sp>
      </p:grpSp>
      <p:grpSp>
        <p:nvGrpSpPr>
          <p:cNvPr id="25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5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3" name="C. are / lear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/ live</a:t>
              </a:r>
            </a:p>
          </p:txBody>
        </p:sp>
      </p:grpSp>
      <p:grpSp>
        <p:nvGrpSpPr>
          <p:cNvPr id="25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5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6" name="4. His clothes are dirty because h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Her hands are dirty because she ___.</a:t>
              </a:r>
            </a:p>
          </p:txBody>
        </p:sp>
      </p:grpSp>
      <p:grpSp>
        <p:nvGrpSpPr>
          <p:cNvPr id="25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39" name="A. has gard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painted</a:t>
              </a:r>
            </a:p>
          </p:txBody>
        </p:sp>
      </p:grpSp>
      <p:grpSp>
        <p:nvGrpSpPr>
          <p:cNvPr id="25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2" name="B. has been garde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painting</a:t>
              </a:r>
            </a:p>
          </p:txBody>
        </p:sp>
      </p:grpSp>
      <p:grpSp>
        <p:nvGrpSpPr>
          <p:cNvPr id="25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5" name="C. garden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paints yesterday</a:t>
              </a:r>
            </a:p>
          </p:txBody>
        </p:sp>
      </p:grpSp>
      <p:grpSp>
        <p:nvGrpSpPr>
          <p:cNvPr id="25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5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48" name="5. It ___ since lunch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children ___ since eight o’clock.</a:t>
              </a:r>
            </a:p>
          </p:txBody>
        </p:sp>
      </p:grpSp>
      <p:grpSp>
        <p:nvGrpSpPr>
          <p:cNvPr id="25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1" name="A. has been s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playing</a:t>
              </a:r>
            </a:p>
          </p:txBody>
        </p:sp>
      </p:grpSp>
      <p:grpSp>
        <p:nvGrpSpPr>
          <p:cNvPr id="25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4" name="B. snow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played tomorrow</a:t>
              </a:r>
            </a:p>
          </p:txBody>
        </p:sp>
      </p:grpSp>
      <p:grpSp>
        <p:nvGrpSpPr>
          <p:cNvPr id="25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7" name="C. is s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play</a:t>
              </a:r>
            </a:p>
          </p:txBody>
        </p:sp>
      </p:grpSp>
      <p:sp>
        <p:nvSpPr>
          <p:cNvPr id="25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5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1" name="B1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6  •  REVEAL</a:t>
              </a:r>
            </a:p>
          </p:txBody>
        </p:sp>
      </p:grpSp>
      <p:grpSp>
        <p:nvGrpSpPr>
          <p:cNvPr id="25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5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4" name="3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5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9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5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5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2" name="Present perfec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continuous: choose the answer</a:t>
              </a:r>
            </a:p>
          </p:txBody>
        </p:sp>
      </p:grpSp>
      <p:grpSp>
        <p:nvGrpSpPr>
          <p:cNvPr id="25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5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25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5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5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79" name="1. We ___ for the bus for thirty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for this exam for three hours.</a:t>
              </a:r>
            </a:p>
          </p:txBody>
        </p:sp>
      </p:grpSp>
      <p:grpSp>
        <p:nvGrpSpPr>
          <p:cNvPr id="25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2" name="A. have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studied</a:t>
              </a:r>
            </a:p>
          </p:txBody>
        </p:sp>
      </p:grpSp>
      <p:grpSp>
        <p:nvGrpSpPr>
          <p:cNvPr id="25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5" name="B. have been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studying</a:t>
              </a:r>
            </a:p>
          </p:txBody>
        </p:sp>
      </p:grpSp>
      <p:grpSp>
        <p:nvGrpSpPr>
          <p:cNvPr id="25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88" name="C. wait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studied yesterday</a:t>
              </a:r>
            </a:p>
          </p:txBody>
        </p:sp>
      </p:grpSp>
      <p:grpSp>
        <p:nvGrpSpPr>
          <p:cNvPr id="25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5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1" name="2. She ___ all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in the garden all afternoon.</a:t>
              </a:r>
            </a:p>
          </p:txBody>
        </p:sp>
      </p:grpSp>
      <p:grpSp>
        <p:nvGrpSpPr>
          <p:cNvPr id="25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4" name="A. has been stud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working</a:t>
              </a:r>
            </a:p>
          </p:txBody>
        </p:sp>
      </p:grpSp>
      <p:grpSp>
        <p:nvGrpSpPr>
          <p:cNvPr id="25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5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7" name="B. studied last n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 last week</a:t>
              </a:r>
            </a:p>
          </p:txBody>
        </p:sp>
      </p:grpSp>
      <p:grpSp>
        <p:nvGrpSpPr>
          <p:cNvPr id="26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5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0" name="C. is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work</a:t>
              </a:r>
            </a:p>
          </p:txBody>
        </p:sp>
      </p:grpSp>
      <p:grpSp>
        <p:nvGrpSpPr>
          <p:cNvPr id="26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6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3" name="3. How long ___ you ___ English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they ___ here?</a:t>
              </a:r>
            </a:p>
          </p:txBody>
        </p:sp>
      </p:grpSp>
      <p:grpSp>
        <p:nvGrpSpPr>
          <p:cNvPr id="26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6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6" name="A. have / been lear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/ been living</a:t>
              </a:r>
            </a:p>
          </p:txBody>
        </p:sp>
      </p:grpSp>
      <p:grpSp>
        <p:nvGrpSpPr>
          <p:cNvPr id="26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6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9" name="B. did / lear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lived</a:t>
              </a:r>
            </a:p>
          </p:txBody>
        </p:sp>
      </p:grpSp>
      <p:grpSp>
        <p:nvGrpSpPr>
          <p:cNvPr id="26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6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2" name="C. are / lear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/ live</a:t>
              </a:r>
            </a:p>
          </p:txBody>
        </p:sp>
      </p:grpSp>
      <p:grpSp>
        <p:nvGrpSpPr>
          <p:cNvPr id="26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6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5" name="4. His clothes are dirty because h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Her hands are dirty because she ___.</a:t>
              </a:r>
            </a:p>
          </p:txBody>
        </p:sp>
      </p:grpSp>
      <p:grpSp>
        <p:nvGrpSpPr>
          <p:cNvPr id="26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8" name="A. has gard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painted</a:t>
              </a:r>
            </a:p>
          </p:txBody>
        </p:sp>
      </p:grpSp>
      <p:grpSp>
        <p:nvGrpSpPr>
          <p:cNvPr id="26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1" name="B. has been garde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painting</a:t>
              </a:r>
            </a:p>
          </p:txBody>
        </p:sp>
      </p:grpSp>
      <p:grpSp>
        <p:nvGrpSpPr>
          <p:cNvPr id="26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4" name="C. garden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paints yesterday</a:t>
              </a:r>
            </a:p>
          </p:txBody>
        </p:sp>
      </p:grpSp>
      <p:grpSp>
        <p:nvGrpSpPr>
          <p:cNvPr id="26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6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7" name="5. It ___ since lunch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children ___ since eight o’clock.</a:t>
              </a:r>
            </a:p>
          </p:txBody>
        </p:sp>
      </p:grpSp>
      <p:grpSp>
        <p:nvGrpSpPr>
          <p:cNvPr id="26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0" name="A. has been s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playing</a:t>
              </a:r>
            </a:p>
          </p:txBody>
        </p:sp>
      </p:grpSp>
      <p:grpSp>
        <p:nvGrpSpPr>
          <p:cNvPr id="26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3" name="B. snow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played tomorrow</a:t>
              </a:r>
            </a:p>
          </p:txBody>
        </p:sp>
      </p:grpSp>
      <p:grpSp>
        <p:nvGrpSpPr>
          <p:cNvPr id="26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36" name="C. is s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play</a:t>
              </a:r>
            </a:p>
          </p:txBody>
        </p:sp>
      </p:grpSp>
      <p:sp>
        <p:nvSpPr>
          <p:cNvPr id="26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6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0" name="B1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6  •  REVEAL</a:t>
              </a:r>
            </a:p>
          </p:txBody>
        </p:sp>
      </p:grpSp>
      <p:grpSp>
        <p:nvGrpSpPr>
          <p:cNvPr id="26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6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3" name="3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6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8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6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6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1" name="Present perfec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continuous: choose the answer</a:t>
              </a:r>
            </a:p>
          </p:txBody>
        </p:sp>
      </p:grpSp>
      <p:grpSp>
        <p:nvGrpSpPr>
          <p:cNvPr id="26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6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26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6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6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8" name="1. We ___ for the bus for thirty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for this exam for three hours.</a:t>
              </a:r>
            </a:p>
          </p:txBody>
        </p:sp>
      </p:grpSp>
      <p:grpSp>
        <p:nvGrpSpPr>
          <p:cNvPr id="26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1" name="A. have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studied</a:t>
              </a:r>
            </a:p>
          </p:txBody>
        </p:sp>
      </p:grpSp>
      <p:grpSp>
        <p:nvGrpSpPr>
          <p:cNvPr id="26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4" name="B. have been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studying</a:t>
              </a:r>
            </a:p>
          </p:txBody>
        </p:sp>
      </p:grpSp>
      <p:grpSp>
        <p:nvGrpSpPr>
          <p:cNvPr id="26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7" name="C. wait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studied yesterday</a:t>
              </a:r>
            </a:p>
          </p:txBody>
        </p:sp>
      </p:grpSp>
      <p:grpSp>
        <p:nvGrpSpPr>
          <p:cNvPr id="26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6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0" name="2. She ___ all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in the garden all afternoon.</a:t>
              </a:r>
            </a:p>
          </p:txBody>
        </p:sp>
      </p:grpSp>
      <p:grpSp>
        <p:nvGrpSpPr>
          <p:cNvPr id="26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6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3" name="A. has been stud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working</a:t>
              </a:r>
            </a:p>
          </p:txBody>
        </p:sp>
      </p:grpSp>
      <p:grpSp>
        <p:nvGrpSpPr>
          <p:cNvPr id="26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6" name="B. studied last n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 last week</a:t>
              </a:r>
            </a:p>
          </p:txBody>
        </p:sp>
      </p:grpSp>
      <p:grpSp>
        <p:nvGrpSpPr>
          <p:cNvPr id="26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9" name="C. is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work</a:t>
              </a:r>
            </a:p>
          </p:txBody>
        </p:sp>
      </p:grpSp>
      <p:grpSp>
        <p:nvGrpSpPr>
          <p:cNvPr id="26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6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2" name="3. How long ___ you ___ English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they ___ here?</a:t>
              </a:r>
            </a:p>
          </p:txBody>
        </p:sp>
      </p:grpSp>
      <p:grpSp>
        <p:nvGrpSpPr>
          <p:cNvPr id="26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6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5" name="A. have / been lear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/ been living</a:t>
              </a:r>
            </a:p>
          </p:txBody>
        </p:sp>
      </p:grpSp>
      <p:grpSp>
        <p:nvGrpSpPr>
          <p:cNvPr id="26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88" name="B. did / lear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lived</a:t>
              </a:r>
            </a:p>
          </p:txBody>
        </p:sp>
      </p:grpSp>
      <p:grpSp>
        <p:nvGrpSpPr>
          <p:cNvPr id="26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1" name="C. are / lear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/ live</a:t>
              </a:r>
            </a:p>
          </p:txBody>
        </p:sp>
      </p:grpSp>
      <p:grpSp>
        <p:nvGrpSpPr>
          <p:cNvPr id="26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6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4" name="4. His clothes are dirty because h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Her hands are dirty because she ___.</a:t>
              </a:r>
            </a:p>
          </p:txBody>
        </p:sp>
      </p:grpSp>
      <p:grpSp>
        <p:nvGrpSpPr>
          <p:cNvPr id="26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6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97" name="A. has gard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painted</a:t>
              </a:r>
            </a:p>
          </p:txBody>
        </p:sp>
      </p:grpSp>
      <p:grpSp>
        <p:nvGrpSpPr>
          <p:cNvPr id="27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0" name="B. has been garde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painting</a:t>
              </a:r>
            </a:p>
          </p:txBody>
        </p:sp>
      </p:grpSp>
      <p:grpSp>
        <p:nvGrpSpPr>
          <p:cNvPr id="27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3" name="C. garden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paints yesterday</a:t>
              </a:r>
            </a:p>
          </p:txBody>
        </p:sp>
      </p:grpSp>
      <p:grpSp>
        <p:nvGrpSpPr>
          <p:cNvPr id="27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7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6" name="5. It ___ since lunch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children ___ since eight o’clock.</a:t>
              </a:r>
            </a:p>
          </p:txBody>
        </p:sp>
      </p:grpSp>
      <p:grpSp>
        <p:nvGrpSpPr>
          <p:cNvPr id="27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09" name="A. has been snow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playing</a:t>
              </a:r>
            </a:p>
          </p:txBody>
        </p:sp>
      </p:grpSp>
      <p:grpSp>
        <p:nvGrpSpPr>
          <p:cNvPr id="27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2" name="B. snow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played tomorrow</a:t>
              </a:r>
            </a:p>
          </p:txBody>
        </p:sp>
      </p:grpSp>
      <p:grpSp>
        <p:nvGrpSpPr>
          <p:cNvPr id="27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5" name="C. is s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play</a:t>
              </a:r>
            </a:p>
          </p:txBody>
        </p:sp>
      </p:grpSp>
      <p:sp>
        <p:nvSpPr>
          <p:cNvPr id="27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7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19" name="B1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6  •  REVEAL</a:t>
              </a:r>
            </a:p>
          </p:txBody>
        </p:sp>
      </p:grpSp>
      <p:grpSp>
        <p:nvGrpSpPr>
          <p:cNvPr id="27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7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2" name="3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7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27" name="UNIT 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6  •  REVEAL</a:t>
              </a:r>
            </a:p>
          </p:txBody>
        </p:sp>
      </p:grpSp>
      <p:grpSp>
        <p:nvGrpSpPr>
          <p:cNvPr id="27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7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0" name="Present perfect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Present perfect continuous: choose the answer</a:t>
              </a:r>
            </a:p>
          </p:txBody>
        </p:sp>
      </p:grpSp>
      <p:grpSp>
        <p:nvGrpSpPr>
          <p:cNvPr id="27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7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27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7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37" name="1. We ___ for the bus for thirty minut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___ for this exam for three hours.</a:t>
              </a:r>
            </a:p>
          </p:txBody>
        </p:sp>
      </p:grpSp>
      <p:grpSp>
        <p:nvGrpSpPr>
          <p:cNvPr id="27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0" name="A. have wai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studied</a:t>
              </a:r>
            </a:p>
          </p:txBody>
        </p:sp>
      </p:grpSp>
      <p:grpSp>
        <p:nvGrpSpPr>
          <p:cNvPr id="27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3" name="B. have been wa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been studying</a:t>
              </a:r>
            </a:p>
          </p:txBody>
        </p:sp>
      </p:grpSp>
      <p:grpSp>
        <p:nvGrpSpPr>
          <p:cNvPr id="27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6" name="C. waited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studied yesterday</a:t>
              </a:r>
            </a:p>
          </p:txBody>
        </p:sp>
      </p:grpSp>
      <p:grpSp>
        <p:nvGrpSpPr>
          <p:cNvPr id="27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7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49" name="2. She ___ all morn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___ in the garden all afternoon.</a:t>
              </a:r>
            </a:p>
          </p:txBody>
        </p:sp>
      </p:grpSp>
      <p:grpSp>
        <p:nvGrpSpPr>
          <p:cNvPr id="27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2" name="A. has been stud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been working</a:t>
              </a:r>
            </a:p>
          </p:txBody>
        </p:sp>
      </p:grpSp>
      <p:grpSp>
        <p:nvGrpSpPr>
          <p:cNvPr id="27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5" name="B. studied last n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 last week</a:t>
              </a:r>
            </a:p>
          </p:txBody>
        </p:sp>
      </p:grpSp>
      <p:grpSp>
        <p:nvGrpSpPr>
          <p:cNvPr id="27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58" name="C. is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work</a:t>
              </a:r>
            </a:p>
          </p:txBody>
        </p:sp>
      </p:grpSp>
      <p:grpSp>
        <p:nvGrpSpPr>
          <p:cNvPr id="27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7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1" name="3. How long ___ you ___ English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long ___ they ___ here?</a:t>
              </a:r>
            </a:p>
          </p:txBody>
        </p:sp>
      </p:grpSp>
      <p:grpSp>
        <p:nvGrpSpPr>
          <p:cNvPr id="27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7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4" name="A. have / been lear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/ been living</a:t>
              </a:r>
            </a:p>
          </p:txBody>
        </p:sp>
      </p:grpSp>
      <p:grpSp>
        <p:nvGrpSpPr>
          <p:cNvPr id="27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67" name="B. did / lear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lived</a:t>
              </a:r>
            </a:p>
          </p:txBody>
        </p:sp>
      </p:grpSp>
      <p:grpSp>
        <p:nvGrpSpPr>
          <p:cNvPr id="27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0" name="C. are / lear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/ live</a:t>
              </a:r>
            </a:p>
          </p:txBody>
        </p:sp>
      </p:grpSp>
      <p:grpSp>
        <p:nvGrpSpPr>
          <p:cNvPr id="27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7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3" name="4. His clothes are dirty because h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Her hands are dirty because she ___.</a:t>
              </a:r>
            </a:p>
          </p:txBody>
        </p:sp>
      </p:grpSp>
      <p:grpSp>
        <p:nvGrpSpPr>
          <p:cNvPr id="27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7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6" name="A. has garde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painted</a:t>
              </a:r>
            </a:p>
          </p:txBody>
        </p:sp>
      </p:grpSp>
      <p:grpSp>
        <p:nvGrpSpPr>
          <p:cNvPr id="27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79" name="B. has been garde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been painting</a:t>
              </a:r>
            </a:p>
          </p:txBody>
        </p:sp>
      </p:grpSp>
      <p:grpSp>
        <p:nvGrpSpPr>
          <p:cNvPr id="27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2" name="C. garden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paints yesterday</a:t>
              </a:r>
            </a:p>
          </p:txBody>
        </p:sp>
      </p:grpSp>
      <p:grpSp>
        <p:nvGrpSpPr>
          <p:cNvPr id="27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7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5" name="5. It ___ since lunch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children ___ since eight o’clock.</a:t>
              </a:r>
            </a:p>
          </p:txBody>
        </p:sp>
      </p:grpSp>
      <p:grpSp>
        <p:nvGrpSpPr>
          <p:cNvPr id="27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88" name="A. has been snow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been playing</a:t>
              </a:r>
            </a:p>
          </p:txBody>
        </p:sp>
      </p:grpSp>
      <p:grpSp>
        <p:nvGrpSpPr>
          <p:cNvPr id="27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1" name="B. snow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played tomorrow</a:t>
              </a:r>
            </a:p>
          </p:txBody>
        </p:sp>
      </p:grpSp>
      <p:grpSp>
        <p:nvGrpSpPr>
          <p:cNvPr id="27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4" name="C. is s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play</a:t>
              </a:r>
            </a:p>
          </p:txBody>
        </p:sp>
      </p:grpSp>
      <p:sp>
        <p:nvSpPr>
          <p:cNvPr id="27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7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7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798" name="B1 GRAMMAR  •  UNIT 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6  •  REVEAL</a:t>
              </a:r>
            </a:p>
          </p:txBody>
        </p:sp>
      </p:grpSp>
      <p:grpSp>
        <p:nvGrpSpPr>
          <p:cNvPr id="28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8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1" name="3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28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6" name="UNIT 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EXPLANATION</a:t>
              </a:r>
            </a:p>
          </p:txBody>
        </p:sp>
      </p:grpSp>
      <p:grpSp>
        <p:nvGrpSpPr>
          <p:cNvPr id="28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28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09" name="For, since, already, yet and jus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For, since, already, yet and just</a:t>
              </a:r>
            </a:p>
          </p:txBody>
        </p:sp>
      </p:grpSp>
      <p:sp>
        <p:nvSpPr>
          <p:cNvPr id="28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28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281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28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6" name="Use for with a period, since with a starting point, already in positive sentences, yet in questions and negatives, and just for a very recent action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for with a period, since with a starting point, already in positive sentences, yet in questions and negatives, and just for a very recent action.</a:t>
              </a:r>
            </a:p>
          </p:txBody>
        </p:sp>
      </p:grpSp>
      <p:grpSp>
        <p:nvGrpSpPr>
          <p:cNvPr id="28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28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28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28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2" name="Yet usually comes at the end of the sentence; already and just usually go before the past participle."/>
            <p:cNvSpPr txBox="1"/>
            <p:nvPr/>
          </p:nvSpPr>
          <p:spPr>
            <a:xfrm>
              <a:off x="45719" y="0"/>
              <a:ext cx="3623311" cy="6198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Yet usually comes at the end of the sentence; already and just usually go before the past participle.</a:t>
              </a:r>
            </a:p>
          </p:txBody>
        </p:sp>
      </p:grpSp>
      <p:sp>
        <p:nvSpPr>
          <p:cNvPr id="28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28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283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28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9" name="for + duration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for + duration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since + starting point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have just / already + participle</a:t>
              </a:r>
            </a:p>
          </p:txBody>
        </p:sp>
      </p:grpSp>
      <p:grpSp>
        <p:nvGrpSpPr>
          <p:cNvPr id="28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28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28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28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28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28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9" name="1.  I’ve lived here for six years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I’ve lived here for six years.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She’s worked here since 2020.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We’ve already eaten.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Have you finished yet?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has just arrived.</a:t>
              </a:r>
            </a:p>
          </p:txBody>
        </p:sp>
      </p:grpSp>
      <p:sp>
        <p:nvSpPr>
          <p:cNvPr id="28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8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3" name="B1 GRAMMAR  •  UNIT 7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7  •  EXPLANATION</a:t>
              </a:r>
            </a:p>
          </p:txBody>
        </p:sp>
      </p:grpSp>
      <p:grpSp>
        <p:nvGrpSpPr>
          <p:cNvPr id="28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8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6" name="4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8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1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28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8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4" name="For, since, already, yet and ju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For, since, already, yet and just: choose the answer</a:t>
              </a:r>
            </a:p>
          </p:txBody>
        </p:sp>
      </p:grpSp>
      <p:grpSp>
        <p:nvGrpSpPr>
          <p:cNvPr id="28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8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28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8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8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1" name="1. I’ve known her ___ ten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We've lived here ___ five years.</a:t>
              </a:r>
            </a:p>
          </p:txBody>
        </p:sp>
      </p:grpSp>
      <p:grpSp>
        <p:nvGrpSpPr>
          <p:cNvPr id="28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4" name="A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since</a:t>
              </a:r>
            </a:p>
          </p:txBody>
        </p:sp>
      </p:grpSp>
      <p:grpSp>
        <p:nvGrpSpPr>
          <p:cNvPr id="28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67" name="B. fo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</a:t>
              </a:r>
            </a:p>
          </p:txBody>
        </p:sp>
      </p:grpSp>
      <p:grpSp>
        <p:nvGrpSpPr>
          <p:cNvPr id="28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0" name="C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yet</a:t>
              </a:r>
            </a:p>
          </p:txBody>
        </p:sp>
      </p:grpSp>
      <p:grpSp>
        <p:nvGrpSpPr>
          <p:cNvPr id="28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8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3" name="2. He has lived here ___ Mar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has worked there ___ January.</a:t>
              </a:r>
            </a:p>
          </p:txBody>
        </p:sp>
      </p:grpSp>
      <p:grpSp>
        <p:nvGrpSpPr>
          <p:cNvPr id="28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6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28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79" name="B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since</a:t>
              </a:r>
            </a:p>
          </p:txBody>
        </p:sp>
      </p:grpSp>
      <p:grpSp>
        <p:nvGrpSpPr>
          <p:cNvPr id="28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8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2" name="C. alrea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already</a:t>
              </a:r>
            </a:p>
          </p:txBody>
        </p:sp>
      </p:grpSp>
      <p:grpSp>
        <p:nvGrpSpPr>
          <p:cNvPr id="28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8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5" name="3. We have ___ booked the ticke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have ___ finished my homework.</a:t>
              </a:r>
            </a:p>
          </p:txBody>
        </p:sp>
      </p:grpSp>
      <p:grpSp>
        <p:nvGrpSpPr>
          <p:cNvPr id="28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88" name="A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yet</a:t>
              </a:r>
            </a:p>
          </p:txBody>
        </p:sp>
      </p:grpSp>
      <p:grpSp>
        <p:nvGrpSpPr>
          <p:cNvPr id="28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1" name="B. alrea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already</a:t>
              </a:r>
            </a:p>
          </p:txBody>
        </p:sp>
      </p:grpSp>
      <p:grpSp>
        <p:nvGrpSpPr>
          <p:cNvPr id="28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8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4" name="C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since</a:t>
              </a:r>
            </a:p>
          </p:txBody>
        </p:sp>
      </p:grpSp>
      <p:grpSp>
        <p:nvGrpSpPr>
          <p:cNvPr id="28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97" name="4. Has the lesson started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Have they arrived ___?</a:t>
              </a:r>
            </a:p>
          </p:txBody>
        </p:sp>
      </p:grpSp>
      <p:grpSp>
        <p:nvGrpSpPr>
          <p:cNvPr id="29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0" name="A. j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just</a:t>
              </a:r>
            </a:p>
          </p:txBody>
        </p:sp>
      </p:grpSp>
      <p:grpSp>
        <p:nvGrpSpPr>
          <p:cNvPr id="29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3" name="B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</a:t>
              </a:r>
            </a:p>
          </p:txBody>
        </p:sp>
      </p:grpSp>
      <p:grpSp>
        <p:nvGrpSpPr>
          <p:cNvPr id="29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6" name="C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yet</a:t>
              </a:r>
            </a:p>
          </p:txBody>
        </p:sp>
      </p:grpSp>
      <p:grpSp>
        <p:nvGrpSpPr>
          <p:cNvPr id="29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9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9" name="5. Sara has ___ left the offi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bus has ___ left.</a:t>
              </a:r>
            </a:p>
          </p:txBody>
        </p:sp>
      </p:grpSp>
      <p:grpSp>
        <p:nvGrpSpPr>
          <p:cNvPr id="29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2" name="A. j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just</a:t>
              </a:r>
            </a:p>
          </p:txBody>
        </p:sp>
      </p:grpSp>
      <p:grpSp>
        <p:nvGrpSpPr>
          <p:cNvPr id="29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5" name="B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since</a:t>
              </a:r>
            </a:p>
          </p:txBody>
        </p:sp>
      </p:grpSp>
      <p:grpSp>
        <p:nvGrpSpPr>
          <p:cNvPr id="29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18" name="C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for</a:t>
              </a:r>
            </a:p>
          </p:txBody>
        </p:sp>
      </p:grpSp>
      <p:sp>
        <p:nvSpPr>
          <p:cNvPr id="29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29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2" name="B1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7  •  REVEAL</a:t>
              </a:r>
            </a:p>
          </p:txBody>
        </p:sp>
      </p:grpSp>
      <p:grpSp>
        <p:nvGrpSpPr>
          <p:cNvPr id="29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29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25" name="4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29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0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29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29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3" name="For, since, already, yet and ju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For, since, already, yet and just: choose the answer</a:t>
              </a:r>
            </a:p>
          </p:txBody>
        </p:sp>
      </p:grpSp>
      <p:grpSp>
        <p:nvGrpSpPr>
          <p:cNvPr id="29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29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29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29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29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0" name="1. I’ve known her ___ ten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We've lived here ___ five years.</a:t>
              </a:r>
            </a:p>
          </p:txBody>
        </p:sp>
      </p:grpSp>
      <p:grpSp>
        <p:nvGrpSpPr>
          <p:cNvPr id="29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2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3" name="A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since</a:t>
              </a:r>
            </a:p>
          </p:txBody>
        </p:sp>
      </p:grpSp>
      <p:grpSp>
        <p:nvGrpSpPr>
          <p:cNvPr id="29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2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6" name="B. fo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</a:t>
              </a:r>
            </a:p>
          </p:txBody>
        </p:sp>
      </p:grpSp>
      <p:grpSp>
        <p:nvGrpSpPr>
          <p:cNvPr id="29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2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9" name="C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yet</a:t>
              </a:r>
            </a:p>
          </p:txBody>
        </p:sp>
      </p:grpSp>
      <p:grpSp>
        <p:nvGrpSpPr>
          <p:cNvPr id="29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29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2" name="2. He has lived here ___ Mar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has worked there ___ January.</a:t>
              </a:r>
            </a:p>
          </p:txBody>
        </p:sp>
      </p:grpSp>
      <p:grpSp>
        <p:nvGrpSpPr>
          <p:cNvPr id="29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2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5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29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2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58" name="B. sinc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since</a:t>
              </a:r>
            </a:p>
          </p:txBody>
        </p:sp>
      </p:grpSp>
      <p:grpSp>
        <p:nvGrpSpPr>
          <p:cNvPr id="29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29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1" name="C. alrea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already</a:t>
              </a:r>
            </a:p>
          </p:txBody>
        </p:sp>
      </p:grpSp>
      <p:grpSp>
        <p:nvGrpSpPr>
          <p:cNvPr id="29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29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4" name="3. We have ___ booked the ticke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have ___ finished my homework.</a:t>
              </a:r>
            </a:p>
          </p:txBody>
        </p:sp>
      </p:grpSp>
      <p:grpSp>
        <p:nvGrpSpPr>
          <p:cNvPr id="29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29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7" name="A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yet</a:t>
              </a:r>
            </a:p>
          </p:txBody>
        </p:sp>
      </p:grpSp>
      <p:grpSp>
        <p:nvGrpSpPr>
          <p:cNvPr id="29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29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0" name="B. alrea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already</a:t>
              </a:r>
            </a:p>
          </p:txBody>
        </p:sp>
      </p:grpSp>
      <p:grpSp>
        <p:nvGrpSpPr>
          <p:cNvPr id="29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29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3" name="C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since</a:t>
              </a:r>
            </a:p>
          </p:txBody>
        </p:sp>
      </p:grpSp>
      <p:grpSp>
        <p:nvGrpSpPr>
          <p:cNvPr id="29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29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6" name="4. Has the lesson started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Have they arrived ___?</a:t>
              </a:r>
            </a:p>
          </p:txBody>
        </p:sp>
      </p:grpSp>
      <p:grpSp>
        <p:nvGrpSpPr>
          <p:cNvPr id="29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2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79" name="A. j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just</a:t>
              </a:r>
            </a:p>
          </p:txBody>
        </p:sp>
      </p:grpSp>
      <p:grpSp>
        <p:nvGrpSpPr>
          <p:cNvPr id="29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2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2" name="B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</a:t>
              </a:r>
            </a:p>
          </p:txBody>
        </p:sp>
      </p:grpSp>
      <p:grpSp>
        <p:nvGrpSpPr>
          <p:cNvPr id="29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2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5" name="C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yet</a:t>
              </a:r>
            </a:p>
          </p:txBody>
        </p:sp>
      </p:grpSp>
      <p:grpSp>
        <p:nvGrpSpPr>
          <p:cNvPr id="29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29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88" name="5. Sara has ___ left the offi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bus has ___ left.</a:t>
              </a:r>
            </a:p>
          </p:txBody>
        </p:sp>
      </p:grpSp>
      <p:grpSp>
        <p:nvGrpSpPr>
          <p:cNvPr id="29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2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1" name="A. j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just</a:t>
              </a:r>
            </a:p>
          </p:txBody>
        </p:sp>
      </p:grpSp>
      <p:grpSp>
        <p:nvGrpSpPr>
          <p:cNvPr id="29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2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4" name="B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since</a:t>
              </a:r>
            </a:p>
          </p:txBody>
        </p:sp>
      </p:grpSp>
      <p:grpSp>
        <p:nvGrpSpPr>
          <p:cNvPr id="29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29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97" name="C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for</a:t>
              </a:r>
            </a:p>
          </p:txBody>
        </p:sp>
      </p:grpSp>
      <p:sp>
        <p:nvSpPr>
          <p:cNvPr id="29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0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1" name="B1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7  •  REVEAL</a:t>
              </a:r>
            </a:p>
          </p:txBody>
        </p:sp>
      </p:grpSp>
      <p:grpSp>
        <p:nvGrpSpPr>
          <p:cNvPr id="30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0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4" name="4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0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9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0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0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2" name="For, since, already, yet and ju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For, since, already, yet and just: choose the answer</a:t>
              </a:r>
            </a:p>
          </p:txBody>
        </p:sp>
      </p:grpSp>
      <p:grpSp>
        <p:nvGrpSpPr>
          <p:cNvPr id="30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0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0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0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9" name="1. I’ve known her ___ ten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We've lived here ___ five years.</a:t>
              </a:r>
            </a:p>
          </p:txBody>
        </p:sp>
      </p:grpSp>
      <p:grpSp>
        <p:nvGrpSpPr>
          <p:cNvPr id="30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2" name="A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since</a:t>
              </a:r>
            </a:p>
          </p:txBody>
        </p:sp>
      </p:grpSp>
      <p:grpSp>
        <p:nvGrpSpPr>
          <p:cNvPr id="30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5" name="B. fo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</a:t>
              </a:r>
            </a:p>
          </p:txBody>
        </p:sp>
      </p:grpSp>
      <p:grpSp>
        <p:nvGrpSpPr>
          <p:cNvPr id="30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28" name="C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yet</a:t>
              </a:r>
            </a:p>
          </p:txBody>
        </p:sp>
      </p:grpSp>
      <p:grpSp>
        <p:nvGrpSpPr>
          <p:cNvPr id="30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0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1" name="2. He has lived here ___ Mar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has worked there ___ January.</a:t>
              </a:r>
            </a:p>
          </p:txBody>
        </p:sp>
      </p:grpSp>
      <p:grpSp>
        <p:nvGrpSpPr>
          <p:cNvPr id="30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4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30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0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37" name="B. sinc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since</a:t>
              </a:r>
            </a:p>
          </p:txBody>
        </p:sp>
      </p:grpSp>
      <p:grpSp>
        <p:nvGrpSpPr>
          <p:cNvPr id="30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0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0" name="C. alrea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already</a:t>
              </a:r>
            </a:p>
          </p:txBody>
        </p:sp>
      </p:grpSp>
      <p:grpSp>
        <p:nvGrpSpPr>
          <p:cNvPr id="30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0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3" name="3. We have ___ booked the ticke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have ___ finished my homework.</a:t>
              </a:r>
            </a:p>
          </p:txBody>
        </p:sp>
      </p:grpSp>
      <p:grpSp>
        <p:nvGrpSpPr>
          <p:cNvPr id="30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0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6" name="A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yet</a:t>
              </a:r>
            </a:p>
          </p:txBody>
        </p:sp>
      </p:grpSp>
      <p:grpSp>
        <p:nvGrpSpPr>
          <p:cNvPr id="30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0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9" name="B. alread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already</a:t>
              </a:r>
            </a:p>
          </p:txBody>
        </p:sp>
      </p:grpSp>
      <p:grpSp>
        <p:nvGrpSpPr>
          <p:cNvPr id="30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0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2" name="C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since</a:t>
              </a:r>
            </a:p>
          </p:txBody>
        </p:sp>
      </p:grpSp>
      <p:grpSp>
        <p:nvGrpSpPr>
          <p:cNvPr id="30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0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5" name="4. Has the lesson started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Have they arrived ___?</a:t>
              </a:r>
            </a:p>
          </p:txBody>
        </p:sp>
      </p:grpSp>
      <p:grpSp>
        <p:nvGrpSpPr>
          <p:cNvPr id="30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0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8" name="A. j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just</a:t>
              </a:r>
            </a:p>
          </p:txBody>
        </p:sp>
      </p:grpSp>
      <p:grpSp>
        <p:nvGrpSpPr>
          <p:cNvPr id="30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1" name="B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</a:t>
              </a:r>
            </a:p>
          </p:txBody>
        </p:sp>
      </p:grpSp>
      <p:grpSp>
        <p:nvGrpSpPr>
          <p:cNvPr id="30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4" name="C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yet</a:t>
              </a:r>
            </a:p>
          </p:txBody>
        </p:sp>
      </p:grpSp>
      <p:grpSp>
        <p:nvGrpSpPr>
          <p:cNvPr id="30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0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67" name="5. Sara has ___ left the offi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bus has ___ left.</a:t>
              </a:r>
            </a:p>
          </p:txBody>
        </p:sp>
      </p:grpSp>
      <p:grpSp>
        <p:nvGrpSpPr>
          <p:cNvPr id="30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0" name="A. j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just</a:t>
              </a:r>
            </a:p>
          </p:txBody>
        </p:sp>
      </p:grpSp>
      <p:grpSp>
        <p:nvGrpSpPr>
          <p:cNvPr id="30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3" name="B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since</a:t>
              </a:r>
            </a:p>
          </p:txBody>
        </p:sp>
      </p:grpSp>
      <p:grpSp>
        <p:nvGrpSpPr>
          <p:cNvPr id="30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76" name="C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for</a:t>
              </a:r>
            </a:p>
          </p:txBody>
        </p:sp>
      </p:grpSp>
      <p:sp>
        <p:nvSpPr>
          <p:cNvPr id="30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0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0" name="B1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7  •  REVEAL</a:t>
              </a:r>
            </a:p>
          </p:txBody>
        </p:sp>
      </p:grpSp>
      <p:grpSp>
        <p:nvGrpSpPr>
          <p:cNvPr id="30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0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3" name="4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0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88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0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0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1" name="For, since, already, yet and ju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For, since, already, yet and just: choose the answer</a:t>
              </a:r>
            </a:p>
          </p:txBody>
        </p:sp>
      </p:grpSp>
      <p:grpSp>
        <p:nvGrpSpPr>
          <p:cNvPr id="30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0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0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0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0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8" name="1. I’ve known her ___ ten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We've lived here ___ five years.</a:t>
              </a:r>
            </a:p>
          </p:txBody>
        </p:sp>
      </p:grpSp>
      <p:grpSp>
        <p:nvGrpSpPr>
          <p:cNvPr id="31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1" name="A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since</a:t>
              </a:r>
            </a:p>
          </p:txBody>
        </p:sp>
      </p:grpSp>
      <p:grpSp>
        <p:nvGrpSpPr>
          <p:cNvPr id="31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4" name="B. fo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</a:t>
              </a:r>
            </a:p>
          </p:txBody>
        </p:sp>
      </p:grpSp>
      <p:grpSp>
        <p:nvGrpSpPr>
          <p:cNvPr id="31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07" name="C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yet</a:t>
              </a:r>
            </a:p>
          </p:txBody>
        </p:sp>
      </p:grpSp>
      <p:grpSp>
        <p:nvGrpSpPr>
          <p:cNvPr id="31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0" name="2. He has lived here ___ Mar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has worked there ___ January.</a:t>
              </a:r>
            </a:p>
          </p:txBody>
        </p:sp>
      </p:grpSp>
      <p:grpSp>
        <p:nvGrpSpPr>
          <p:cNvPr id="31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3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31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6" name="B. sinc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since</a:t>
              </a:r>
            </a:p>
          </p:txBody>
        </p:sp>
      </p:grpSp>
      <p:grpSp>
        <p:nvGrpSpPr>
          <p:cNvPr id="31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19" name="C. alrea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already</a:t>
              </a:r>
            </a:p>
          </p:txBody>
        </p:sp>
      </p:grpSp>
      <p:grpSp>
        <p:nvGrpSpPr>
          <p:cNvPr id="31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1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2" name="3. We have ___ booked the ticke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have ___ finished my homework.</a:t>
              </a:r>
            </a:p>
          </p:txBody>
        </p:sp>
      </p:grpSp>
      <p:grpSp>
        <p:nvGrpSpPr>
          <p:cNvPr id="31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1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5" name="A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yet</a:t>
              </a:r>
            </a:p>
          </p:txBody>
        </p:sp>
      </p:grpSp>
      <p:grpSp>
        <p:nvGrpSpPr>
          <p:cNvPr id="31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28" name="B. alread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already</a:t>
              </a:r>
            </a:p>
          </p:txBody>
        </p:sp>
      </p:grpSp>
      <p:grpSp>
        <p:nvGrpSpPr>
          <p:cNvPr id="31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1" name="C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since</a:t>
              </a:r>
            </a:p>
          </p:txBody>
        </p:sp>
      </p:grpSp>
      <p:grpSp>
        <p:nvGrpSpPr>
          <p:cNvPr id="31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1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4" name="4. Has the lesson started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Have they arrived ___?</a:t>
              </a:r>
            </a:p>
          </p:txBody>
        </p:sp>
      </p:grpSp>
      <p:grpSp>
        <p:nvGrpSpPr>
          <p:cNvPr id="31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1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37" name="A. j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just</a:t>
              </a:r>
            </a:p>
          </p:txBody>
        </p:sp>
      </p:grpSp>
      <p:grpSp>
        <p:nvGrpSpPr>
          <p:cNvPr id="31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0" name="B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</a:t>
              </a:r>
            </a:p>
          </p:txBody>
        </p:sp>
      </p:grpSp>
      <p:grpSp>
        <p:nvGrpSpPr>
          <p:cNvPr id="31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3" name="C. y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yet</a:t>
              </a:r>
            </a:p>
          </p:txBody>
        </p:sp>
      </p:grpSp>
      <p:grpSp>
        <p:nvGrpSpPr>
          <p:cNvPr id="31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1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6" name="5. Sara has ___ left the offi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bus has ___ left.</a:t>
              </a:r>
            </a:p>
          </p:txBody>
        </p:sp>
      </p:grpSp>
      <p:grpSp>
        <p:nvGrpSpPr>
          <p:cNvPr id="31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9" name="A. j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just</a:t>
              </a:r>
            </a:p>
          </p:txBody>
        </p:sp>
      </p:grpSp>
      <p:grpSp>
        <p:nvGrpSpPr>
          <p:cNvPr id="31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2" name="B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since</a:t>
              </a:r>
            </a:p>
          </p:txBody>
        </p:sp>
      </p:grpSp>
      <p:grpSp>
        <p:nvGrpSpPr>
          <p:cNvPr id="31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5" name="C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for</a:t>
              </a:r>
            </a:p>
          </p:txBody>
        </p:sp>
      </p:grpSp>
      <p:sp>
        <p:nvSpPr>
          <p:cNvPr id="31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1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59" name="B1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7  •  REVEAL</a:t>
              </a:r>
            </a:p>
          </p:txBody>
        </p:sp>
      </p:grpSp>
      <p:grpSp>
        <p:nvGrpSpPr>
          <p:cNvPr id="31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1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2" name="4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1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67" name="UNIT 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7  •  REVEAL</a:t>
              </a:r>
            </a:p>
          </p:txBody>
        </p:sp>
      </p:grpSp>
      <p:grpSp>
        <p:nvGrpSpPr>
          <p:cNvPr id="31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1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0" name="For, since, already, yet and jus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For, since, already, yet and just: choose the answer</a:t>
              </a:r>
            </a:p>
          </p:txBody>
        </p:sp>
      </p:grpSp>
      <p:grpSp>
        <p:nvGrpSpPr>
          <p:cNvPr id="31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1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31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1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1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77" name="1. I’ve known her ___ ten year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We've lived here ___ five years.</a:t>
              </a:r>
            </a:p>
          </p:txBody>
        </p:sp>
      </p:grpSp>
      <p:grpSp>
        <p:nvGrpSpPr>
          <p:cNvPr id="31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0" name="A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since</a:t>
              </a:r>
            </a:p>
          </p:txBody>
        </p:sp>
      </p:grpSp>
      <p:grpSp>
        <p:nvGrpSpPr>
          <p:cNvPr id="31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3" name="B. fo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</a:t>
              </a:r>
            </a:p>
          </p:txBody>
        </p:sp>
      </p:grpSp>
      <p:grpSp>
        <p:nvGrpSpPr>
          <p:cNvPr id="31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6" name="C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yet</a:t>
              </a:r>
            </a:p>
          </p:txBody>
        </p:sp>
      </p:grpSp>
      <p:grpSp>
        <p:nvGrpSpPr>
          <p:cNvPr id="31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1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89" name="2. He has lived here ___ Mar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 has worked there ___ January.</a:t>
              </a:r>
            </a:p>
          </p:txBody>
        </p:sp>
      </p:grpSp>
      <p:grpSp>
        <p:nvGrpSpPr>
          <p:cNvPr id="31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2" name="A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for</a:t>
              </a:r>
            </a:p>
          </p:txBody>
        </p:sp>
      </p:grpSp>
      <p:grpSp>
        <p:nvGrpSpPr>
          <p:cNvPr id="31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5" name="B. sinc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since</a:t>
              </a:r>
            </a:p>
          </p:txBody>
        </p:sp>
      </p:grpSp>
      <p:grpSp>
        <p:nvGrpSpPr>
          <p:cNvPr id="31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98" name="C. alrea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already</a:t>
              </a:r>
            </a:p>
          </p:txBody>
        </p:sp>
      </p:grpSp>
      <p:grpSp>
        <p:nvGrpSpPr>
          <p:cNvPr id="32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2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1" name="3. We have ___ booked the ticke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have ___ finished my homework.</a:t>
              </a:r>
            </a:p>
          </p:txBody>
        </p:sp>
      </p:grpSp>
      <p:grpSp>
        <p:nvGrpSpPr>
          <p:cNvPr id="32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2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4" name="A. y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yet</a:t>
              </a:r>
            </a:p>
          </p:txBody>
        </p:sp>
      </p:grpSp>
      <p:grpSp>
        <p:nvGrpSpPr>
          <p:cNvPr id="32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07" name="B. alread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already</a:t>
              </a:r>
            </a:p>
          </p:txBody>
        </p:sp>
      </p:grpSp>
      <p:grpSp>
        <p:nvGrpSpPr>
          <p:cNvPr id="32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0" name="C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since</a:t>
              </a:r>
            </a:p>
          </p:txBody>
        </p:sp>
      </p:grpSp>
      <p:grpSp>
        <p:nvGrpSpPr>
          <p:cNvPr id="32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2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3" name="4. Has the lesson started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Have they arrived ___?</a:t>
              </a:r>
            </a:p>
          </p:txBody>
        </p:sp>
      </p:grpSp>
      <p:grpSp>
        <p:nvGrpSpPr>
          <p:cNvPr id="32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6" name="A. j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just</a:t>
              </a:r>
            </a:p>
          </p:txBody>
        </p:sp>
      </p:grpSp>
      <p:grpSp>
        <p:nvGrpSpPr>
          <p:cNvPr id="32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19" name="B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for</a:t>
              </a:r>
            </a:p>
          </p:txBody>
        </p:sp>
      </p:grpSp>
      <p:grpSp>
        <p:nvGrpSpPr>
          <p:cNvPr id="32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2" name="C. y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yet</a:t>
              </a:r>
            </a:p>
          </p:txBody>
        </p:sp>
      </p:grpSp>
      <p:grpSp>
        <p:nvGrpSpPr>
          <p:cNvPr id="32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2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5" name="5. Sara has ___ left the offi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bus has ___ left.</a:t>
              </a:r>
            </a:p>
          </p:txBody>
        </p:sp>
      </p:grpSp>
      <p:grpSp>
        <p:nvGrpSpPr>
          <p:cNvPr id="32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8" name="A. j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just</a:t>
              </a:r>
            </a:p>
          </p:txBody>
        </p:sp>
      </p:grpSp>
      <p:grpSp>
        <p:nvGrpSpPr>
          <p:cNvPr id="32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1" name="B. sinc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since</a:t>
              </a:r>
            </a:p>
          </p:txBody>
        </p:sp>
      </p:grpSp>
      <p:grpSp>
        <p:nvGrpSpPr>
          <p:cNvPr id="32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4" name="C. fo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for</a:t>
              </a:r>
            </a:p>
          </p:txBody>
        </p:sp>
      </p:grpSp>
      <p:sp>
        <p:nvSpPr>
          <p:cNvPr id="32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2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38" name="B1 GRAMMAR  •  UNIT 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7  •  REVEAL</a:t>
              </a:r>
            </a:p>
          </p:txBody>
        </p:sp>
      </p:grpSp>
      <p:grpSp>
        <p:nvGrpSpPr>
          <p:cNvPr id="32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2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1" name="4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32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6" name="UNIT 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EXPLANATION</a:t>
              </a:r>
            </a:p>
          </p:txBody>
        </p:sp>
      </p:grpSp>
      <p:grpSp>
        <p:nvGrpSpPr>
          <p:cNvPr id="32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32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9" name="Past perfect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</a:t>
              </a:r>
            </a:p>
          </p:txBody>
        </p:sp>
      </p:grpSp>
      <p:sp>
        <p:nvSpPr>
          <p:cNvPr id="32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32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32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32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6" name="Use the past perfect for an action completed before another past action or past tim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past perfect for an action completed before another past action or past time.</a:t>
              </a:r>
            </a:p>
          </p:txBody>
        </p:sp>
      </p:grpSp>
      <p:grpSp>
        <p:nvGrpSpPr>
          <p:cNvPr id="32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32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32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32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2" name="The past perfect makes the earlier of two past actions clear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past perfect makes the earlier of two past actions clear.</a:t>
              </a:r>
            </a:p>
          </p:txBody>
        </p:sp>
      </p:grpSp>
      <p:sp>
        <p:nvSpPr>
          <p:cNvPr id="32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32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32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32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69" name="had + past participle"/>
            <p:cNvSpPr txBox="1"/>
            <p:nvPr/>
          </p:nvSpPr>
          <p:spPr>
            <a:xfrm>
              <a:off x="45719" y="0"/>
              <a:ext cx="2146937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had + past participle</a:t>
              </a:r>
            </a:p>
          </p:txBody>
        </p:sp>
      </p:grpSp>
      <p:grpSp>
        <p:nvGrpSpPr>
          <p:cNvPr id="32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32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32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32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32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32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79" name="1.  The film had started before we arrived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film had started before we arrived.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had never flown before that trip.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After I had finished, I went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They had left by six.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Had you met him before?</a:t>
              </a:r>
            </a:p>
          </p:txBody>
        </p:sp>
      </p:grpSp>
      <p:sp>
        <p:nvSpPr>
          <p:cNvPr id="32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2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83" name="B1 GRAMMAR  •  UNIT 8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8  •  EXPLANATION</a:t>
              </a:r>
            </a:p>
          </p:txBody>
        </p:sp>
      </p:grpSp>
      <p:grpSp>
        <p:nvGrpSpPr>
          <p:cNvPr id="32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2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86" name="4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2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2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1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2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2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4" name="Past perf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perfect: choose the answer</a:t>
              </a:r>
            </a:p>
          </p:txBody>
        </p:sp>
      </p:grpSp>
      <p:grpSp>
        <p:nvGrpSpPr>
          <p:cNvPr id="32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2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32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3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1" name="1. When we arrived, the train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By the time I called, she ___.</a:t>
              </a:r>
            </a:p>
          </p:txBody>
        </p:sp>
      </p:grpSp>
      <p:grpSp>
        <p:nvGrpSpPr>
          <p:cNvPr id="33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4" name="A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left</a:t>
              </a:r>
            </a:p>
          </p:txBody>
        </p:sp>
      </p:grpSp>
      <p:grpSp>
        <p:nvGrpSpPr>
          <p:cNvPr id="33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07" name="B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left</a:t>
              </a:r>
            </a:p>
          </p:txBody>
        </p:sp>
      </p:grpSp>
      <p:grpSp>
        <p:nvGrpSpPr>
          <p:cNvPr id="33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0" name="C. has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left</a:t>
              </a:r>
            </a:p>
          </p:txBody>
        </p:sp>
      </p:grpSp>
      <p:grpSp>
        <p:nvGrpSpPr>
          <p:cNvPr id="33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3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3" name="2. She was tired because she ___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was hungry because he ___ breakfast.</a:t>
              </a:r>
            </a:p>
          </p:txBody>
        </p:sp>
      </p:grpSp>
      <p:grpSp>
        <p:nvGrpSpPr>
          <p:cNvPr id="33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6" name="A. hadn’t sl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eaten</a:t>
              </a:r>
            </a:p>
          </p:txBody>
        </p:sp>
      </p:grpSp>
      <p:grpSp>
        <p:nvGrpSpPr>
          <p:cNvPr id="33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9" name="B. didn’t sleep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eat tomorrow</a:t>
              </a:r>
            </a:p>
          </p:txBody>
        </p:sp>
      </p:grpSp>
      <p:grpSp>
        <p:nvGrpSpPr>
          <p:cNvPr id="33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3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2" name="C. hasn’t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hasn't eat</a:t>
              </a:r>
            </a:p>
          </p:txBody>
        </p:sp>
      </p:grpSp>
      <p:grpSp>
        <p:nvGrpSpPr>
          <p:cNvPr id="33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3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5" name="3. After he ___ dinner, he washed the dish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After we ___ the work, we went out.</a:t>
              </a:r>
            </a:p>
          </p:txBody>
        </p:sp>
      </p:grpSp>
      <p:grpSp>
        <p:nvGrpSpPr>
          <p:cNvPr id="33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8" name="A. had c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finished</a:t>
              </a:r>
            </a:p>
          </p:txBody>
        </p:sp>
      </p:grpSp>
      <p:grpSp>
        <p:nvGrpSpPr>
          <p:cNvPr id="33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1" name="B. has c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finished</a:t>
              </a:r>
            </a:p>
          </p:txBody>
        </p:sp>
      </p:grpSp>
      <p:grpSp>
        <p:nvGrpSpPr>
          <p:cNvPr id="33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4" name="C. coo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33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7" name="4. ___ you ___ the book before the clas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they ___ before the meeting started?</a:t>
              </a:r>
            </a:p>
          </p:txBody>
        </p:sp>
      </p:grpSp>
      <p:grpSp>
        <p:nvGrpSpPr>
          <p:cNvPr id="33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0" name="A. Had /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/ arrived</a:t>
              </a:r>
            </a:p>
          </p:txBody>
        </p:sp>
      </p:grpSp>
      <p:grpSp>
        <p:nvGrpSpPr>
          <p:cNvPr id="33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3" name="B. Did / rea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arrive tomorrow</a:t>
              </a:r>
            </a:p>
          </p:txBody>
        </p:sp>
      </p:grpSp>
      <p:grpSp>
        <p:nvGrpSpPr>
          <p:cNvPr id="33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6" name="C. Have / rea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/ arriving</a:t>
              </a:r>
            </a:p>
          </p:txBody>
        </p:sp>
      </p:grpSp>
      <p:grpSp>
        <p:nvGrpSpPr>
          <p:cNvPr id="33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3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49" name="5. They ___ the room before the guests ca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the email before my boss asked.</a:t>
              </a:r>
            </a:p>
          </p:txBody>
        </p:sp>
      </p:grpSp>
      <p:grpSp>
        <p:nvGrpSpPr>
          <p:cNvPr id="33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2" name="A. had clea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sent</a:t>
              </a:r>
            </a:p>
          </p:txBody>
        </p:sp>
      </p:grpSp>
      <p:grpSp>
        <p:nvGrpSpPr>
          <p:cNvPr id="33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5" name="B. cle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send</a:t>
              </a:r>
            </a:p>
          </p:txBody>
        </p:sp>
      </p:grpSp>
      <p:grpSp>
        <p:nvGrpSpPr>
          <p:cNvPr id="33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58" name="C. have clea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sending</a:t>
              </a:r>
            </a:p>
          </p:txBody>
        </p:sp>
      </p:grpSp>
      <p:sp>
        <p:nvSpPr>
          <p:cNvPr id="33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3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2" name="B1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8  •  REVEAL</a:t>
              </a:r>
            </a:p>
          </p:txBody>
        </p:sp>
      </p:grpSp>
      <p:grpSp>
        <p:nvGrpSpPr>
          <p:cNvPr id="33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3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65" name="4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3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0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3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3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3" name="Past perf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perfect: choose the answer</a:t>
              </a:r>
            </a:p>
          </p:txBody>
        </p:sp>
      </p:grpSp>
      <p:grpSp>
        <p:nvGrpSpPr>
          <p:cNvPr id="33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3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33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3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3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0" name="1. When we arrived, the train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By the time I called, she ___.</a:t>
              </a:r>
            </a:p>
          </p:txBody>
        </p:sp>
      </p:grpSp>
      <p:grpSp>
        <p:nvGrpSpPr>
          <p:cNvPr id="33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3" name="A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left</a:t>
              </a:r>
            </a:p>
          </p:txBody>
        </p:sp>
      </p:grpSp>
      <p:grpSp>
        <p:nvGrpSpPr>
          <p:cNvPr id="33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6" name="B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left</a:t>
              </a:r>
            </a:p>
          </p:txBody>
        </p:sp>
      </p:grpSp>
      <p:grpSp>
        <p:nvGrpSpPr>
          <p:cNvPr id="33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89" name="C. has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left</a:t>
              </a:r>
            </a:p>
          </p:txBody>
        </p:sp>
      </p:grpSp>
      <p:grpSp>
        <p:nvGrpSpPr>
          <p:cNvPr id="33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3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2" name="2. She was tired because she ___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was hungry because he ___ breakfast.</a:t>
              </a:r>
            </a:p>
          </p:txBody>
        </p:sp>
      </p:grpSp>
      <p:grpSp>
        <p:nvGrpSpPr>
          <p:cNvPr id="33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5" name="A. hadn’t slep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eaten</a:t>
              </a:r>
            </a:p>
          </p:txBody>
        </p:sp>
      </p:grpSp>
      <p:grpSp>
        <p:nvGrpSpPr>
          <p:cNvPr id="33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98" name="B. didn’t sleep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eat tomorrow</a:t>
              </a:r>
            </a:p>
          </p:txBody>
        </p:sp>
      </p:grpSp>
      <p:grpSp>
        <p:nvGrpSpPr>
          <p:cNvPr id="34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4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1" name="C. hasn’t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hasn't eat</a:t>
              </a:r>
            </a:p>
          </p:txBody>
        </p:sp>
      </p:grpSp>
      <p:grpSp>
        <p:nvGrpSpPr>
          <p:cNvPr id="34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4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4" name="3. After he ___ dinner, he washed the dish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After we ___ the work, we went out.</a:t>
              </a:r>
            </a:p>
          </p:txBody>
        </p:sp>
      </p:grpSp>
      <p:grpSp>
        <p:nvGrpSpPr>
          <p:cNvPr id="34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4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07" name="A. had c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finished</a:t>
              </a:r>
            </a:p>
          </p:txBody>
        </p:sp>
      </p:grpSp>
      <p:grpSp>
        <p:nvGrpSpPr>
          <p:cNvPr id="34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0" name="B. has c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finished</a:t>
              </a:r>
            </a:p>
          </p:txBody>
        </p:sp>
      </p:grpSp>
      <p:grpSp>
        <p:nvGrpSpPr>
          <p:cNvPr id="34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4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3" name="C. coo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34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4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6" name="4. ___ you ___ the book before the clas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they ___ before the meeting started?</a:t>
              </a:r>
            </a:p>
          </p:txBody>
        </p:sp>
      </p:grpSp>
      <p:grpSp>
        <p:nvGrpSpPr>
          <p:cNvPr id="34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19" name="A. Had /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/ arrived</a:t>
              </a:r>
            </a:p>
          </p:txBody>
        </p:sp>
      </p:grpSp>
      <p:grpSp>
        <p:nvGrpSpPr>
          <p:cNvPr id="34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2" name="B. Did / rea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arrive tomorrow</a:t>
              </a:r>
            </a:p>
          </p:txBody>
        </p:sp>
      </p:grpSp>
      <p:grpSp>
        <p:nvGrpSpPr>
          <p:cNvPr id="34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5" name="C. Have / rea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/ arriving</a:t>
              </a:r>
            </a:p>
          </p:txBody>
        </p:sp>
      </p:grpSp>
      <p:grpSp>
        <p:nvGrpSpPr>
          <p:cNvPr id="34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4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8" name="5. They ___ the room before the guests ca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the email before my boss asked.</a:t>
              </a:r>
            </a:p>
          </p:txBody>
        </p:sp>
      </p:grpSp>
      <p:grpSp>
        <p:nvGrpSpPr>
          <p:cNvPr id="34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1" name="A. had clea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sent</a:t>
              </a:r>
            </a:p>
          </p:txBody>
        </p:sp>
      </p:grpSp>
      <p:grpSp>
        <p:nvGrpSpPr>
          <p:cNvPr id="34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4" name="B. cle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send</a:t>
              </a:r>
            </a:p>
          </p:txBody>
        </p:sp>
      </p:grpSp>
      <p:grpSp>
        <p:nvGrpSpPr>
          <p:cNvPr id="34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4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37" name="C. have clea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sending</a:t>
              </a:r>
            </a:p>
          </p:txBody>
        </p:sp>
      </p:grpSp>
      <p:sp>
        <p:nvSpPr>
          <p:cNvPr id="34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4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1" name="B1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8  •  REVEAL</a:t>
              </a:r>
            </a:p>
          </p:txBody>
        </p:sp>
      </p:grpSp>
      <p:grpSp>
        <p:nvGrpSpPr>
          <p:cNvPr id="34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4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4" name="4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4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49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4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4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2" name="Past perf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perfect: choose the answer</a:t>
              </a:r>
            </a:p>
          </p:txBody>
        </p:sp>
      </p:grpSp>
      <p:grpSp>
        <p:nvGrpSpPr>
          <p:cNvPr id="34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4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4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4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4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59" name="1. When we arrived, the train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By the time I called, she ___.</a:t>
              </a:r>
            </a:p>
          </p:txBody>
        </p:sp>
      </p:grpSp>
      <p:grpSp>
        <p:nvGrpSpPr>
          <p:cNvPr id="34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2" name="A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left</a:t>
              </a:r>
            </a:p>
          </p:txBody>
        </p:sp>
      </p:grpSp>
      <p:grpSp>
        <p:nvGrpSpPr>
          <p:cNvPr id="34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5" name="B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left</a:t>
              </a:r>
            </a:p>
          </p:txBody>
        </p:sp>
      </p:grpSp>
      <p:grpSp>
        <p:nvGrpSpPr>
          <p:cNvPr id="34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68" name="C. has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left</a:t>
              </a:r>
            </a:p>
          </p:txBody>
        </p:sp>
      </p:grpSp>
      <p:grpSp>
        <p:nvGrpSpPr>
          <p:cNvPr id="34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4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1" name="2. She was tired because she ___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was hungry because he ___ breakfast.</a:t>
              </a:r>
            </a:p>
          </p:txBody>
        </p:sp>
      </p:grpSp>
      <p:grpSp>
        <p:nvGrpSpPr>
          <p:cNvPr id="34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4" name="A. hadn’t slep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eaten</a:t>
              </a:r>
            </a:p>
          </p:txBody>
        </p:sp>
      </p:grpSp>
      <p:grpSp>
        <p:nvGrpSpPr>
          <p:cNvPr id="34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7" name="B. didn’t sleep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eat tomorrow</a:t>
              </a:r>
            </a:p>
          </p:txBody>
        </p:sp>
      </p:grpSp>
      <p:grpSp>
        <p:nvGrpSpPr>
          <p:cNvPr id="34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4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0" name="C. hasn’t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hasn't eat</a:t>
              </a:r>
            </a:p>
          </p:txBody>
        </p:sp>
      </p:grpSp>
      <p:grpSp>
        <p:nvGrpSpPr>
          <p:cNvPr id="34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4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3" name="3. After he ___ dinner, he washed the dish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After we ___ the work, we went out.</a:t>
              </a:r>
            </a:p>
          </p:txBody>
        </p:sp>
      </p:grpSp>
      <p:grpSp>
        <p:nvGrpSpPr>
          <p:cNvPr id="34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4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6" name="A. had c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finished</a:t>
              </a:r>
            </a:p>
          </p:txBody>
        </p:sp>
      </p:grpSp>
      <p:grpSp>
        <p:nvGrpSpPr>
          <p:cNvPr id="34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4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89" name="B. has c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finished</a:t>
              </a:r>
            </a:p>
          </p:txBody>
        </p:sp>
      </p:grpSp>
      <p:grpSp>
        <p:nvGrpSpPr>
          <p:cNvPr id="34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4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2" name="C. coo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34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4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5" name="4. ___ you ___ the book before the clas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they ___ before the meeting started?</a:t>
              </a:r>
            </a:p>
          </p:txBody>
        </p:sp>
      </p:grpSp>
      <p:grpSp>
        <p:nvGrpSpPr>
          <p:cNvPr id="34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4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98" name="A. Had / re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/ arrived</a:t>
              </a:r>
            </a:p>
          </p:txBody>
        </p:sp>
      </p:grpSp>
      <p:grpSp>
        <p:nvGrpSpPr>
          <p:cNvPr id="35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1" name="B. Did / rea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arrive tomorrow</a:t>
              </a:r>
            </a:p>
          </p:txBody>
        </p:sp>
      </p:grpSp>
      <p:grpSp>
        <p:nvGrpSpPr>
          <p:cNvPr id="35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4" name="C. Have / rea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/ arriving</a:t>
              </a:r>
            </a:p>
          </p:txBody>
        </p:sp>
      </p:grpSp>
      <p:grpSp>
        <p:nvGrpSpPr>
          <p:cNvPr id="35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5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07" name="5. They ___ the room before the guests ca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the email before my boss asked.</a:t>
              </a:r>
            </a:p>
          </p:txBody>
        </p:sp>
      </p:grpSp>
      <p:grpSp>
        <p:nvGrpSpPr>
          <p:cNvPr id="35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0" name="A. had clea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sent</a:t>
              </a:r>
            </a:p>
          </p:txBody>
        </p:sp>
      </p:grpSp>
      <p:grpSp>
        <p:nvGrpSpPr>
          <p:cNvPr id="35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3" name="B. cle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send</a:t>
              </a:r>
            </a:p>
          </p:txBody>
        </p:sp>
      </p:grpSp>
      <p:grpSp>
        <p:nvGrpSpPr>
          <p:cNvPr id="35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16" name="C. have clea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sending</a:t>
              </a:r>
            </a:p>
          </p:txBody>
        </p:sp>
      </p:grpSp>
      <p:sp>
        <p:nvSpPr>
          <p:cNvPr id="35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5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0" name="B1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8  •  REVEAL</a:t>
              </a:r>
            </a:p>
          </p:txBody>
        </p:sp>
      </p:grpSp>
      <p:grpSp>
        <p:nvGrpSpPr>
          <p:cNvPr id="35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5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3" name="4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5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28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5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5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1" name="Past perf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perfect: choose the answer</a:t>
              </a:r>
            </a:p>
          </p:txBody>
        </p:sp>
      </p:grpSp>
      <p:grpSp>
        <p:nvGrpSpPr>
          <p:cNvPr id="35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5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5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5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5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38" name="1. When we arrived, the train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By the time I called, she ___.</a:t>
              </a:r>
            </a:p>
          </p:txBody>
        </p:sp>
      </p:grpSp>
      <p:grpSp>
        <p:nvGrpSpPr>
          <p:cNvPr id="35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1" name="A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left</a:t>
              </a:r>
            </a:p>
          </p:txBody>
        </p:sp>
      </p:grpSp>
      <p:grpSp>
        <p:nvGrpSpPr>
          <p:cNvPr id="35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4" name="B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left</a:t>
              </a:r>
            </a:p>
          </p:txBody>
        </p:sp>
      </p:grpSp>
      <p:grpSp>
        <p:nvGrpSpPr>
          <p:cNvPr id="35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47" name="C. has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left</a:t>
              </a:r>
            </a:p>
          </p:txBody>
        </p:sp>
      </p:grpSp>
      <p:grpSp>
        <p:nvGrpSpPr>
          <p:cNvPr id="35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5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0" name="2. She was tired because she ___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was hungry because he ___ breakfast.</a:t>
              </a:r>
            </a:p>
          </p:txBody>
        </p:sp>
      </p:grpSp>
      <p:grpSp>
        <p:nvGrpSpPr>
          <p:cNvPr id="35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5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3" name="A. hadn’t slep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eaten</a:t>
              </a:r>
            </a:p>
          </p:txBody>
        </p:sp>
      </p:grpSp>
      <p:grpSp>
        <p:nvGrpSpPr>
          <p:cNvPr id="35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6" name="B. didn’t sleep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eat tomorrow</a:t>
              </a:r>
            </a:p>
          </p:txBody>
        </p:sp>
      </p:grpSp>
      <p:grpSp>
        <p:nvGrpSpPr>
          <p:cNvPr id="35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59" name="C. hasn’t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hasn't eat</a:t>
              </a:r>
            </a:p>
          </p:txBody>
        </p:sp>
      </p:grpSp>
      <p:grpSp>
        <p:nvGrpSpPr>
          <p:cNvPr id="35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5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2" name="3. After he ___ dinner, he washed the dish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After we ___ the work, we went out.</a:t>
              </a:r>
            </a:p>
          </p:txBody>
        </p:sp>
      </p:grpSp>
      <p:grpSp>
        <p:nvGrpSpPr>
          <p:cNvPr id="35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5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5" name="A. had c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finished</a:t>
              </a:r>
            </a:p>
          </p:txBody>
        </p:sp>
      </p:grpSp>
      <p:grpSp>
        <p:nvGrpSpPr>
          <p:cNvPr id="35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68" name="B. has c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finished</a:t>
              </a:r>
            </a:p>
          </p:txBody>
        </p:sp>
      </p:grpSp>
      <p:grpSp>
        <p:nvGrpSpPr>
          <p:cNvPr id="35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1" name="C. coo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35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5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4" name="4. ___ you ___ the book before the clas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they ___ before the meeting started?</a:t>
              </a:r>
            </a:p>
          </p:txBody>
        </p:sp>
      </p:grpSp>
      <p:grpSp>
        <p:nvGrpSpPr>
          <p:cNvPr id="35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5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77" name="A. Had / re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/ arrived</a:t>
              </a:r>
            </a:p>
          </p:txBody>
        </p:sp>
      </p:grpSp>
      <p:grpSp>
        <p:nvGrpSpPr>
          <p:cNvPr id="35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0" name="B. Did / rea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arrive tomorrow</a:t>
              </a:r>
            </a:p>
          </p:txBody>
        </p:sp>
      </p:grpSp>
      <p:grpSp>
        <p:nvGrpSpPr>
          <p:cNvPr id="35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3" name="C. Have / rea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/ arriving</a:t>
              </a:r>
            </a:p>
          </p:txBody>
        </p:sp>
      </p:grpSp>
      <p:grpSp>
        <p:nvGrpSpPr>
          <p:cNvPr id="35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5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6" name="5. They ___ the room before the guests ca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the email before my boss asked.</a:t>
              </a:r>
            </a:p>
          </p:txBody>
        </p:sp>
      </p:grpSp>
      <p:grpSp>
        <p:nvGrpSpPr>
          <p:cNvPr id="35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9" name="A. had clean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sent</a:t>
              </a:r>
            </a:p>
          </p:txBody>
        </p:sp>
      </p:grpSp>
      <p:grpSp>
        <p:nvGrpSpPr>
          <p:cNvPr id="35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2" name="B. cle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send</a:t>
              </a:r>
            </a:p>
          </p:txBody>
        </p:sp>
      </p:grpSp>
      <p:grpSp>
        <p:nvGrpSpPr>
          <p:cNvPr id="35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5" name="C. have clea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sending</a:t>
              </a:r>
            </a:p>
          </p:txBody>
        </p:sp>
      </p:grpSp>
      <p:sp>
        <p:nvSpPr>
          <p:cNvPr id="35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5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9" name="B1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8  •  REVEAL</a:t>
              </a:r>
            </a:p>
          </p:txBody>
        </p:sp>
      </p:grpSp>
      <p:grpSp>
        <p:nvGrpSpPr>
          <p:cNvPr id="36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6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2" name="5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6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7" name="UNIT 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8  •  REVEAL</a:t>
              </a:r>
            </a:p>
          </p:txBody>
        </p:sp>
      </p:grpSp>
      <p:grpSp>
        <p:nvGrpSpPr>
          <p:cNvPr id="36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6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0" name="Past perfect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Past perfect: choose the answer</a:t>
              </a:r>
            </a:p>
          </p:txBody>
        </p:sp>
      </p:grpSp>
      <p:grpSp>
        <p:nvGrpSpPr>
          <p:cNvPr id="36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6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36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6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7" name="1. When we arrived, the train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By the time I called, she ___.</a:t>
              </a:r>
            </a:p>
          </p:txBody>
        </p:sp>
      </p:grpSp>
      <p:grpSp>
        <p:nvGrpSpPr>
          <p:cNvPr id="36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0" name="A.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left</a:t>
              </a:r>
            </a:p>
          </p:txBody>
        </p:sp>
      </p:grpSp>
      <p:grpSp>
        <p:nvGrpSpPr>
          <p:cNvPr id="36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3" name="B. had lef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had left</a:t>
              </a:r>
            </a:p>
          </p:txBody>
        </p:sp>
      </p:grpSp>
      <p:grpSp>
        <p:nvGrpSpPr>
          <p:cNvPr id="36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6" name="C. has lef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left</a:t>
              </a:r>
            </a:p>
          </p:txBody>
        </p:sp>
      </p:grpSp>
      <p:grpSp>
        <p:nvGrpSpPr>
          <p:cNvPr id="36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6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9" name="2. She was tired because she ___ we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was hungry because he ___ breakfast.</a:t>
              </a:r>
            </a:p>
          </p:txBody>
        </p:sp>
      </p:grpSp>
      <p:grpSp>
        <p:nvGrpSpPr>
          <p:cNvPr id="36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2" name="A. hadn’t slep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hadn't eaten</a:t>
              </a:r>
            </a:p>
          </p:txBody>
        </p:sp>
      </p:grpSp>
      <p:grpSp>
        <p:nvGrpSpPr>
          <p:cNvPr id="36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5" name="B. didn’t sleep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eat tomorrow</a:t>
              </a:r>
            </a:p>
          </p:txBody>
        </p:sp>
      </p:grpSp>
      <p:grpSp>
        <p:nvGrpSpPr>
          <p:cNvPr id="36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38" name="C. hasn’t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hasn't eat</a:t>
              </a:r>
            </a:p>
          </p:txBody>
        </p:sp>
      </p:grpSp>
      <p:grpSp>
        <p:nvGrpSpPr>
          <p:cNvPr id="36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6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1" name="3. After he ___ dinner, he washed the dish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After we ___ the work, we went out.</a:t>
              </a:r>
            </a:p>
          </p:txBody>
        </p:sp>
      </p:grpSp>
      <p:grpSp>
        <p:nvGrpSpPr>
          <p:cNvPr id="36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6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4" name="A. had coo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finished</a:t>
              </a:r>
            </a:p>
          </p:txBody>
        </p:sp>
      </p:grpSp>
      <p:grpSp>
        <p:nvGrpSpPr>
          <p:cNvPr id="36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47" name="B. has coo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 finished</a:t>
              </a:r>
            </a:p>
          </p:txBody>
        </p:sp>
      </p:grpSp>
      <p:grpSp>
        <p:nvGrpSpPr>
          <p:cNvPr id="36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0" name="C. coo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finish</a:t>
              </a:r>
            </a:p>
          </p:txBody>
        </p:sp>
      </p:grpSp>
      <p:grpSp>
        <p:nvGrpSpPr>
          <p:cNvPr id="36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6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3" name="4. ___ you ___ the book before the class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they ___ before the meeting started?</a:t>
              </a:r>
            </a:p>
          </p:txBody>
        </p:sp>
      </p:grpSp>
      <p:grpSp>
        <p:nvGrpSpPr>
          <p:cNvPr id="36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6" name="A. Had / rea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/ arrived</a:t>
              </a:r>
            </a:p>
          </p:txBody>
        </p:sp>
      </p:grpSp>
      <p:grpSp>
        <p:nvGrpSpPr>
          <p:cNvPr id="36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9" name="B. Did / rea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 / arrive tomorrow</a:t>
              </a:r>
            </a:p>
          </p:txBody>
        </p:sp>
      </p:grpSp>
      <p:grpSp>
        <p:nvGrpSpPr>
          <p:cNvPr id="36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2" name="C. Have / read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/ arriving</a:t>
              </a:r>
            </a:p>
          </p:txBody>
        </p:sp>
      </p:grpSp>
      <p:grpSp>
        <p:nvGrpSpPr>
          <p:cNvPr id="36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6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5" name="5. They ___ the room before the guests ca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the email before my boss asked.</a:t>
              </a:r>
            </a:p>
          </p:txBody>
        </p:sp>
      </p:grpSp>
      <p:grpSp>
        <p:nvGrpSpPr>
          <p:cNvPr id="36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68" name="A. had clean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had sent</a:t>
              </a:r>
            </a:p>
          </p:txBody>
        </p:sp>
      </p:grpSp>
      <p:grpSp>
        <p:nvGrpSpPr>
          <p:cNvPr id="36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1" name="B. cle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send</a:t>
              </a:r>
            </a:p>
          </p:txBody>
        </p:sp>
      </p:grpSp>
      <p:grpSp>
        <p:nvGrpSpPr>
          <p:cNvPr id="36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4" name="C. have clea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sending</a:t>
              </a:r>
            </a:p>
          </p:txBody>
        </p:sp>
      </p:grpSp>
      <p:sp>
        <p:nvSpPr>
          <p:cNvPr id="36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6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8" name="B1 GRAMMAR  •  UNIT 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8  •  REVEAL</a:t>
              </a:r>
            </a:p>
          </p:txBody>
        </p:sp>
      </p:grpSp>
      <p:grpSp>
        <p:nvGrpSpPr>
          <p:cNvPr id="36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6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1" name="5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36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6" name="UNIT 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EXPLANATION</a:t>
              </a:r>
            </a:p>
          </p:txBody>
        </p:sp>
      </p:grpSp>
      <p:grpSp>
        <p:nvGrpSpPr>
          <p:cNvPr id="36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36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89" name="Used to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</a:t>
              </a:r>
            </a:p>
          </p:txBody>
        </p:sp>
      </p:grpSp>
      <p:sp>
        <p:nvSpPr>
          <p:cNvPr id="36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6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36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36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36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6" name="Use used to for past habits or states that are no longer true. Use the base form after didn’t use to and Did ... use to?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used to for past habits or states that are no longer true. Use the base form after didn’t use to and Did ... use to?</a:t>
              </a:r>
            </a:p>
          </p:txBody>
        </p:sp>
      </p:grpSp>
      <p:grpSp>
        <p:nvGrpSpPr>
          <p:cNvPr id="37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36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37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37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2" name="Used to describes a contrast between the past and now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 describes a contrast between the past and now.</a:t>
              </a:r>
            </a:p>
          </p:txBody>
        </p:sp>
      </p:grpSp>
      <p:sp>
        <p:nvSpPr>
          <p:cNvPr id="37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37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371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37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09" name="used to + base verb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used to + base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didn’t use to + base verb</a:t>
              </a:r>
            </a:p>
          </p:txBody>
        </p:sp>
      </p:grpSp>
      <p:grpSp>
        <p:nvGrpSpPr>
          <p:cNvPr id="37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37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37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37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37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37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19" name="1.  I used to play tennis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used to play tennis.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didn’t use to like coffee.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Did you use to live here?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There used to be a cinema.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 used to have long hair.</a:t>
              </a:r>
            </a:p>
          </p:txBody>
        </p:sp>
      </p:grpSp>
      <p:sp>
        <p:nvSpPr>
          <p:cNvPr id="37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7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3" name="B1 GRAMMAR  •  UNIT 9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9  •  EXPLANATION</a:t>
              </a:r>
            </a:p>
          </p:txBody>
        </p:sp>
      </p:grpSp>
      <p:grpSp>
        <p:nvGrpSpPr>
          <p:cNvPr id="37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7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26" name="5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7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1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7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7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4" name="Used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to: choose the answer</a:t>
              </a:r>
            </a:p>
          </p:txBody>
        </p:sp>
      </p:grpSp>
      <p:grpSp>
        <p:nvGrpSpPr>
          <p:cNvPr id="37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7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37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7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7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1" name="1. I ___ walk to school, but now I take the b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live near the beach, but now we live inland.</a:t>
              </a:r>
            </a:p>
          </p:txBody>
        </p:sp>
      </p:grpSp>
      <p:grpSp>
        <p:nvGrpSpPr>
          <p:cNvPr id="37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4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37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47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37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0" name="C. am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used to</a:t>
              </a:r>
            </a:p>
          </p:txBody>
        </p:sp>
      </p:grpSp>
      <p:grpSp>
        <p:nvGrpSpPr>
          <p:cNvPr id="37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7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3" name="2. She didn’t ___ eat vegetabl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didn't ___ like spicy food.</a:t>
              </a:r>
            </a:p>
          </p:txBody>
        </p:sp>
      </p:grpSp>
      <p:grpSp>
        <p:nvGrpSpPr>
          <p:cNvPr id="37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6" name="A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 to</a:t>
              </a:r>
            </a:p>
          </p:txBody>
        </p:sp>
      </p:grpSp>
      <p:grpSp>
        <p:nvGrpSpPr>
          <p:cNvPr id="37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7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59" name="B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 to</a:t>
              </a:r>
            </a:p>
          </p:txBody>
        </p:sp>
      </p:grpSp>
      <p:grpSp>
        <p:nvGrpSpPr>
          <p:cNvPr id="37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7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2" name="C. us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using to</a:t>
              </a:r>
            </a:p>
          </p:txBody>
        </p:sp>
      </p:grpSp>
      <p:grpSp>
        <p:nvGrpSpPr>
          <p:cNvPr id="37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7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5" name="3. ___ you use to play the piano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use to wear glasses?</a:t>
              </a:r>
            </a:p>
          </p:txBody>
        </p:sp>
      </p:grpSp>
      <p:grpSp>
        <p:nvGrpSpPr>
          <p:cNvPr id="37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7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68" name="A. D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</a:t>
              </a:r>
            </a:p>
          </p:txBody>
        </p:sp>
      </p:grpSp>
      <p:grpSp>
        <p:nvGrpSpPr>
          <p:cNvPr id="37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7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1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37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7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4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</a:t>
              </a:r>
            </a:p>
          </p:txBody>
        </p:sp>
      </p:grpSp>
      <p:grpSp>
        <p:nvGrpSpPr>
          <p:cNvPr id="37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7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77" name="4. There ___ be a shop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There ___ be a park here.</a:t>
              </a:r>
            </a:p>
          </p:txBody>
        </p:sp>
      </p:grpSp>
      <p:grpSp>
        <p:nvGrpSpPr>
          <p:cNvPr id="37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0" name="A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 to</a:t>
              </a:r>
            </a:p>
          </p:txBody>
        </p:sp>
      </p:grpSp>
      <p:grpSp>
        <p:nvGrpSpPr>
          <p:cNvPr id="37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3" name="B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 to</a:t>
              </a:r>
            </a:p>
          </p:txBody>
        </p:sp>
      </p:grpSp>
      <p:grpSp>
        <p:nvGrpSpPr>
          <p:cNvPr id="37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6" name="C. was 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use</a:t>
              </a:r>
            </a:p>
          </p:txBody>
        </p:sp>
      </p:grpSp>
      <p:grpSp>
        <p:nvGrpSpPr>
          <p:cNvPr id="37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7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89" name="5. He ___ have a b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drink tea, but now I love it.</a:t>
              </a:r>
            </a:p>
          </p:txBody>
        </p:sp>
      </p:grpSp>
      <p:grpSp>
        <p:nvGrpSpPr>
          <p:cNvPr id="37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7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2" name="A. didn’t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use to</a:t>
              </a:r>
            </a:p>
          </p:txBody>
        </p:sp>
      </p:grpSp>
      <p:grpSp>
        <p:nvGrpSpPr>
          <p:cNvPr id="37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5" name="B. didn’t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used to</a:t>
              </a:r>
            </a:p>
          </p:txBody>
        </p:sp>
      </p:grpSp>
      <p:grpSp>
        <p:nvGrpSpPr>
          <p:cNvPr id="37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7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798" name="C. not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 used to</a:t>
              </a:r>
            </a:p>
          </p:txBody>
        </p:sp>
      </p:grpSp>
      <p:sp>
        <p:nvSpPr>
          <p:cNvPr id="38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8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02" name="B1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9  •  REVEAL</a:t>
              </a:r>
            </a:p>
          </p:txBody>
        </p:sp>
      </p:grpSp>
      <p:grpSp>
        <p:nvGrpSpPr>
          <p:cNvPr id="38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8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05" name="5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8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0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8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8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3" name="Used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to: choose the answer</a:t>
              </a:r>
            </a:p>
          </p:txBody>
        </p:sp>
      </p:grpSp>
      <p:grpSp>
        <p:nvGrpSpPr>
          <p:cNvPr id="38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8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38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8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0" name="1. I ___ walk to school, but now I take the b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live near the beach, but now we live inland.</a:t>
              </a:r>
            </a:p>
          </p:txBody>
        </p:sp>
      </p:grpSp>
      <p:grpSp>
        <p:nvGrpSpPr>
          <p:cNvPr id="38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3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38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6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38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29" name="C. am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used to</a:t>
              </a:r>
            </a:p>
          </p:txBody>
        </p:sp>
      </p:grpSp>
      <p:grpSp>
        <p:nvGrpSpPr>
          <p:cNvPr id="38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8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2" name="2. She didn’t ___ eat vegetabl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didn't ___ like spicy food.</a:t>
              </a:r>
            </a:p>
          </p:txBody>
        </p:sp>
      </p:grpSp>
      <p:grpSp>
        <p:nvGrpSpPr>
          <p:cNvPr id="38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5" name="A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 to</a:t>
              </a:r>
            </a:p>
          </p:txBody>
        </p:sp>
      </p:grpSp>
      <p:grpSp>
        <p:nvGrpSpPr>
          <p:cNvPr id="38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38" name="B. us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 to</a:t>
              </a:r>
            </a:p>
          </p:txBody>
        </p:sp>
      </p:grpSp>
      <p:grpSp>
        <p:nvGrpSpPr>
          <p:cNvPr id="38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8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1" name="C. us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using to</a:t>
              </a:r>
            </a:p>
          </p:txBody>
        </p:sp>
      </p:grpSp>
      <p:grpSp>
        <p:nvGrpSpPr>
          <p:cNvPr id="38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8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4" name="3. ___ you use to play the piano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use to wear glasses?</a:t>
              </a:r>
            </a:p>
          </p:txBody>
        </p:sp>
      </p:grpSp>
      <p:grpSp>
        <p:nvGrpSpPr>
          <p:cNvPr id="38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8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47" name="A. D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</a:t>
              </a:r>
            </a:p>
          </p:txBody>
        </p:sp>
      </p:grpSp>
      <p:grpSp>
        <p:nvGrpSpPr>
          <p:cNvPr id="38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8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0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38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8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3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</a:t>
              </a:r>
            </a:p>
          </p:txBody>
        </p:sp>
      </p:grpSp>
      <p:grpSp>
        <p:nvGrpSpPr>
          <p:cNvPr id="38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8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6" name="4. There ___ be a shop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There ___ be a park here.</a:t>
              </a:r>
            </a:p>
          </p:txBody>
        </p:sp>
      </p:grpSp>
      <p:grpSp>
        <p:nvGrpSpPr>
          <p:cNvPr id="38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8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59" name="A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 to</a:t>
              </a:r>
            </a:p>
          </p:txBody>
        </p:sp>
      </p:grpSp>
      <p:grpSp>
        <p:nvGrpSpPr>
          <p:cNvPr id="38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2" name="B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 to</a:t>
              </a:r>
            </a:p>
          </p:txBody>
        </p:sp>
      </p:grpSp>
      <p:grpSp>
        <p:nvGrpSpPr>
          <p:cNvPr id="38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8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5" name="C. was 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use</a:t>
              </a:r>
            </a:p>
          </p:txBody>
        </p:sp>
      </p:grpSp>
      <p:grpSp>
        <p:nvGrpSpPr>
          <p:cNvPr id="38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8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68" name="5. He ___ have a b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drink tea, but now I love it.</a:t>
              </a:r>
            </a:p>
          </p:txBody>
        </p:sp>
      </p:grpSp>
      <p:grpSp>
        <p:nvGrpSpPr>
          <p:cNvPr id="38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8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1" name="A. didn’t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use to</a:t>
              </a:r>
            </a:p>
          </p:txBody>
        </p:sp>
      </p:grpSp>
      <p:grpSp>
        <p:nvGrpSpPr>
          <p:cNvPr id="38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4" name="B. didn’t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used to</a:t>
              </a:r>
            </a:p>
          </p:txBody>
        </p:sp>
      </p:grpSp>
      <p:grpSp>
        <p:nvGrpSpPr>
          <p:cNvPr id="38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8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77" name="C. not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 used to</a:t>
              </a:r>
            </a:p>
          </p:txBody>
        </p:sp>
      </p:grpSp>
      <p:sp>
        <p:nvSpPr>
          <p:cNvPr id="38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8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1" name="B1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9  •  REVEAL</a:t>
              </a:r>
            </a:p>
          </p:txBody>
        </p:sp>
      </p:grpSp>
      <p:grpSp>
        <p:nvGrpSpPr>
          <p:cNvPr id="38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8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4" name="5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8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8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89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8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8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2" name="Used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to: choose the answer</a:t>
              </a:r>
            </a:p>
          </p:txBody>
        </p:sp>
      </p:grpSp>
      <p:grpSp>
        <p:nvGrpSpPr>
          <p:cNvPr id="38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8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38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8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9" name="1. I ___ walk to school, but now I take the b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live near the beach, but now we live inland.</a:t>
              </a:r>
            </a:p>
          </p:txBody>
        </p:sp>
      </p:grpSp>
      <p:grpSp>
        <p:nvGrpSpPr>
          <p:cNvPr id="39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2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39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9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5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39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8" name="C. am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used to</a:t>
              </a:r>
            </a:p>
          </p:txBody>
        </p:sp>
      </p:grpSp>
      <p:grpSp>
        <p:nvGrpSpPr>
          <p:cNvPr id="39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1" name="2. She didn’t ___ eat vegetabl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didn't ___ like spicy food.</a:t>
              </a:r>
            </a:p>
          </p:txBody>
        </p:sp>
      </p:grpSp>
      <p:grpSp>
        <p:nvGrpSpPr>
          <p:cNvPr id="39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4" name="A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 to</a:t>
              </a:r>
            </a:p>
          </p:txBody>
        </p:sp>
      </p:grpSp>
      <p:grpSp>
        <p:nvGrpSpPr>
          <p:cNvPr id="39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17" name="B. us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 to</a:t>
              </a:r>
            </a:p>
          </p:txBody>
        </p:sp>
      </p:grpSp>
      <p:grpSp>
        <p:nvGrpSpPr>
          <p:cNvPr id="39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0" name="C. us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using to</a:t>
              </a:r>
            </a:p>
          </p:txBody>
        </p:sp>
      </p:grpSp>
      <p:grpSp>
        <p:nvGrpSpPr>
          <p:cNvPr id="39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39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3" name="3. ___ you use to play the piano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use to wear glasses?</a:t>
              </a:r>
            </a:p>
          </p:txBody>
        </p:sp>
      </p:grpSp>
      <p:grpSp>
        <p:nvGrpSpPr>
          <p:cNvPr id="39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39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6" name="A. D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</a:t>
              </a:r>
            </a:p>
          </p:txBody>
        </p:sp>
      </p:grpSp>
      <p:grpSp>
        <p:nvGrpSpPr>
          <p:cNvPr id="39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39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9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39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39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2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</a:t>
              </a:r>
            </a:p>
          </p:txBody>
        </p:sp>
      </p:grpSp>
      <p:grpSp>
        <p:nvGrpSpPr>
          <p:cNvPr id="39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39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5" name="4. There ___ be a shop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There ___ be a park here.</a:t>
              </a:r>
            </a:p>
          </p:txBody>
        </p:sp>
      </p:grpSp>
      <p:grpSp>
        <p:nvGrpSpPr>
          <p:cNvPr id="39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39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8" name="A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 to</a:t>
              </a:r>
            </a:p>
          </p:txBody>
        </p:sp>
      </p:grpSp>
      <p:grpSp>
        <p:nvGrpSpPr>
          <p:cNvPr id="39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39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1" name="B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 to</a:t>
              </a:r>
            </a:p>
          </p:txBody>
        </p:sp>
      </p:grpSp>
      <p:grpSp>
        <p:nvGrpSpPr>
          <p:cNvPr id="39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3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4" name="C. was 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use</a:t>
              </a:r>
            </a:p>
          </p:txBody>
        </p:sp>
      </p:grpSp>
      <p:grpSp>
        <p:nvGrpSpPr>
          <p:cNvPr id="39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39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47" name="5. He ___ have a b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drink tea, but now I love it.</a:t>
              </a:r>
            </a:p>
          </p:txBody>
        </p:sp>
      </p:grpSp>
      <p:grpSp>
        <p:nvGrpSpPr>
          <p:cNvPr id="39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39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0" name="A. didn’t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use to</a:t>
              </a:r>
            </a:p>
          </p:txBody>
        </p:sp>
      </p:grpSp>
      <p:grpSp>
        <p:nvGrpSpPr>
          <p:cNvPr id="39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39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3" name="B. didn’t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used to</a:t>
              </a:r>
            </a:p>
          </p:txBody>
        </p:sp>
      </p:grpSp>
      <p:grpSp>
        <p:nvGrpSpPr>
          <p:cNvPr id="39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39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6" name="C. not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 used to</a:t>
              </a:r>
            </a:p>
          </p:txBody>
        </p:sp>
      </p:grpSp>
      <p:sp>
        <p:nvSpPr>
          <p:cNvPr id="39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39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0" name="B1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9  •  REVEAL</a:t>
              </a:r>
            </a:p>
          </p:txBody>
        </p:sp>
      </p:grpSp>
      <p:grpSp>
        <p:nvGrpSpPr>
          <p:cNvPr id="39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39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3" name="5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39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8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39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39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1" name="Used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to: choose the answer</a:t>
              </a:r>
            </a:p>
          </p:txBody>
        </p:sp>
      </p:grpSp>
      <p:grpSp>
        <p:nvGrpSpPr>
          <p:cNvPr id="39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39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39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39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39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8" name="1. I ___ walk to school, but now I take the b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live near the beach, but now we live inland.</a:t>
              </a:r>
            </a:p>
          </p:txBody>
        </p:sp>
      </p:grpSp>
      <p:grpSp>
        <p:nvGrpSpPr>
          <p:cNvPr id="39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39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1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39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3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4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39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3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87" name="C. am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used to</a:t>
              </a:r>
            </a:p>
          </p:txBody>
        </p:sp>
      </p:grpSp>
      <p:grpSp>
        <p:nvGrpSpPr>
          <p:cNvPr id="39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39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0" name="2. She didn’t ___ eat vegetabl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didn't ___ like spicy food.</a:t>
              </a:r>
            </a:p>
          </p:txBody>
        </p:sp>
      </p:grpSp>
      <p:grpSp>
        <p:nvGrpSpPr>
          <p:cNvPr id="39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39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3" name="A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 to</a:t>
              </a:r>
            </a:p>
          </p:txBody>
        </p:sp>
      </p:grpSp>
      <p:grpSp>
        <p:nvGrpSpPr>
          <p:cNvPr id="39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3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6" name="B. us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 to</a:t>
              </a:r>
            </a:p>
          </p:txBody>
        </p:sp>
      </p:grpSp>
      <p:grpSp>
        <p:nvGrpSpPr>
          <p:cNvPr id="40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3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99" name="C. us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using to</a:t>
              </a:r>
            </a:p>
          </p:txBody>
        </p:sp>
      </p:grpSp>
      <p:grpSp>
        <p:nvGrpSpPr>
          <p:cNvPr id="40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0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2" name="3. ___ you use to play the piano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use to wear glasses?</a:t>
              </a:r>
            </a:p>
          </p:txBody>
        </p:sp>
      </p:grpSp>
      <p:grpSp>
        <p:nvGrpSpPr>
          <p:cNvPr id="40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0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5" name="A. D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</a:t>
              </a:r>
            </a:p>
          </p:txBody>
        </p:sp>
      </p:grpSp>
      <p:grpSp>
        <p:nvGrpSpPr>
          <p:cNvPr id="40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08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40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1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</a:t>
              </a:r>
            </a:p>
          </p:txBody>
        </p:sp>
      </p:grpSp>
      <p:grpSp>
        <p:nvGrpSpPr>
          <p:cNvPr id="40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0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4" name="4. There ___ be a shop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There ___ be a park here.</a:t>
              </a:r>
            </a:p>
          </p:txBody>
        </p:sp>
      </p:grpSp>
      <p:grpSp>
        <p:nvGrpSpPr>
          <p:cNvPr id="40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0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17" name="A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 to</a:t>
              </a:r>
            </a:p>
          </p:txBody>
        </p:sp>
      </p:grpSp>
      <p:grpSp>
        <p:nvGrpSpPr>
          <p:cNvPr id="40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0" name="B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 to</a:t>
              </a:r>
            </a:p>
          </p:txBody>
        </p:sp>
      </p:grpSp>
      <p:grpSp>
        <p:nvGrpSpPr>
          <p:cNvPr id="40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3" name="C. was 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use</a:t>
              </a:r>
            </a:p>
          </p:txBody>
        </p:sp>
      </p:grpSp>
      <p:grpSp>
        <p:nvGrpSpPr>
          <p:cNvPr id="40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0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6" name="5. He ___ have a b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drink tea, but now I love it.</a:t>
              </a:r>
            </a:p>
          </p:txBody>
        </p:sp>
      </p:grpSp>
      <p:grpSp>
        <p:nvGrpSpPr>
          <p:cNvPr id="40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0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29" name="A. didn’t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use to</a:t>
              </a:r>
            </a:p>
          </p:txBody>
        </p:sp>
      </p:grpSp>
      <p:grpSp>
        <p:nvGrpSpPr>
          <p:cNvPr id="40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2" name="B. didn’t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used to</a:t>
              </a:r>
            </a:p>
          </p:txBody>
        </p:sp>
      </p:grpSp>
      <p:grpSp>
        <p:nvGrpSpPr>
          <p:cNvPr id="40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5" name="C. not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 used to</a:t>
              </a:r>
            </a:p>
          </p:txBody>
        </p:sp>
      </p:grpSp>
      <p:sp>
        <p:nvSpPr>
          <p:cNvPr id="40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0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39" name="B1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9  •  REVEAL</a:t>
              </a:r>
            </a:p>
          </p:txBody>
        </p:sp>
      </p:grpSp>
      <p:grpSp>
        <p:nvGrpSpPr>
          <p:cNvPr id="40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0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2" name="5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0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7" name="UNIT 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9  •  REVEAL</a:t>
              </a:r>
            </a:p>
          </p:txBody>
        </p:sp>
      </p:grpSp>
      <p:grpSp>
        <p:nvGrpSpPr>
          <p:cNvPr id="40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0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0" name="Used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Used to: choose the answer</a:t>
              </a:r>
            </a:p>
          </p:txBody>
        </p:sp>
      </p:grpSp>
      <p:grpSp>
        <p:nvGrpSpPr>
          <p:cNvPr id="40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0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0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0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0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57" name="1. I ___ walk to school, but now I take the b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___ live near the beach, but now we live inland.</a:t>
              </a:r>
            </a:p>
          </p:txBody>
        </p:sp>
      </p:grpSp>
      <p:grpSp>
        <p:nvGrpSpPr>
          <p:cNvPr id="40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0" name="A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 to</a:t>
              </a:r>
            </a:p>
          </p:txBody>
        </p:sp>
      </p:grpSp>
      <p:grpSp>
        <p:nvGrpSpPr>
          <p:cNvPr id="40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3" name="B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used to</a:t>
              </a:r>
            </a:p>
          </p:txBody>
        </p:sp>
      </p:grpSp>
      <p:grpSp>
        <p:nvGrpSpPr>
          <p:cNvPr id="40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6" name="C. am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used to</a:t>
              </a:r>
            </a:p>
          </p:txBody>
        </p:sp>
      </p:grpSp>
      <p:grpSp>
        <p:nvGrpSpPr>
          <p:cNvPr id="40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0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69" name="2. She didn’t ___ eat vegetabl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didn't ___ like spicy food.</a:t>
              </a:r>
            </a:p>
          </p:txBody>
        </p:sp>
      </p:grpSp>
      <p:grpSp>
        <p:nvGrpSpPr>
          <p:cNvPr id="40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0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2" name="A.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 to</a:t>
              </a:r>
            </a:p>
          </p:txBody>
        </p:sp>
      </p:grpSp>
      <p:grpSp>
        <p:nvGrpSpPr>
          <p:cNvPr id="40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5" name="B. us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 to</a:t>
              </a:r>
            </a:p>
          </p:txBody>
        </p:sp>
      </p:grpSp>
      <p:grpSp>
        <p:nvGrpSpPr>
          <p:cNvPr id="40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78" name="C. us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using to</a:t>
              </a:r>
            </a:p>
          </p:txBody>
        </p:sp>
      </p:grpSp>
      <p:grpSp>
        <p:nvGrpSpPr>
          <p:cNvPr id="40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0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1" name="3. ___ you use to play the piano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use to wear glasses?</a:t>
              </a:r>
            </a:p>
          </p:txBody>
        </p:sp>
      </p:grpSp>
      <p:grpSp>
        <p:nvGrpSpPr>
          <p:cNvPr id="40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0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4" name="A. Di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</a:t>
              </a:r>
            </a:p>
          </p:txBody>
        </p:sp>
      </p:grpSp>
      <p:grpSp>
        <p:nvGrpSpPr>
          <p:cNvPr id="40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0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87" name="B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</a:t>
              </a:r>
            </a:p>
          </p:txBody>
        </p:sp>
      </p:grpSp>
      <p:grpSp>
        <p:nvGrpSpPr>
          <p:cNvPr id="40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0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0" name="C. W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</a:t>
              </a:r>
            </a:p>
          </p:txBody>
        </p:sp>
      </p:grpSp>
      <p:grpSp>
        <p:nvGrpSpPr>
          <p:cNvPr id="40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0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3" name="4. There ___ be a shop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There ___ be a park here.</a:t>
              </a:r>
            </a:p>
          </p:txBody>
        </p:sp>
      </p:grpSp>
      <p:grpSp>
        <p:nvGrpSpPr>
          <p:cNvPr id="40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0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6" name="A. used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used to</a:t>
              </a:r>
            </a:p>
          </p:txBody>
        </p:sp>
      </p:grpSp>
      <p:grpSp>
        <p:nvGrpSpPr>
          <p:cNvPr id="41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99" name="B. us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use to</a:t>
              </a:r>
            </a:p>
          </p:txBody>
        </p:sp>
      </p:grpSp>
      <p:grpSp>
        <p:nvGrpSpPr>
          <p:cNvPr id="41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2" name="C. was 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was use</a:t>
              </a:r>
            </a:p>
          </p:txBody>
        </p:sp>
      </p:grpSp>
      <p:grpSp>
        <p:nvGrpSpPr>
          <p:cNvPr id="41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1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5" name="5. He ___ have a be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 ___ drink tea, but now I love it.</a:t>
              </a:r>
            </a:p>
          </p:txBody>
        </p:sp>
      </p:grpSp>
      <p:grpSp>
        <p:nvGrpSpPr>
          <p:cNvPr id="41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08" name="A. didn’t us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didn't use to</a:t>
              </a:r>
            </a:p>
          </p:txBody>
        </p:sp>
      </p:grpSp>
      <p:grpSp>
        <p:nvGrpSpPr>
          <p:cNvPr id="41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1" name="B. didn’t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didn't used to</a:t>
              </a:r>
            </a:p>
          </p:txBody>
        </p:sp>
      </p:grpSp>
      <p:grpSp>
        <p:nvGrpSpPr>
          <p:cNvPr id="41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4" name="C. not use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 used to</a:t>
              </a:r>
            </a:p>
          </p:txBody>
        </p:sp>
      </p:grpSp>
      <p:sp>
        <p:nvSpPr>
          <p:cNvPr id="41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1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18" name="B1 GRAMMAR  •  UNIT 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9  •  REVEAL</a:t>
              </a:r>
            </a:p>
          </p:txBody>
        </p:sp>
      </p:grpSp>
      <p:grpSp>
        <p:nvGrpSpPr>
          <p:cNvPr id="41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1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1" name="5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41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6" name="UNIT 1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EXPLANATION</a:t>
              </a:r>
            </a:p>
          </p:txBody>
        </p:sp>
      </p:grpSp>
      <p:grpSp>
        <p:nvGrpSpPr>
          <p:cNvPr id="41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41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9" name="Will for future decisions and predictio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Will for future decisions and predictions</a:t>
              </a:r>
            </a:p>
          </p:txBody>
        </p:sp>
      </p:grpSp>
      <p:sp>
        <p:nvSpPr>
          <p:cNvPr id="41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41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41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41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6" name="Use will for decisions made at the moment of speaking, offers, promises and predictions based on opinion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will for decisions made at the moment of speaking, offers, promises and predictions based on opinion.</a:t>
              </a:r>
            </a:p>
          </p:txBody>
        </p:sp>
      </p:grpSp>
      <p:grpSp>
        <p:nvGrpSpPr>
          <p:cNvPr id="41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41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41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41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2" name="Use I think, probably and perhaps with will for uncertain predictions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I think, probably and perhaps with will for uncertain predictions.</a:t>
              </a:r>
            </a:p>
          </p:txBody>
        </p:sp>
      </p:grpSp>
      <p:sp>
        <p:nvSpPr>
          <p:cNvPr id="41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41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41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41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49" name="will + base verb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will + base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won’t + base verb</a:t>
              </a:r>
            </a:p>
          </p:txBody>
        </p:sp>
      </p:grpSp>
      <p:grpSp>
        <p:nvGrpSpPr>
          <p:cNvPr id="41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41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41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41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41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41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59" name="1.  I’ll answer the phone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I’ll answer the phone.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 think it will rain.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won’t be late.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Will you help me?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I’ll carry that bag for you.</a:t>
              </a:r>
            </a:p>
          </p:txBody>
        </p:sp>
      </p:grpSp>
      <p:sp>
        <p:nvSpPr>
          <p:cNvPr id="41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1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63" name="B1 GRAMMAR  •  UNIT 10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10  •  EXPLANATION</a:t>
              </a:r>
            </a:p>
          </p:txBody>
        </p:sp>
      </p:grpSp>
      <p:grpSp>
        <p:nvGrpSpPr>
          <p:cNvPr id="41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1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66" name="5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1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1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1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1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4" name="Will for future decisions and predic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Will for future decisions and predictions: choose the answer</a:t>
              </a:r>
            </a:p>
          </p:txBody>
        </p:sp>
      </p:grpSp>
      <p:grpSp>
        <p:nvGrpSpPr>
          <p:cNvPr id="41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1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41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1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1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1" name="1. The phone is ringing. I ___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It's cold in here. I ___ the window.</a:t>
              </a:r>
            </a:p>
          </p:txBody>
        </p:sp>
      </p:grpSp>
      <p:grpSp>
        <p:nvGrpSpPr>
          <p:cNvPr id="41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4" name="A.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close</a:t>
              </a:r>
            </a:p>
          </p:txBody>
        </p:sp>
      </p:grpSp>
      <p:grpSp>
        <p:nvGrpSpPr>
          <p:cNvPr id="41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7" name="B. am going to answer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going to close yesterday</a:t>
              </a:r>
            </a:p>
          </p:txBody>
        </p:sp>
      </p:grpSp>
      <p:grpSp>
        <p:nvGrpSpPr>
          <p:cNvPr id="41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0" name="C. will answ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close</a:t>
              </a:r>
            </a:p>
          </p:txBody>
        </p:sp>
      </p:grpSp>
      <p:grpSp>
        <p:nvGrpSpPr>
          <p:cNvPr id="41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1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3" name="2. I think our team ___ the mat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think she ___ the competition.</a:t>
              </a:r>
            </a:p>
          </p:txBody>
        </p:sp>
      </p:grpSp>
      <p:grpSp>
        <p:nvGrpSpPr>
          <p:cNvPr id="41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6" name="A. will w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win</a:t>
              </a:r>
            </a:p>
          </p:txBody>
        </p:sp>
      </p:grpSp>
      <p:grpSp>
        <p:nvGrpSpPr>
          <p:cNvPr id="42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1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99" name="B. wins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wins now</a:t>
              </a:r>
            </a:p>
          </p:txBody>
        </p:sp>
      </p:grpSp>
      <p:grpSp>
        <p:nvGrpSpPr>
          <p:cNvPr id="42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2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2" name="C. is w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win</a:t>
              </a:r>
            </a:p>
          </p:txBody>
        </p:sp>
      </p:grpSp>
      <p:grpSp>
        <p:nvGrpSpPr>
          <p:cNvPr id="42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2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5" name="3. Don’t worry; I ___ any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promise I ___ late again.</a:t>
              </a:r>
            </a:p>
          </p:txBody>
        </p:sp>
      </p:grpSp>
      <p:grpSp>
        <p:nvGrpSpPr>
          <p:cNvPr id="42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2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08" name="A. won’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won't be</a:t>
              </a:r>
            </a:p>
          </p:txBody>
        </p:sp>
      </p:grpSp>
      <p:grpSp>
        <p:nvGrpSpPr>
          <p:cNvPr id="42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2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1" name="B. don’t t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don't being</a:t>
              </a:r>
            </a:p>
          </p:txBody>
        </p:sp>
      </p:grpSp>
      <p:grpSp>
        <p:nvGrpSpPr>
          <p:cNvPr id="42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2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4" name="C. am no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 be</a:t>
              </a:r>
            </a:p>
          </p:txBody>
        </p:sp>
      </p:grpSp>
      <p:grpSp>
        <p:nvGrpSpPr>
          <p:cNvPr id="42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2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17" name="4. ___ you open the window, pleas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carry this box for me?</a:t>
              </a:r>
            </a:p>
          </p:txBody>
        </p:sp>
      </p:grpSp>
      <p:grpSp>
        <p:nvGrpSpPr>
          <p:cNvPr id="42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0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42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3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2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6" name="C. Do g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going</a:t>
              </a:r>
            </a:p>
          </p:txBody>
        </p:sp>
      </p:grpSp>
      <p:grpSp>
        <p:nvGrpSpPr>
          <p:cNvPr id="42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2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9" name="5. Perhaps prices ___ next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Maybe the weather ___ tomorrow.</a:t>
              </a:r>
            </a:p>
          </p:txBody>
        </p:sp>
      </p:grpSp>
      <p:grpSp>
        <p:nvGrpSpPr>
          <p:cNvPr id="42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2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2" name="A. ris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improved yesterday</a:t>
              </a:r>
            </a:p>
          </p:txBody>
        </p:sp>
      </p:grpSp>
      <p:grpSp>
        <p:nvGrpSpPr>
          <p:cNvPr id="42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5" name="B. will r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improve</a:t>
              </a:r>
            </a:p>
          </p:txBody>
        </p:sp>
      </p:grpSp>
      <p:grpSp>
        <p:nvGrpSpPr>
          <p:cNvPr id="42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2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38" name="C. are rising every 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improving every day</a:t>
              </a:r>
            </a:p>
          </p:txBody>
        </p:sp>
      </p:grpSp>
      <p:sp>
        <p:nvSpPr>
          <p:cNvPr id="42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2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2" name="B1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10  •  REVEAL</a:t>
              </a:r>
            </a:p>
          </p:txBody>
        </p:sp>
      </p:grpSp>
      <p:grpSp>
        <p:nvGrpSpPr>
          <p:cNvPr id="42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2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45" name="5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2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0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2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2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3" name="Will for future decisions and predic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Will for future decisions and predictions: choose the answer</a:t>
              </a:r>
            </a:p>
          </p:txBody>
        </p:sp>
      </p:grpSp>
      <p:grpSp>
        <p:nvGrpSpPr>
          <p:cNvPr id="42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2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42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2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2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0" name="1. The phone is ringing. I ___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It's cold in here. I ___ the window.</a:t>
              </a:r>
            </a:p>
          </p:txBody>
        </p:sp>
      </p:grpSp>
      <p:grpSp>
        <p:nvGrpSpPr>
          <p:cNvPr id="42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3" name="A.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close</a:t>
              </a:r>
            </a:p>
          </p:txBody>
        </p:sp>
      </p:grpSp>
      <p:grpSp>
        <p:nvGrpSpPr>
          <p:cNvPr id="42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6" name="B. am going to answer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going to close yesterday</a:t>
              </a:r>
            </a:p>
          </p:txBody>
        </p:sp>
      </p:grpSp>
      <p:grpSp>
        <p:nvGrpSpPr>
          <p:cNvPr id="42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69" name="C. will answ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close</a:t>
              </a:r>
            </a:p>
          </p:txBody>
        </p:sp>
      </p:grpSp>
      <p:grpSp>
        <p:nvGrpSpPr>
          <p:cNvPr id="42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2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2" name="2. I think our team ___ the mat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think she ___ the competition.</a:t>
              </a:r>
            </a:p>
          </p:txBody>
        </p:sp>
      </p:grpSp>
      <p:grpSp>
        <p:nvGrpSpPr>
          <p:cNvPr id="42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5" name="A. will w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win</a:t>
              </a:r>
            </a:p>
          </p:txBody>
        </p:sp>
      </p:grpSp>
      <p:grpSp>
        <p:nvGrpSpPr>
          <p:cNvPr id="42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78" name="B. wins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wins now</a:t>
              </a:r>
            </a:p>
          </p:txBody>
        </p:sp>
      </p:grpSp>
      <p:grpSp>
        <p:nvGrpSpPr>
          <p:cNvPr id="42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2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1" name="C. is w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win</a:t>
              </a:r>
            </a:p>
          </p:txBody>
        </p:sp>
      </p:grpSp>
      <p:grpSp>
        <p:nvGrpSpPr>
          <p:cNvPr id="42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2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4" name="3. Don’t worry; I ___ any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promise I ___ late again.</a:t>
              </a:r>
            </a:p>
          </p:txBody>
        </p:sp>
      </p:grpSp>
      <p:grpSp>
        <p:nvGrpSpPr>
          <p:cNvPr id="42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2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87" name="A. won’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won't be</a:t>
              </a:r>
            </a:p>
          </p:txBody>
        </p:sp>
      </p:grpSp>
      <p:grpSp>
        <p:nvGrpSpPr>
          <p:cNvPr id="42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2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0" name="B. don’t t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don't being</a:t>
              </a:r>
            </a:p>
          </p:txBody>
        </p:sp>
      </p:grpSp>
      <p:grpSp>
        <p:nvGrpSpPr>
          <p:cNvPr id="42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2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3" name="C. am no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 be</a:t>
              </a:r>
            </a:p>
          </p:txBody>
        </p:sp>
      </p:grpSp>
      <p:grpSp>
        <p:nvGrpSpPr>
          <p:cNvPr id="42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2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6" name="4. ___ you open the window, pleas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carry this box for me?</a:t>
              </a:r>
            </a:p>
          </p:txBody>
        </p:sp>
      </p:grpSp>
      <p:grpSp>
        <p:nvGrpSpPr>
          <p:cNvPr id="43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2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99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43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2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3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3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5" name="C. Do g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going</a:t>
              </a:r>
            </a:p>
          </p:txBody>
        </p:sp>
      </p:grpSp>
      <p:grpSp>
        <p:nvGrpSpPr>
          <p:cNvPr id="43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3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08" name="5. Perhaps prices ___ next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Maybe the weather ___ tomorrow.</a:t>
              </a:r>
            </a:p>
          </p:txBody>
        </p:sp>
      </p:grpSp>
      <p:grpSp>
        <p:nvGrpSpPr>
          <p:cNvPr id="43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3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1" name="A. ris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improved yesterday</a:t>
              </a:r>
            </a:p>
          </p:txBody>
        </p:sp>
      </p:grpSp>
      <p:grpSp>
        <p:nvGrpSpPr>
          <p:cNvPr id="43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4" name="B. will r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improve</a:t>
              </a:r>
            </a:p>
          </p:txBody>
        </p:sp>
      </p:grpSp>
      <p:grpSp>
        <p:nvGrpSpPr>
          <p:cNvPr id="43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17" name="C. are rising every 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improving every day</a:t>
              </a:r>
            </a:p>
          </p:txBody>
        </p:sp>
      </p:grpSp>
      <p:sp>
        <p:nvSpPr>
          <p:cNvPr id="43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3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1" name="B1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10  •  REVEAL</a:t>
              </a:r>
            </a:p>
          </p:txBody>
        </p:sp>
      </p:grpSp>
      <p:grpSp>
        <p:nvGrpSpPr>
          <p:cNvPr id="43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3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4" name="6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3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29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3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3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2" name="Will for future decisions and predic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Will for future decisions and predictions: choose the answer</a:t>
              </a:r>
            </a:p>
          </p:txBody>
        </p:sp>
      </p:grpSp>
      <p:grpSp>
        <p:nvGrpSpPr>
          <p:cNvPr id="43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3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43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3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3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39" name="1. The phone is ringing. I ___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It's cold in here. I ___ the window.</a:t>
              </a:r>
            </a:p>
          </p:txBody>
        </p:sp>
      </p:grpSp>
      <p:grpSp>
        <p:nvGrpSpPr>
          <p:cNvPr id="43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2" name="A.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close</a:t>
              </a:r>
            </a:p>
          </p:txBody>
        </p:sp>
      </p:grpSp>
      <p:grpSp>
        <p:nvGrpSpPr>
          <p:cNvPr id="43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5" name="B. am going to answer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going to close yesterday</a:t>
              </a:r>
            </a:p>
          </p:txBody>
        </p:sp>
      </p:grpSp>
      <p:grpSp>
        <p:nvGrpSpPr>
          <p:cNvPr id="43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48" name="C. will answ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close</a:t>
              </a:r>
            </a:p>
          </p:txBody>
        </p:sp>
      </p:grpSp>
      <p:grpSp>
        <p:nvGrpSpPr>
          <p:cNvPr id="43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3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1" name="2. I think our team ___ the mat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think she ___ the competition.</a:t>
              </a:r>
            </a:p>
          </p:txBody>
        </p:sp>
      </p:grpSp>
      <p:grpSp>
        <p:nvGrpSpPr>
          <p:cNvPr id="43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4" name="A. will w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win</a:t>
              </a:r>
            </a:p>
          </p:txBody>
        </p:sp>
      </p:grpSp>
      <p:grpSp>
        <p:nvGrpSpPr>
          <p:cNvPr id="43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57" name="B. wins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wins now</a:t>
              </a:r>
            </a:p>
          </p:txBody>
        </p:sp>
      </p:grpSp>
      <p:grpSp>
        <p:nvGrpSpPr>
          <p:cNvPr id="43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3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0" name="C. is w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win</a:t>
              </a:r>
            </a:p>
          </p:txBody>
        </p:sp>
      </p:grpSp>
      <p:grpSp>
        <p:nvGrpSpPr>
          <p:cNvPr id="43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3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3" name="3. Don’t worry; I ___ any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promise I ___ late again.</a:t>
              </a:r>
            </a:p>
          </p:txBody>
        </p:sp>
      </p:grpSp>
      <p:grpSp>
        <p:nvGrpSpPr>
          <p:cNvPr id="43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3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6" name="A. won’t tel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won't be</a:t>
              </a:r>
            </a:p>
          </p:txBody>
        </p:sp>
      </p:grpSp>
      <p:grpSp>
        <p:nvGrpSpPr>
          <p:cNvPr id="43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3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69" name="B. don’t t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don't being</a:t>
              </a:r>
            </a:p>
          </p:txBody>
        </p:sp>
      </p:grpSp>
      <p:grpSp>
        <p:nvGrpSpPr>
          <p:cNvPr id="43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3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2" name="C. am no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 be</a:t>
              </a:r>
            </a:p>
          </p:txBody>
        </p:sp>
      </p:grpSp>
      <p:grpSp>
        <p:nvGrpSpPr>
          <p:cNvPr id="43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3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5" name="4. ___ you open the window, pleas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carry this box for me?</a:t>
              </a:r>
            </a:p>
          </p:txBody>
        </p:sp>
      </p:grpSp>
      <p:grpSp>
        <p:nvGrpSpPr>
          <p:cNvPr id="43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3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78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43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3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1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3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4" name="C. Do g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going</a:t>
              </a:r>
            </a:p>
          </p:txBody>
        </p:sp>
      </p:grpSp>
      <p:grpSp>
        <p:nvGrpSpPr>
          <p:cNvPr id="43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3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87" name="5. Perhaps prices ___ next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Maybe the weather ___ tomorrow.</a:t>
              </a:r>
            </a:p>
          </p:txBody>
        </p:sp>
      </p:grpSp>
      <p:grpSp>
        <p:nvGrpSpPr>
          <p:cNvPr id="43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3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0" name="A. ris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improved yesterday</a:t>
              </a:r>
            </a:p>
          </p:txBody>
        </p:sp>
      </p:grpSp>
      <p:grpSp>
        <p:nvGrpSpPr>
          <p:cNvPr id="43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3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3" name="B. will r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improve</a:t>
              </a:r>
            </a:p>
          </p:txBody>
        </p:sp>
      </p:grpSp>
      <p:grpSp>
        <p:nvGrpSpPr>
          <p:cNvPr id="43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3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396" name="C. are rising every 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improving every day</a:t>
              </a:r>
            </a:p>
          </p:txBody>
        </p:sp>
      </p:grpSp>
      <p:sp>
        <p:nvSpPr>
          <p:cNvPr id="43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3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0" name="B1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10  •  REVEAL</a:t>
              </a:r>
            </a:p>
          </p:txBody>
        </p:sp>
      </p:grpSp>
      <p:grpSp>
        <p:nvGrpSpPr>
          <p:cNvPr id="44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4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3" name="6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4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08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4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4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1" name="Will for future decisions and predic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Will for future decisions and predictions: choose the answer</a:t>
              </a:r>
            </a:p>
          </p:txBody>
        </p:sp>
      </p:grpSp>
      <p:grpSp>
        <p:nvGrpSpPr>
          <p:cNvPr id="44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4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4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4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18" name="1. The phone is ringing. I ___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It's cold in here. I ___ the window.</a:t>
              </a:r>
            </a:p>
          </p:txBody>
        </p:sp>
      </p:grpSp>
      <p:grpSp>
        <p:nvGrpSpPr>
          <p:cNvPr id="44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1" name="A.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close</a:t>
              </a:r>
            </a:p>
          </p:txBody>
        </p:sp>
      </p:grpSp>
      <p:grpSp>
        <p:nvGrpSpPr>
          <p:cNvPr id="44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4" name="B. am going to answer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going to close yesterday</a:t>
              </a:r>
            </a:p>
          </p:txBody>
        </p:sp>
      </p:grpSp>
      <p:grpSp>
        <p:nvGrpSpPr>
          <p:cNvPr id="44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27" name="C. will answ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close</a:t>
              </a:r>
            </a:p>
          </p:txBody>
        </p:sp>
      </p:grpSp>
      <p:grpSp>
        <p:nvGrpSpPr>
          <p:cNvPr id="44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4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0" name="2. I think our team ___ the mat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think she ___ the competition.</a:t>
              </a:r>
            </a:p>
          </p:txBody>
        </p:sp>
      </p:grpSp>
      <p:grpSp>
        <p:nvGrpSpPr>
          <p:cNvPr id="44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4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3" name="A. will w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win</a:t>
              </a:r>
            </a:p>
          </p:txBody>
        </p:sp>
      </p:grpSp>
      <p:grpSp>
        <p:nvGrpSpPr>
          <p:cNvPr id="44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6" name="B. wins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wins now</a:t>
              </a:r>
            </a:p>
          </p:txBody>
        </p:sp>
      </p:grpSp>
      <p:grpSp>
        <p:nvGrpSpPr>
          <p:cNvPr id="44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39" name="C. is w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win</a:t>
              </a:r>
            </a:p>
          </p:txBody>
        </p:sp>
      </p:grpSp>
      <p:grpSp>
        <p:nvGrpSpPr>
          <p:cNvPr id="44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4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2" name="3. Don’t worry; I ___ any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promise I ___ late again.</a:t>
              </a:r>
            </a:p>
          </p:txBody>
        </p:sp>
      </p:grpSp>
      <p:grpSp>
        <p:nvGrpSpPr>
          <p:cNvPr id="44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4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5" name="A. won’t tel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won't be</a:t>
              </a:r>
            </a:p>
          </p:txBody>
        </p:sp>
      </p:grpSp>
      <p:grpSp>
        <p:nvGrpSpPr>
          <p:cNvPr id="44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48" name="B. don’t t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don't being</a:t>
              </a:r>
            </a:p>
          </p:txBody>
        </p:sp>
      </p:grpSp>
      <p:grpSp>
        <p:nvGrpSpPr>
          <p:cNvPr id="44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1" name="C. am no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 be</a:t>
              </a:r>
            </a:p>
          </p:txBody>
        </p:sp>
      </p:grpSp>
      <p:grpSp>
        <p:nvGrpSpPr>
          <p:cNvPr id="44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4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4" name="4. ___ you open the window, pleas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carry this box for me?</a:t>
              </a:r>
            </a:p>
          </p:txBody>
        </p:sp>
      </p:grpSp>
      <p:grpSp>
        <p:nvGrpSpPr>
          <p:cNvPr id="44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4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57" name="A. Wil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44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0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4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3" name="C. Do g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going</a:t>
              </a:r>
            </a:p>
          </p:txBody>
        </p:sp>
      </p:grpSp>
      <p:grpSp>
        <p:nvGrpSpPr>
          <p:cNvPr id="44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4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6" name="5. Perhaps prices ___ next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Maybe the weather ___ tomorrow.</a:t>
              </a:r>
            </a:p>
          </p:txBody>
        </p:sp>
      </p:grpSp>
      <p:grpSp>
        <p:nvGrpSpPr>
          <p:cNvPr id="44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4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69" name="A. ris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improved yesterday</a:t>
              </a:r>
            </a:p>
          </p:txBody>
        </p:sp>
      </p:grpSp>
      <p:grpSp>
        <p:nvGrpSpPr>
          <p:cNvPr id="44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2" name="B. will ri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improve</a:t>
              </a:r>
            </a:p>
          </p:txBody>
        </p:sp>
      </p:grpSp>
      <p:grpSp>
        <p:nvGrpSpPr>
          <p:cNvPr id="44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5" name="C. are rising every 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improving every day</a:t>
              </a:r>
            </a:p>
          </p:txBody>
        </p:sp>
      </p:grpSp>
      <p:sp>
        <p:nvSpPr>
          <p:cNvPr id="44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4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79" name="B1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10  •  REVEAL</a:t>
              </a:r>
            </a:p>
          </p:txBody>
        </p:sp>
      </p:grpSp>
      <p:grpSp>
        <p:nvGrpSpPr>
          <p:cNvPr id="44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4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2" name="6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4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87" name="UNIT 1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10  •  REVEAL</a:t>
              </a:r>
            </a:p>
          </p:txBody>
        </p:sp>
      </p:grpSp>
      <p:grpSp>
        <p:nvGrpSpPr>
          <p:cNvPr id="44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4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0" name="Will for future decisions and predictio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Will for future decisions and predictions: choose the answer</a:t>
              </a:r>
            </a:p>
          </p:txBody>
        </p:sp>
      </p:grpSp>
      <p:grpSp>
        <p:nvGrpSpPr>
          <p:cNvPr id="44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4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4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4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4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497" name="1. The phone is ringing. I ___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It's cold in here. I ___ the window.</a:t>
              </a:r>
            </a:p>
          </p:txBody>
        </p:sp>
      </p:grpSp>
      <p:grpSp>
        <p:nvGrpSpPr>
          <p:cNvPr id="45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0" name="A.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close</a:t>
              </a:r>
            </a:p>
          </p:txBody>
        </p:sp>
      </p:grpSp>
      <p:grpSp>
        <p:nvGrpSpPr>
          <p:cNvPr id="45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3" name="B. am going to answer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going to close yesterday</a:t>
              </a:r>
            </a:p>
          </p:txBody>
        </p:sp>
      </p:grpSp>
      <p:grpSp>
        <p:nvGrpSpPr>
          <p:cNvPr id="45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6" name="C. will answ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close</a:t>
              </a:r>
            </a:p>
          </p:txBody>
        </p:sp>
      </p:grpSp>
      <p:grpSp>
        <p:nvGrpSpPr>
          <p:cNvPr id="45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5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09" name="2. I think our team ___ the mat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think she ___ the competition.</a:t>
              </a:r>
            </a:p>
          </p:txBody>
        </p:sp>
      </p:grpSp>
      <p:grpSp>
        <p:nvGrpSpPr>
          <p:cNvPr id="45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2" name="A. will wi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win</a:t>
              </a:r>
            </a:p>
          </p:txBody>
        </p:sp>
      </p:grpSp>
      <p:grpSp>
        <p:nvGrpSpPr>
          <p:cNvPr id="45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5" name="B. wins 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wins now</a:t>
              </a:r>
            </a:p>
          </p:txBody>
        </p:sp>
      </p:grpSp>
      <p:grpSp>
        <p:nvGrpSpPr>
          <p:cNvPr id="45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18" name="C. is w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win</a:t>
              </a:r>
            </a:p>
          </p:txBody>
        </p:sp>
      </p:grpSp>
      <p:grpSp>
        <p:nvGrpSpPr>
          <p:cNvPr id="45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5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1" name="3. Don’t worry; I ___ any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promise I ___ late again.</a:t>
              </a:r>
            </a:p>
          </p:txBody>
        </p:sp>
      </p:grpSp>
      <p:grpSp>
        <p:nvGrpSpPr>
          <p:cNvPr id="45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5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4" name="A. won’t tel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won't be</a:t>
              </a:r>
            </a:p>
          </p:txBody>
        </p:sp>
      </p:grpSp>
      <p:grpSp>
        <p:nvGrpSpPr>
          <p:cNvPr id="45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5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27" name="B. don’t tell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don't being</a:t>
              </a:r>
            </a:p>
          </p:txBody>
        </p:sp>
      </p:grpSp>
      <p:grpSp>
        <p:nvGrpSpPr>
          <p:cNvPr id="45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5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0" name="C. am not te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not be</a:t>
              </a:r>
            </a:p>
          </p:txBody>
        </p:sp>
      </p:grpSp>
      <p:grpSp>
        <p:nvGrpSpPr>
          <p:cNvPr id="45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5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3" name="4. ___ you open the window, pleas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___ you carry this box for me?</a:t>
              </a:r>
            </a:p>
          </p:txBody>
        </p:sp>
      </p:grpSp>
      <p:grpSp>
        <p:nvGrpSpPr>
          <p:cNvPr id="45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5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6" name="A. Wil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45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39" name="B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5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2" name="C. Do go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going</a:t>
              </a:r>
            </a:p>
          </p:txBody>
        </p:sp>
      </p:grpSp>
      <p:grpSp>
        <p:nvGrpSpPr>
          <p:cNvPr id="45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5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5" name="5. Perhaps prices ___ next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Maybe the weather ___ tomorrow.</a:t>
              </a:r>
            </a:p>
          </p:txBody>
        </p:sp>
      </p:grpSp>
      <p:grpSp>
        <p:nvGrpSpPr>
          <p:cNvPr id="45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48" name="A. ris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improved yesterday</a:t>
              </a:r>
            </a:p>
          </p:txBody>
        </p:sp>
      </p:grpSp>
      <p:grpSp>
        <p:nvGrpSpPr>
          <p:cNvPr id="45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1" name="B. will ri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improve</a:t>
              </a:r>
            </a:p>
          </p:txBody>
        </p:sp>
      </p:grpSp>
      <p:grpSp>
        <p:nvGrpSpPr>
          <p:cNvPr id="45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4" name="C. are rising every 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improving every day</a:t>
              </a:r>
            </a:p>
          </p:txBody>
        </p:sp>
      </p:grpSp>
      <p:sp>
        <p:nvSpPr>
          <p:cNvPr id="45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5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58" name="B1 GRAMMAR  •  UNIT 1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10  •  REVEAL</a:t>
              </a:r>
            </a:p>
          </p:txBody>
        </p:sp>
      </p:grpSp>
      <p:grpSp>
        <p:nvGrpSpPr>
          <p:cNvPr id="45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5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1" name="6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45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6" name="UNIT 1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EXPLANATION</a:t>
              </a:r>
            </a:p>
          </p:txBody>
        </p:sp>
      </p:grpSp>
      <p:grpSp>
        <p:nvGrpSpPr>
          <p:cNvPr id="45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45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69" name="Going to and present continuous for futur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 and present continuous for future</a:t>
              </a:r>
            </a:p>
          </p:txBody>
        </p:sp>
      </p:grpSp>
      <p:sp>
        <p:nvSpPr>
          <p:cNvPr id="45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45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457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45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6" name="Use going to for intentions and evidence-based predictions. Use the present continuous for fixed personal arrangements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going to for intentions and evidence-based predictions. Use the present continuous for fixed personal arrangements.</a:t>
              </a:r>
            </a:p>
          </p:txBody>
        </p:sp>
      </p:grpSp>
      <p:grpSp>
        <p:nvGrpSpPr>
          <p:cNvPr id="45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45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45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45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2" name="An arrangement normally includes a time, place or another perso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 arrangement normally includes a time, place or another person.</a:t>
              </a:r>
            </a:p>
          </p:txBody>
        </p:sp>
      </p:grpSp>
      <p:sp>
        <p:nvSpPr>
          <p:cNvPr id="45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45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459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45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89" name="am / is / are going to + verb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am / is / are going to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am / is / are + verb-ing + future time</a:t>
              </a:r>
            </a:p>
          </p:txBody>
        </p:sp>
      </p:grpSp>
      <p:grpSp>
        <p:nvGrpSpPr>
          <p:cNvPr id="45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45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45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5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45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46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45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599" name="1.  I’m going to learn Spanish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I’m going to learn Spanish.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Look at those clouds! It’s going to rain.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We’re meeting Ana at six.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He’s flying on Monday.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Are you going to apply?</a:t>
              </a:r>
            </a:p>
          </p:txBody>
        </p:sp>
      </p:grpSp>
      <p:sp>
        <p:nvSpPr>
          <p:cNvPr id="46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6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03" name="B1 GRAMMAR  •  UNIT 1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11  •  EXPLANATION</a:t>
              </a:r>
            </a:p>
          </p:txBody>
        </p:sp>
      </p:grpSp>
      <p:grpSp>
        <p:nvGrpSpPr>
          <p:cNvPr id="46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6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06" name="6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6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1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6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6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4" name="Going to and present continuous for futur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 and present continuous for future: choose the answer</a:t>
              </a:r>
            </a:p>
          </p:txBody>
        </p:sp>
      </p:grpSp>
      <p:grpSp>
        <p:nvGrpSpPr>
          <p:cNvPr id="46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6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46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6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1" name="1. Look at the sky! It ___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Look at those dark clouds! It ___ storm.</a:t>
              </a:r>
            </a:p>
          </p:txBody>
        </p:sp>
      </p:grpSp>
      <p:grpSp>
        <p:nvGrpSpPr>
          <p:cNvPr id="46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4" name="A. is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going to</a:t>
              </a:r>
            </a:p>
          </p:txBody>
        </p:sp>
      </p:grpSp>
      <p:grpSp>
        <p:nvGrpSpPr>
          <p:cNvPr id="46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27" name="B. will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yesterday</a:t>
              </a:r>
            </a:p>
          </p:txBody>
        </p:sp>
      </p:grpSp>
      <p:grpSp>
        <p:nvGrpSpPr>
          <p:cNvPr id="46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0" name="C. goe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goes to</a:t>
              </a:r>
            </a:p>
          </p:txBody>
        </p:sp>
      </p:grpSp>
      <p:grpSp>
        <p:nvGrpSpPr>
          <p:cNvPr id="46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6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3" name="2. We ___ the dentist at 3 p.m.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my tutor at 4 p.m. tomorrow.</a:t>
              </a:r>
            </a:p>
          </p:txBody>
        </p:sp>
      </p:grpSp>
      <p:grpSp>
        <p:nvGrpSpPr>
          <p:cNvPr id="46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6" name="A. see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meet usually</a:t>
              </a:r>
            </a:p>
          </p:txBody>
        </p:sp>
      </p:grpSp>
      <p:grpSp>
        <p:nvGrpSpPr>
          <p:cNvPr id="46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6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39" name="B. are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meeting</a:t>
              </a:r>
            </a:p>
          </p:txBody>
        </p:sp>
      </p:grpSp>
      <p:grpSp>
        <p:nvGrpSpPr>
          <p:cNvPr id="46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6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2" name="C. will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met</a:t>
              </a:r>
            </a:p>
          </p:txBody>
        </p:sp>
      </p:grpSp>
      <p:grpSp>
        <p:nvGrpSpPr>
          <p:cNvPr id="46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6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5" name="3. I ___ save more money this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redecorate the kitchen this summer.</a:t>
              </a:r>
            </a:p>
          </p:txBody>
        </p:sp>
      </p:grpSp>
      <p:grpSp>
        <p:nvGrpSpPr>
          <p:cNvPr id="46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6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48" name="A. am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going to</a:t>
              </a:r>
            </a:p>
          </p:txBody>
        </p:sp>
      </p:grpSp>
      <p:grpSp>
        <p:nvGrpSpPr>
          <p:cNvPr id="46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6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1" name="B. am saving every day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decorating every day usually</a:t>
              </a:r>
            </a:p>
          </p:txBody>
        </p:sp>
      </p:grpSp>
      <p:grpSp>
        <p:nvGrpSpPr>
          <p:cNvPr id="46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6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4" name="C. did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going to</a:t>
              </a:r>
            </a:p>
          </p:txBody>
        </p:sp>
      </p:grpSp>
      <p:grpSp>
        <p:nvGrpSpPr>
          <p:cNvPr id="46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6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57" name="4. They ___ us for dinner on Fr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cousins ___ us on Saturday.</a:t>
              </a:r>
            </a:p>
          </p:txBody>
        </p:sp>
      </p:grpSp>
      <p:grpSp>
        <p:nvGrpSpPr>
          <p:cNvPr id="46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0" name="A. are jo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visiting</a:t>
              </a:r>
            </a:p>
          </p:txBody>
        </p:sp>
      </p:grpSp>
      <p:grpSp>
        <p:nvGrpSpPr>
          <p:cNvPr id="46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3" name="B. join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 yesterday</a:t>
              </a:r>
            </a:p>
          </p:txBody>
        </p:sp>
      </p:grpSp>
      <p:grpSp>
        <p:nvGrpSpPr>
          <p:cNvPr id="46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6" name="C. have jo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visit</a:t>
              </a:r>
            </a:p>
          </p:txBody>
        </p:sp>
      </p:grpSp>
      <p:grpSp>
        <p:nvGrpSpPr>
          <p:cNvPr id="46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6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69" name="5. ___ she going to study medicin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they going to buy a car?</a:t>
              </a:r>
            </a:p>
          </p:txBody>
        </p:sp>
      </p:grpSp>
      <p:grpSp>
        <p:nvGrpSpPr>
          <p:cNvPr id="46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6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2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46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5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6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6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78" name="C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sp>
        <p:nvSpPr>
          <p:cNvPr id="46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6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82" name="B1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11  •  REVEAL</a:t>
              </a:r>
            </a:p>
          </p:txBody>
        </p:sp>
      </p:grpSp>
      <p:grpSp>
        <p:nvGrpSpPr>
          <p:cNvPr id="46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6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85" name="6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6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6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0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6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6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3" name="Going to and present continuous for futur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 and present continuous for future: choose the answer</a:t>
              </a:r>
            </a:p>
          </p:txBody>
        </p:sp>
      </p:grpSp>
      <p:grpSp>
        <p:nvGrpSpPr>
          <p:cNvPr id="46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6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6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46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6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0" name="1. Look at the sky! It ___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Look at those dark clouds! It ___ storm.</a:t>
              </a:r>
            </a:p>
          </p:txBody>
        </p:sp>
      </p:grpSp>
      <p:grpSp>
        <p:nvGrpSpPr>
          <p:cNvPr id="47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3" name="A. is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going to</a:t>
              </a:r>
            </a:p>
          </p:txBody>
        </p:sp>
      </p:grpSp>
      <p:grpSp>
        <p:nvGrpSpPr>
          <p:cNvPr id="47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6" name="B. will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yesterday</a:t>
              </a:r>
            </a:p>
          </p:txBody>
        </p:sp>
      </p:grpSp>
      <p:grpSp>
        <p:nvGrpSpPr>
          <p:cNvPr id="47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09" name="C. goe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goes to</a:t>
              </a:r>
            </a:p>
          </p:txBody>
        </p:sp>
      </p:grpSp>
      <p:grpSp>
        <p:nvGrpSpPr>
          <p:cNvPr id="47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7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2" name="2. We ___ the dentist at 3 p.m.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my tutor at 4 p.m. tomorrow.</a:t>
              </a:r>
            </a:p>
          </p:txBody>
        </p:sp>
      </p:grpSp>
      <p:grpSp>
        <p:nvGrpSpPr>
          <p:cNvPr id="47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5" name="A. see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meet usually</a:t>
              </a:r>
            </a:p>
          </p:txBody>
        </p:sp>
      </p:grpSp>
      <p:grpSp>
        <p:nvGrpSpPr>
          <p:cNvPr id="47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18" name="B. are see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meeting</a:t>
              </a:r>
            </a:p>
          </p:txBody>
        </p:sp>
      </p:grpSp>
      <p:grpSp>
        <p:nvGrpSpPr>
          <p:cNvPr id="47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1" name="C. will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met</a:t>
              </a:r>
            </a:p>
          </p:txBody>
        </p:sp>
      </p:grpSp>
      <p:grpSp>
        <p:nvGrpSpPr>
          <p:cNvPr id="47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7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4" name="3. I ___ save more money this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redecorate the kitchen this summer.</a:t>
              </a:r>
            </a:p>
          </p:txBody>
        </p:sp>
      </p:grpSp>
      <p:grpSp>
        <p:nvGrpSpPr>
          <p:cNvPr id="47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7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27" name="A. am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going to</a:t>
              </a:r>
            </a:p>
          </p:txBody>
        </p:sp>
      </p:grpSp>
      <p:grpSp>
        <p:nvGrpSpPr>
          <p:cNvPr id="47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7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0" name="B. am saving every day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decorating every day usually</a:t>
              </a:r>
            </a:p>
          </p:txBody>
        </p:sp>
      </p:grpSp>
      <p:grpSp>
        <p:nvGrpSpPr>
          <p:cNvPr id="47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7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3" name="C. did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going to</a:t>
              </a:r>
            </a:p>
          </p:txBody>
        </p:sp>
      </p:grpSp>
      <p:grpSp>
        <p:nvGrpSpPr>
          <p:cNvPr id="47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7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6" name="4. They ___ us for dinner on Fr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cousins ___ us on Saturday.</a:t>
              </a:r>
            </a:p>
          </p:txBody>
        </p:sp>
      </p:grpSp>
      <p:grpSp>
        <p:nvGrpSpPr>
          <p:cNvPr id="47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7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39" name="A. are jo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visiting</a:t>
              </a:r>
            </a:p>
          </p:txBody>
        </p:sp>
      </p:grpSp>
      <p:grpSp>
        <p:nvGrpSpPr>
          <p:cNvPr id="47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2" name="B. join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 yesterday</a:t>
              </a:r>
            </a:p>
          </p:txBody>
        </p:sp>
      </p:grpSp>
      <p:grpSp>
        <p:nvGrpSpPr>
          <p:cNvPr id="47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7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5" name="C. have jo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visit</a:t>
              </a:r>
            </a:p>
          </p:txBody>
        </p:sp>
      </p:grpSp>
      <p:grpSp>
        <p:nvGrpSpPr>
          <p:cNvPr id="47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7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48" name="5. ___ she going to study medicin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they going to buy a car?</a:t>
              </a:r>
            </a:p>
          </p:txBody>
        </p:sp>
      </p:grpSp>
      <p:grpSp>
        <p:nvGrpSpPr>
          <p:cNvPr id="47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7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1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47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7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4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7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7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57" name="C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sp>
        <p:nvSpPr>
          <p:cNvPr id="47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7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1" name="B1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11  •  REVEAL</a:t>
              </a:r>
            </a:p>
          </p:txBody>
        </p:sp>
      </p:grpSp>
      <p:grpSp>
        <p:nvGrpSpPr>
          <p:cNvPr id="47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7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4" name="6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7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69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7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7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2" name="Going to and present continuous for futur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 and present continuous for future: choose the answer</a:t>
              </a:r>
            </a:p>
          </p:txBody>
        </p:sp>
      </p:grpSp>
      <p:grpSp>
        <p:nvGrpSpPr>
          <p:cNvPr id="47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7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47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7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7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79" name="1. Look at the sky! It ___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Look at those dark clouds! It ___ storm.</a:t>
              </a:r>
            </a:p>
          </p:txBody>
        </p:sp>
      </p:grpSp>
      <p:grpSp>
        <p:nvGrpSpPr>
          <p:cNvPr id="47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2" name="A. is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going to</a:t>
              </a:r>
            </a:p>
          </p:txBody>
        </p:sp>
      </p:grpSp>
      <p:grpSp>
        <p:nvGrpSpPr>
          <p:cNvPr id="47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5" name="B. will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yesterday</a:t>
              </a:r>
            </a:p>
          </p:txBody>
        </p:sp>
      </p:grpSp>
      <p:grpSp>
        <p:nvGrpSpPr>
          <p:cNvPr id="47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88" name="C. goe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goes to</a:t>
              </a:r>
            </a:p>
          </p:txBody>
        </p:sp>
      </p:grpSp>
      <p:grpSp>
        <p:nvGrpSpPr>
          <p:cNvPr id="47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7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1" name="2. We ___ the dentist at 3 p.m.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my tutor at 4 p.m. tomorrow.</a:t>
              </a:r>
            </a:p>
          </p:txBody>
        </p:sp>
      </p:grpSp>
      <p:grpSp>
        <p:nvGrpSpPr>
          <p:cNvPr id="47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4" name="A. see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meet usually</a:t>
              </a:r>
            </a:p>
          </p:txBody>
        </p:sp>
      </p:grpSp>
      <p:grpSp>
        <p:nvGrpSpPr>
          <p:cNvPr id="47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797" name="B. are see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meeting</a:t>
              </a:r>
            </a:p>
          </p:txBody>
        </p:sp>
      </p:grpSp>
      <p:grpSp>
        <p:nvGrpSpPr>
          <p:cNvPr id="48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7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0" name="C. will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met</a:t>
              </a:r>
            </a:p>
          </p:txBody>
        </p:sp>
      </p:grpSp>
      <p:grpSp>
        <p:nvGrpSpPr>
          <p:cNvPr id="48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8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3" name="3. I ___ save more money this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redecorate the kitchen this summer.</a:t>
              </a:r>
            </a:p>
          </p:txBody>
        </p:sp>
      </p:grpSp>
      <p:grpSp>
        <p:nvGrpSpPr>
          <p:cNvPr id="48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8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6" name="A. am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going to</a:t>
              </a:r>
            </a:p>
          </p:txBody>
        </p:sp>
      </p:grpSp>
      <p:grpSp>
        <p:nvGrpSpPr>
          <p:cNvPr id="48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09" name="B. am saving every day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decorating every day usually</a:t>
              </a:r>
            </a:p>
          </p:txBody>
        </p:sp>
      </p:grpSp>
      <p:grpSp>
        <p:nvGrpSpPr>
          <p:cNvPr id="48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8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2" name="C. did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going to</a:t>
              </a:r>
            </a:p>
          </p:txBody>
        </p:sp>
      </p:grpSp>
      <p:grpSp>
        <p:nvGrpSpPr>
          <p:cNvPr id="48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8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5" name="4. They ___ us for dinner on Fr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cousins ___ us on Saturday.</a:t>
              </a:r>
            </a:p>
          </p:txBody>
        </p:sp>
      </p:grpSp>
      <p:grpSp>
        <p:nvGrpSpPr>
          <p:cNvPr id="48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8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18" name="A. are join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visiting</a:t>
              </a:r>
            </a:p>
          </p:txBody>
        </p:sp>
      </p:grpSp>
      <p:grpSp>
        <p:nvGrpSpPr>
          <p:cNvPr id="48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8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1" name="B. join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 yesterday</a:t>
              </a:r>
            </a:p>
          </p:txBody>
        </p:sp>
      </p:grpSp>
      <p:grpSp>
        <p:nvGrpSpPr>
          <p:cNvPr id="48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4" name="C. have jo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visit</a:t>
              </a:r>
            </a:p>
          </p:txBody>
        </p:sp>
      </p:grpSp>
      <p:grpSp>
        <p:nvGrpSpPr>
          <p:cNvPr id="48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8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27" name="5. ___ she going to study medicin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they going to buy a car?</a:t>
              </a:r>
            </a:p>
          </p:txBody>
        </p:sp>
      </p:grpSp>
      <p:grpSp>
        <p:nvGrpSpPr>
          <p:cNvPr id="48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8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0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48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8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3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8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8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36" name="C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sp>
        <p:nvSpPr>
          <p:cNvPr id="48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8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0" name="B1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11  •  REVEAL</a:t>
              </a:r>
            </a:p>
          </p:txBody>
        </p:sp>
      </p:grpSp>
      <p:grpSp>
        <p:nvGrpSpPr>
          <p:cNvPr id="48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8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3" name="6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8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48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8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8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1" name="Going to and present continuous for futur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 and present continuous for future: choose the answer</a:t>
              </a:r>
            </a:p>
          </p:txBody>
        </p:sp>
      </p:grpSp>
      <p:grpSp>
        <p:nvGrpSpPr>
          <p:cNvPr id="48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8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48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8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8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58" name="1. Look at the sky! It ___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Look at those dark clouds! It ___ storm.</a:t>
              </a:r>
            </a:p>
          </p:txBody>
        </p:sp>
      </p:grpSp>
      <p:grpSp>
        <p:nvGrpSpPr>
          <p:cNvPr id="48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1" name="A. is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going to</a:t>
              </a:r>
            </a:p>
          </p:txBody>
        </p:sp>
      </p:grpSp>
      <p:grpSp>
        <p:nvGrpSpPr>
          <p:cNvPr id="48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4" name="B. will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yesterday</a:t>
              </a:r>
            </a:p>
          </p:txBody>
        </p:sp>
      </p:grpSp>
      <p:grpSp>
        <p:nvGrpSpPr>
          <p:cNvPr id="48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67" name="C. goe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goes to</a:t>
              </a:r>
            </a:p>
          </p:txBody>
        </p:sp>
      </p:grpSp>
      <p:grpSp>
        <p:nvGrpSpPr>
          <p:cNvPr id="48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8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0" name="2. We ___ the dentist at 3 p.m.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my tutor at 4 p.m. tomorrow.</a:t>
              </a:r>
            </a:p>
          </p:txBody>
        </p:sp>
      </p:grpSp>
      <p:grpSp>
        <p:nvGrpSpPr>
          <p:cNvPr id="48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8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3" name="A. see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meet usually</a:t>
              </a:r>
            </a:p>
          </p:txBody>
        </p:sp>
      </p:grpSp>
      <p:grpSp>
        <p:nvGrpSpPr>
          <p:cNvPr id="48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6" name="B. are see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meeting</a:t>
              </a:r>
            </a:p>
          </p:txBody>
        </p:sp>
      </p:grpSp>
      <p:grpSp>
        <p:nvGrpSpPr>
          <p:cNvPr id="48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79" name="C. will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met</a:t>
              </a:r>
            </a:p>
          </p:txBody>
        </p:sp>
      </p:grpSp>
      <p:grpSp>
        <p:nvGrpSpPr>
          <p:cNvPr id="48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8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2" name="3. I ___ save more money this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redecorate the kitchen this summer.</a:t>
              </a:r>
            </a:p>
          </p:txBody>
        </p:sp>
      </p:grpSp>
      <p:grpSp>
        <p:nvGrpSpPr>
          <p:cNvPr id="48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8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5" name="A. am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going to</a:t>
              </a:r>
            </a:p>
          </p:txBody>
        </p:sp>
      </p:grpSp>
      <p:grpSp>
        <p:nvGrpSpPr>
          <p:cNvPr id="48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88" name="B. am saving every day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decorating every day usually</a:t>
              </a:r>
            </a:p>
          </p:txBody>
        </p:sp>
      </p:grpSp>
      <p:grpSp>
        <p:nvGrpSpPr>
          <p:cNvPr id="48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1" name="C. did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going to</a:t>
              </a:r>
            </a:p>
          </p:txBody>
        </p:sp>
      </p:grpSp>
      <p:grpSp>
        <p:nvGrpSpPr>
          <p:cNvPr id="48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8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4" name="4. They ___ us for dinner on Fr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cousins ___ us on Saturday.</a:t>
              </a:r>
            </a:p>
          </p:txBody>
        </p:sp>
      </p:grpSp>
      <p:grpSp>
        <p:nvGrpSpPr>
          <p:cNvPr id="48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8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897" name="A. are joi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visiting</a:t>
              </a:r>
            </a:p>
          </p:txBody>
        </p:sp>
      </p:grpSp>
      <p:grpSp>
        <p:nvGrpSpPr>
          <p:cNvPr id="49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0" name="B. join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 yesterday</a:t>
              </a:r>
            </a:p>
          </p:txBody>
        </p:sp>
      </p:grpSp>
      <p:grpSp>
        <p:nvGrpSpPr>
          <p:cNvPr id="49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3" name="C. have jo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visit</a:t>
              </a:r>
            </a:p>
          </p:txBody>
        </p:sp>
      </p:grpSp>
      <p:grpSp>
        <p:nvGrpSpPr>
          <p:cNvPr id="49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9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6" name="5. ___ she going to study medicin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they going to buy a car?</a:t>
              </a:r>
            </a:p>
          </p:txBody>
        </p:sp>
      </p:grpSp>
      <p:grpSp>
        <p:nvGrpSpPr>
          <p:cNvPr id="49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9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09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49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2" name="B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9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5" name="C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sp>
        <p:nvSpPr>
          <p:cNvPr id="49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9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19" name="B1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11  •  REVEAL</a:t>
              </a:r>
            </a:p>
          </p:txBody>
        </p:sp>
      </p:grpSp>
      <p:grpSp>
        <p:nvGrpSpPr>
          <p:cNvPr id="49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49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2" name="6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49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27" name="UNIT 1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11  •  REVEAL</a:t>
              </a:r>
            </a:p>
          </p:txBody>
        </p:sp>
      </p:grpSp>
      <p:grpSp>
        <p:nvGrpSpPr>
          <p:cNvPr id="49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49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0" name="Going to and present continuous for futur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Going to and present continuous for future: choose the answer</a:t>
              </a:r>
            </a:p>
          </p:txBody>
        </p:sp>
      </p:grpSp>
      <p:grpSp>
        <p:nvGrpSpPr>
          <p:cNvPr id="49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49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49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49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37" name="1. Look at the sky! It ___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Look at those dark clouds! It ___ storm.</a:t>
              </a:r>
            </a:p>
          </p:txBody>
        </p:sp>
      </p:grpSp>
      <p:grpSp>
        <p:nvGrpSpPr>
          <p:cNvPr id="49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4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0" name="A. is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going to</a:t>
              </a:r>
            </a:p>
          </p:txBody>
        </p:sp>
      </p:grpSp>
      <p:grpSp>
        <p:nvGrpSpPr>
          <p:cNvPr id="49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4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3" name="B. will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yesterday</a:t>
              </a:r>
            </a:p>
          </p:txBody>
        </p:sp>
      </p:grpSp>
      <p:grpSp>
        <p:nvGrpSpPr>
          <p:cNvPr id="49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4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6" name="C. goe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goes to</a:t>
              </a:r>
            </a:p>
          </p:txBody>
        </p:sp>
      </p:grpSp>
      <p:grpSp>
        <p:nvGrpSpPr>
          <p:cNvPr id="49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49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49" name="2. We ___ the dentist at 3 p.m.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I ___ my tutor at 4 p.m. tomorrow.</a:t>
              </a:r>
            </a:p>
          </p:txBody>
        </p:sp>
      </p:grpSp>
      <p:grpSp>
        <p:nvGrpSpPr>
          <p:cNvPr id="49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4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2" name="A. see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meet usually</a:t>
              </a:r>
            </a:p>
          </p:txBody>
        </p:sp>
      </p:grpSp>
      <p:grpSp>
        <p:nvGrpSpPr>
          <p:cNvPr id="49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4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5" name="B. are see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am meeting</a:t>
              </a:r>
            </a:p>
          </p:txBody>
        </p:sp>
      </p:grpSp>
      <p:grpSp>
        <p:nvGrpSpPr>
          <p:cNvPr id="49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4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58" name="C. will sa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met</a:t>
              </a:r>
            </a:p>
          </p:txBody>
        </p:sp>
      </p:grpSp>
      <p:grpSp>
        <p:nvGrpSpPr>
          <p:cNvPr id="49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49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1" name="3. I ___ save more money this yea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___ redecorate the kitchen this summer.</a:t>
              </a:r>
            </a:p>
          </p:txBody>
        </p:sp>
      </p:grpSp>
      <p:grpSp>
        <p:nvGrpSpPr>
          <p:cNvPr id="49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49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4" name="A. am going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going to</a:t>
              </a:r>
            </a:p>
          </p:txBody>
        </p:sp>
      </p:grpSp>
      <p:grpSp>
        <p:nvGrpSpPr>
          <p:cNvPr id="49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49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67" name="B. am saving every day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 decorating every day usually</a:t>
              </a:r>
            </a:p>
          </p:txBody>
        </p:sp>
      </p:grpSp>
      <p:grpSp>
        <p:nvGrpSpPr>
          <p:cNvPr id="49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49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0" name="C. did go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going to</a:t>
              </a:r>
            </a:p>
          </p:txBody>
        </p:sp>
      </p:grpSp>
      <p:grpSp>
        <p:nvGrpSpPr>
          <p:cNvPr id="49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49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3" name="4. They ___ us for dinner on Fri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cousins ___ us on Saturday.</a:t>
              </a:r>
            </a:p>
          </p:txBody>
        </p:sp>
      </p:grpSp>
      <p:grpSp>
        <p:nvGrpSpPr>
          <p:cNvPr id="49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49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6" name="A. are join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visiting</a:t>
              </a:r>
            </a:p>
          </p:txBody>
        </p:sp>
      </p:grpSp>
      <p:grpSp>
        <p:nvGrpSpPr>
          <p:cNvPr id="49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4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79" name="B. join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visit yesterday</a:t>
              </a:r>
            </a:p>
          </p:txBody>
        </p:sp>
      </p:grpSp>
      <p:grpSp>
        <p:nvGrpSpPr>
          <p:cNvPr id="49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4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2" name="C. have jo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visit</a:t>
              </a:r>
            </a:p>
          </p:txBody>
        </p:sp>
      </p:grpSp>
      <p:grpSp>
        <p:nvGrpSpPr>
          <p:cNvPr id="49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49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5" name="5. ___ she going to study medicin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they going to buy a car?</a:t>
              </a:r>
            </a:p>
          </p:txBody>
        </p:sp>
      </p:grpSp>
      <p:grpSp>
        <p:nvGrpSpPr>
          <p:cNvPr id="49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49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88" name="A. Do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</a:t>
              </a:r>
            </a:p>
          </p:txBody>
        </p:sp>
      </p:grpSp>
      <p:grpSp>
        <p:nvGrpSpPr>
          <p:cNvPr id="49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4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1" name="B. I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</a:t>
              </a:r>
            </a:p>
          </p:txBody>
        </p:sp>
      </p:grpSp>
      <p:grpSp>
        <p:nvGrpSpPr>
          <p:cNvPr id="49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4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4" name="C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</a:t>
              </a:r>
            </a:p>
          </p:txBody>
        </p:sp>
      </p:grpSp>
      <p:sp>
        <p:nvSpPr>
          <p:cNvPr id="49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49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49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998" name="B1 GRAMMAR  •  UNIT 1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11  •  REVEAL</a:t>
              </a:r>
            </a:p>
          </p:txBody>
        </p:sp>
      </p:grpSp>
      <p:grpSp>
        <p:nvGrpSpPr>
          <p:cNvPr id="50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0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1" name="6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0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6" name="UNIT 1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EXPLANATION</a:t>
              </a:r>
            </a:p>
          </p:txBody>
        </p:sp>
      </p:grpSp>
      <p:grpSp>
        <p:nvGrpSpPr>
          <p:cNvPr id="50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0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09" name="Future continuou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</a:t>
              </a:r>
            </a:p>
          </p:txBody>
        </p:sp>
      </p:grpSp>
      <p:sp>
        <p:nvSpPr>
          <p:cNvPr id="50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0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0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0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6" name="Use the future continuous for an action that will be in progress at a particular future tim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future continuous for an action that will be in progress at a particular future time.</a:t>
              </a:r>
            </a:p>
          </p:txBody>
        </p:sp>
      </p:grpSp>
      <p:grpSp>
        <p:nvGrpSpPr>
          <p:cNvPr id="50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0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0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0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2" name="A future time expression such as this time tomorrow often signals the future continuous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 future time expression such as this time tomorrow often signals the future continuous.</a:t>
              </a:r>
            </a:p>
          </p:txBody>
        </p:sp>
      </p:grpSp>
      <p:sp>
        <p:nvSpPr>
          <p:cNvPr id="50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0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0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50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29" name="will be + verb-ing"/>
            <p:cNvSpPr txBox="1"/>
            <p:nvPr/>
          </p:nvSpPr>
          <p:spPr>
            <a:xfrm>
              <a:off x="45719" y="0"/>
              <a:ext cx="2146937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will be + verb-ing</a:t>
              </a:r>
            </a:p>
          </p:txBody>
        </p:sp>
      </p:grpSp>
      <p:grpSp>
        <p:nvGrpSpPr>
          <p:cNvPr id="50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50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50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0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0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0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39" name="1.  This time tomorrow, I’ll be flying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This time tomorrow, I’ll be flying.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She’ll be working at eight.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Will you be using the car?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They won’t be staying long.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We’ll be waiting outside.</a:t>
              </a:r>
            </a:p>
          </p:txBody>
        </p:sp>
      </p:grpSp>
      <p:sp>
        <p:nvSpPr>
          <p:cNvPr id="50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0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43" name="B1 GRAMMAR  •  UNIT 1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12  •  EXPLANATION</a:t>
              </a:r>
            </a:p>
          </p:txBody>
        </p:sp>
      </p:grpSp>
      <p:grpSp>
        <p:nvGrpSpPr>
          <p:cNvPr id="50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0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46" name="7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0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1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0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0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4" name="Future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continuous: choose the answer</a:t>
              </a:r>
            </a:p>
          </p:txBody>
        </p:sp>
      </p:grpSp>
      <p:grpSp>
        <p:nvGrpSpPr>
          <p:cNvPr id="50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0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0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0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0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1" name="1. At nine tomorrow, I ___ an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At ten tomorrow, we ___ to Rome.</a:t>
              </a:r>
            </a:p>
          </p:txBody>
        </p:sp>
      </p:grpSp>
      <p:grpSp>
        <p:nvGrpSpPr>
          <p:cNvPr id="50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4" name="A. will tak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drive yesterday</a:t>
              </a:r>
            </a:p>
          </p:txBody>
        </p:sp>
      </p:grpSp>
      <p:grpSp>
        <p:nvGrpSpPr>
          <p:cNvPr id="50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67" name="B. will be t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be driving</a:t>
              </a:r>
            </a:p>
          </p:txBody>
        </p:sp>
      </p:grpSp>
      <p:grpSp>
        <p:nvGrpSpPr>
          <p:cNvPr id="50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0" name="C. take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drive usually</a:t>
              </a:r>
            </a:p>
          </p:txBody>
        </p:sp>
      </p:grpSp>
      <p:grpSp>
        <p:nvGrpSpPr>
          <p:cNvPr id="50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0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3" name="2. This time next week, we ___ by the se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time tomorrow, she ___ on the beach.</a:t>
              </a:r>
            </a:p>
          </p:txBody>
        </p:sp>
      </p:grpSp>
      <p:grpSp>
        <p:nvGrpSpPr>
          <p:cNvPr id="50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6" name="A. will be relax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lying</a:t>
              </a:r>
            </a:p>
          </p:txBody>
        </p:sp>
      </p:grpSp>
      <p:grpSp>
        <p:nvGrpSpPr>
          <p:cNvPr id="50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0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79" name="B. relaxed last wee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lay last week</a:t>
              </a:r>
            </a:p>
          </p:txBody>
        </p:sp>
      </p:grpSp>
      <p:grpSp>
        <p:nvGrpSpPr>
          <p:cNvPr id="50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0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2" name="C. have relax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lie</a:t>
              </a:r>
            </a:p>
          </p:txBody>
        </p:sp>
      </p:grpSp>
      <p:grpSp>
        <p:nvGrpSpPr>
          <p:cNvPr id="50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0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5" name="3. ___ you be working this even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he be using the car tonight?</a:t>
              </a:r>
            </a:p>
          </p:txBody>
        </p:sp>
      </p:grpSp>
      <p:grpSp>
        <p:nvGrpSpPr>
          <p:cNvPr id="50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0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88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50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0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1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50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0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4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</a:t>
              </a:r>
            </a:p>
          </p:txBody>
        </p:sp>
      </p:grpSp>
      <p:grpSp>
        <p:nvGrpSpPr>
          <p:cNvPr id="50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0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097" name="4. She ___ at home at six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at the library at five.</a:t>
              </a:r>
            </a:p>
          </p:txBody>
        </p:sp>
      </p:grpSp>
      <p:grpSp>
        <p:nvGrpSpPr>
          <p:cNvPr id="51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0" name="A. will be stud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studying</a:t>
              </a:r>
            </a:p>
          </p:txBody>
        </p:sp>
      </p:grpSp>
      <p:grpSp>
        <p:nvGrpSpPr>
          <p:cNvPr id="51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3" name="B. studi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study yesterday</a:t>
              </a:r>
            </a:p>
          </p:txBody>
        </p:sp>
      </p:grpSp>
      <p:grpSp>
        <p:nvGrpSpPr>
          <p:cNvPr id="51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6" name="C. has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study</a:t>
              </a:r>
            </a:p>
          </p:txBody>
        </p:sp>
      </p:grpSp>
      <p:grpSp>
        <p:nvGrpSpPr>
          <p:cNvPr id="51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1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09" name="5. They ___ with us for very lo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at the hotel for long.</a:t>
              </a:r>
            </a:p>
          </p:txBody>
        </p:sp>
      </p:grpSp>
      <p:grpSp>
        <p:nvGrpSpPr>
          <p:cNvPr id="51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1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2" name="A. won’t be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won't be staying</a:t>
              </a:r>
            </a:p>
          </p:txBody>
        </p:sp>
      </p:grpSp>
      <p:grpSp>
        <p:nvGrpSpPr>
          <p:cNvPr id="51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5" name="B. aren’t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aren't stayed</a:t>
              </a:r>
            </a:p>
          </p:txBody>
        </p:sp>
      </p:grpSp>
      <p:grpSp>
        <p:nvGrpSpPr>
          <p:cNvPr id="51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18" name="C. didn’t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didn't staying</a:t>
              </a:r>
            </a:p>
          </p:txBody>
        </p:sp>
      </p:grpSp>
      <p:sp>
        <p:nvSpPr>
          <p:cNvPr id="51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1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2" name="B1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12  •  REVEAL</a:t>
              </a:r>
            </a:p>
          </p:txBody>
        </p:sp>
      </p:grpSp>
      <p:grpSp>
        <p:nvGrpSpPr>
          <p:cNvPr id="51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1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25" name="7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1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0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1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1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3" name="Future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continuous: choose the answer</a:t>
              </a:r>
            </a:p>
          </p:txBody>
        </p:sp>
      </p:grpSp>
      <p:grpSp>
        <p:nvGrpSpPr>
          <p:cNvPr id="51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1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51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1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1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0" name="1. At nine tomorrow, I ___ an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At ten tomorrow, we ___ to Rome.</a:t>
              </a:r>
            </a:p>
          </p:txBody>
        </p:sp>
      </p:grpSp>
      <p:grpSp>
        <p:nvGrpSpPr>
          <p:cNvPr id="51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3" name="A. will tak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drive yesterday</a:t>
              </a:r>
            </a:p>
          </p:txBody>
        </p:sp>
      </p:grpSp>
      <p:grpSp>
        <p:nvGrpSpPr>
          <p:cNvPr id="51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6" name="B. will be t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be driving</a:t>
              </a:r>
            </a:p>
          </p:txBody>
        </p:sp>
      </p:grpSp>
      <p:grpSp>
        <p:nvGrpSpPr>
          <p:cNvPr id="51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49" name="C. take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drive usually</a:t>
              </a:r>
            </a:p>
          </p:txBody>
        </p:sp>
      </p:grpSp>
      <p:grpSp>
        <p:nvGrpSpPr>
          <p:cNvPr id="51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1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2" name="2. This time next week, we ___ by the se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time tomorrow, she ___ on the beach.</a:t>
              </a:r>
            </a:p>
          </p:txBody>
        </p:sp>
      </p:grpSp>
      <p:grpSp>
        <p:nvGrpSpPr>
          <p:cNvPr id="51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5" name="A. will be relax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lying</a:t>
              </a:r>
            </a:p>
          </p:txBody>
        </p:sp>
      </p:grpSp>
      <p:grpSp>
        <p:nvGrpSpPr>
          <p:cNvPr id="51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58" name="B. relaxed last wee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lay last week</a:t>
              </a:r>
            </a:p>
          </p:txBody>
        </p:sp>
      </p:grpSp>
      <p:grpSp>
        <p:nvGrpSpPr>
          <p:cNvPr id="51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1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1" name="C. have relax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lie</a:t>
              </a:r>
            </a:p>
          </p:txBody>
        </p:sp>
      </p:grpSp>
      <p:grpSp>
        <p:nvGrpSpPr>
          <p:cNvPr id="51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1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4" name="3. ___ you be working this even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he be using the car tonight?</a:t>
              </a:r>
            </a:p>
          </p:txBody>
        </p:sp>
      </p:grpSp>
      <p:grpSp>
        <p:nvGrpSpPr>
          <p:cNvPr id="51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1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67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51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1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0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51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1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3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</a:t>
              </a:r>
            </a:p>
          </p:txBody>
        </p:sp>
      </p:grpSp>
      <p:grpSp>
        <p:nvGrpSpPr>
          <p:cNvPr id="51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1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6" name="4. She ___ at home at six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at the library at five.</a:t>
              </a:r>
            </a:p>
          </p:txBody>
        </p:sp>
      </p:grpSp>
      <p:grpSp>
        <p:nvGrpSpPr>
          <p:cNvPr id="51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1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79" name="A. will be stud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studying</a:t>
              </a:r>
            </a:p>
          </p:txBody>
        </p:sp>
      </p:grpSp>
      <p:grpSp>
        <p:nvGrpSpPr>
          <p:cNvPr id="51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2" name="B. studi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study yesterday</a:t>
              </a:r>
            </a:p>
          </p:txBody>
        </p:sp>
      </p:grpSp>
      <p:grpSp>
        <p:nvGrpSpPr>
          <p:cNvPr id="51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1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5" name="C. has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study</a:t>
              </a:r>
            </a:p>
          </p:txBody>
        </p:sp>
      </p:grpSp>
      <p:grpSp>
        <p:nvGrpSpPr>
          <p:cNvPr id="51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1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88" name="5. They ___ with us for very lo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at the hotel for long.</a:t>
              </a:r>
            </a:p>
          </p:txBody>
        </p:sp>
      </p:grpSp>
      <p:grpSp>
        <p:nvGrpSpPr>
          <p:cNvPr id="51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1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1" name="A. won’t be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won't be staying</a:t>
              </a:r>
            </a:p>
          </p:txBody>
        </p:sp>
      </p:grpSp>
      <p:grpSp>
        <p:nvGrpSpPr>
          <p:cNvPr id="51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1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4" name="B. aren’t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aren't stayed</a:t>
              </a:r>
            </a:p>
          </p:txBody>
        </p:sp>
      </p:grpSp>
      <p:grpSp>
        <p:nvGrpSpPr>
          <p:cNvPr id="51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1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197" name="C. didn’t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didn't staying</a:t>
              </a:r>
            </a:p>
          </p:txBody>
        </p:sp>
      </p:grpSp>
      <p:sp>
        <p:nvSpPr>
          <p:cNvPr id="51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2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1" name="B1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12  •  REVEAL</a:t>
              </a:r>
            </a:p>
          </p:txBody>
        </p:sp>
      </p:grpSp>
      <p:grpSp>
        <p:nvGrpSpPr>
          <p:cNvPr id="52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2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4" name="7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09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2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2" name="Future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continuous: choose the answer</a:t>
              </a:r>
            </a:p>
          </p:txBody>
        </p:sp>
      </p:grpSp>
      <p:grpSp>
        <p:nvGrpSpPr>
          <p:cNvPr id="52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2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52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2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19" name="1. At nine tomorrow, I ___ an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At ten tomorrow, we ___ to Rome.</a:t>
              </a:r>
            </a:p>
          </p:txBody>
        </p:sp>
      </p:grpSp>
      <p:grpSp>
        <p:nvGrpSpPr>
          <p:cNvPr id="52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2" name="A. will tak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drive yesterday</a:t>
              </a:r>
            </a:p>
          </p:txBody>
        </p:sp>
      </p:grpSp>
      <p:grpSp>
        <p:nvGrpSpPr>
          <p:cNvPr id="52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5" name="B. will be t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be driving</a:t>
              </a:r>
            </a:p>
          </p:txBody>
        </p:sp>
      </p:grpSp>
      <p:grpSp>
        <p:nvGrpSpPr>
          <p:cNvPr id="52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28" name="C. take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drive usually</a:t>
              </a:r>
            </a:p>
          </p:txBody>
        </p:sp>
      </p:grpSp>
      <p:grpSp>
        <p:nvGrpSpPr>
          <p:cNvPr id="52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2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1" name="2. This time next week, we ___ by the se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time tomorrow, she ___ on the beach.</a:t>
              </a:r>
            </a:p>
          </p:txBody>
        </p:sp>
      </p:grpSp>
      <p:grpSp>
        <p:nvGrpSpPr>
          <p:cNvPr id="52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4" name="A. will be relax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lying</a:t>
              </a:r>
            </a:p>
          </p:txBody>
        </p:sp>
      </p:grpSp>
      <p:grpSp>
        <p:nvGrpSpPr>
          <p:cNvPr id="52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37" name="B. relaxed last wee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lay last week</a:t>
              </a:r>
            </a:p>
          </p:txBody>
        </p:sp>
      </p:grpSp>
      <p:grpSp>
        <p:nvGrpSpPr>
          <p:cNvPr id="52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2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0" name="C. have relax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lie</a:t>
              </a:r>
            </a:p>
          </p:txBody>
        </p:sp>
      </p:grpSp>
      <p:grpSp>
        <p:nvGrpSpPr>
          <p:cNvPr id="52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2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3" name="3. ___ you be working this even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he be using the car tonight?</a:t>
              </a:r>
            </a:p>
          </p:txBody>
        </p:sp>
      </p:grpSp>
      <p:grpSp>
        <p:nvGrpSpPr>
          <p:cNvPr id="52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2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6" name="A. Wil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52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2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49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52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2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2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</a:t>
              </a:r>
            </a:p>
          </p:txBody>
        </p:sp>
      </p:grpSp>
      <p:grpSp>
        <p:nvGrpSpPr>
          <p:cNvPr id="52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2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5" name="4. She ___ at home at six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at the library at five.</a:t>
              </a:r>
            </a:p>
          </p:txBody>
        </p:sp>
      </p:grpSp>
      <p:grpSp>
        <p:nvGrpSpPr>
          <p:cNvPr id="52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2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58" name="A. will be stud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studying</a:t>
              </a:r>
            </a:p>
          </p:txBody>
        </p:sp>
      </p:grpSp>
      <p:grpSp>
        <p:nvGrpSpPr>
          <p:cNvPr id="52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2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1" name="B. studi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study yesterday</a:t>
              </a:r>
            </a:p>
          </p:txBody>
        </p:sp>
      </p:grpSp>
      <p:grpSp>
        <p:nvGrpSpPr>
          <p:cNvPr id="52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4" name="C. has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study</a:t>
              </a:r>
            </a:p>
          </p:txBody>
        </p:sp>
      </p:grpSp>
      <p:grpSp>
        <p:nvGrpSpPr>
          <p:cNvPr id="52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2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67" name="5. They ___ with us for very lo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at the hotel for long.</a:t>
              </a:r>
            </a:p>
          </p:txBody>
        </p:sp>
      </p:grpSp>
      <p:grpSp>
        <p:nvGrpSpPr>
          <p:cNvPr id="52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2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0" name="A. won’t be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won't be staying</a:t>
              </a:r>
            </a:p>
          </p:txBody>
        </p:sp>
      </p:grpSp>
      <p:grpSp>
        <p:nvGrpSpPr>
          <p:cNvPr id="52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2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3" name="B. aren’t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aren't stayed</a:t>
              </a:r>
            </a:p>
          </p:txBody>
        </p:sp>
      </p:grpSp>
      <p:grpSp>
        <p:nvGrpSpPr>
          <p:cNvPr id="52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2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76" name="C. didn’t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didn't staying</a:t>
              </a:r>
            </a:p>
          </p:txBody>
        </p:sp>
      </p:grpSp>
      <p:sp>
        <p:nvSpPr>
          <p:cNvPr id="52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2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0" name="B1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12  •  REVEAL</a:t>
              </a:r>
            </a:p>
          </p:txBody>
        </p:sp>
      </p:grpSp>
      <p:grpSp>
        <p:nvGrpSpPr>
          <p:cNvPr id="52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2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3" name="7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2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88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2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2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1" name="Future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continuous: choose the answer</a:t>
              </a:r>
            </a:p>
          </p:txBody>
        </p:sp>
      </p:grpSp>
      <p:grpSp>
        <p:nvGrpSpPr>
          <p:cNvPr id="52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2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52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2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2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298" name="1. At nine tomorrow, I ___ an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At ten tomorrow, we ___ to Rome.</a:t>
              </a:r>
            </a:p>
          </p:txBody>
        </p:sp>
      </p:grpSp>
      <p:grpSp>
        <p:nvGrpSpPr>
          <p:cNvPr id="53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1" name="A. will tak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drive yesterday</a:t>
              </a:r>
            </a:p>
          </p:txBody>
        </p:sp>
      </p:grpSp>
      <p:grpSp>
        <p:nvGrpSpPr>
          <p:cNvPr id="53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4" name="B. will be t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be driving</a:t>
              </a:r>
            </a:p>
          </p:txBody>
        </p:sp>
      </p:grpSp>
      <p:grpSp>
        <p:nvGrpSpPr>
          <p:cNvPr id="53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07" name="C. take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drive usually</a:t>
              </a:r>
            </a:p>
          </p:txBody>
        </p:sp>
      </p:grpSp>
      <p:grpSp>
        <p:nvGrpSpPr>
          <p:cNvPr id="53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3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0" name="2. This time next week, we ___ by the se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time tomorrow, she ___ on the beach.</a:t>
              </a:r>
            </a:p>
          </p:txBody>
        </p:sp>
      </p:grpSp>
      <p:grpSp>
        <p:nvGrpSpPr>
          <p:cNvPr id="53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3" name="A. will be relax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lying</a:t>
              </a:r>
            </a:p>
          </p:txBody>
        </p:sp>
      </p:grpSp>
      <p:grpSp>
        <p:nvGrpSpPr>
          <p:cNvPr id="53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6" name="B. relaxed last wee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lay last week</a:t>
              </a:r>
            </a:p>
          </p:txBody>
        </p:sp>
      </p:grpSp>
      <p:grpSp>
        <p:nvGrpSpPr>
          <p:cNvPr id="53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19" name="C. have relax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lie</a:t>
              </a:r>
            </a:p>
          </p:txBody>
        </p:sp>
      </p:grpSp>
      <p:grpSp>
        <p:nvGrpSpPr>
          <p:cNvPr id="53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3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2" name="3. ___ you be working this even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he be using the car tonight?</a:t>
              </a:r>
            </a:p>
          </p:txBody>
        </p:sp>
      </p:grpSp>
      <p:grpSp>
        <p:nvGrpSpPr>
          <p:cNvPr id="53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3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5" name="A. Wil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53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28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53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1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</a:t>
              </a:r>
            </a:p>
          </p:txBody>
        </p:sp>
      </p:grpSp>
      <p:grpSp>
        <p:nvGrpSpPr>
          <p:cNvPr id="53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3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4" name="4. She ___ at home at six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at the library at five.</a:t>
              </a:r>
            </a:p>
          </p:txBody>
        </p:sp>
      </p:grpSp>
      <p:grpSp>
        <p:nvGrpSpPr>
          <p:cNvPr id="53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3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37" name="A. will be stud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studying</a:t>
              </a:r>
            </a:p>
          </p:txBody>
        </p:sp>
      </p:grpSp>
      <p:grpSp>
        <p:nvGrpSpPr>
          <p:cNvPr id="53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0" name="B. studi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study yesterday</a:t>
              </a:r>
            </a:p>
          </p:txBody>
        </p:sp>
      </p:grpSp>
      <p:grpSp>
        <p:nvGrpSpPr>
          <p:cNvPr id="53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3" name="C. has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study</a:t>
              </a:r>
            </a:p>
          </p:txBody>
        </p:sp>
      </p:grpSp>
      <p:grpSp>
        <p:nvGrpSpPr>
          <p:cNvPr id="53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3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6" name="5. They ___ with us for very lo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at the hotel for long.</a:t>
              </a:r>
            </a:p>
          </p:txBody>
        </p:sp>
      </p:grpSp>
      <p:grpSp>
        <p:nvGrpSpPr>
          <p:cNvPr id="53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3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49" name="A. won’t be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won't be staying</a:t>
              </a:r>
            </a:p>
          </p:txBody>
        </p:sp>
      </p:grpSp>
      <p:grpSp>
        <p:nvGrpSpPr>
          <p:cNvPr id="53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2" name="B. aren’t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aren't stayed</a:t>
              </a:r>
            </a:p>
          </p:txBody>
        </p:sp>
      </p:grpSp>
      <p:grpSp>
        <p:nvGrpSpPr>
          <p:cNvPr id="53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5" name="C. didn’t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didn't staying</a:t>
              </a:r>
            </a:p>
          </p:txBody>
        </p:sp>
      </p:grpSp>
      <p:sp>
        <p:nvSpPr>
          <p:cNvPr id="53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3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59" name="B1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12  •  REVEAL</a:t>
              </a:r>
            </a:p>
          </p:txBody>
        </p:sp>
      </p:grpSp>
      <p:grpSp>
        <p:nvGrpSpPr>
          <p:cNvPr id="53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3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62" name="7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3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67" name="UNIT 1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12  •  REVEAL</a:t>
              </a:r>
            </a:p>
          </p:txBody>
        </p:sp>
      </p:grpSp>
      <p:grpSp>
        <p:nvGrpSpPr>
          <p:cNvPr id="53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3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0" name="Future continuou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Future continuous: choose the answer</a:t>
              </a:r>
            </a:p>
          </p:txBody>
        </p:sp>
      </p:grpSp>
      <p:grpSp>
        <p:nvGrpSpPr>
          <p:cNvPr id="53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3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3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3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3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77" name="1. At nine tomorrow, I ___ an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At ten tomorrow, we ___ to Rome.</a:t>
              </a:r>
            </a:p>
          </p:txBody>
        </p:sp>
      </p:grpSp>
      <p:grpSp>
        <p:nvGrpSpPr>
          <p:cNvPr id="53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0" name="A. will tak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drive yesterday</a:t>
              </a:r>
            </a:p>
          </p:txBody>
        </p:sp>
      </p:grpSp>
      <p:grpSp>
        <p:nvGrpSpPr>
          <p:cNvPr id="53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3" name="B. will be tak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be driving</a:t>
              </a:r>
            </a:p>
          </p:txBody>
        </p:sp>
      </p:grpSp>
      <p:grpSp>
        <p:nvGrpSpPr>
          <p:cNvPr id="53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6" name="C. take usu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drive usually</a:t>
              </a:r>
            </a:p>
          </p:txBody>
        </p:sp>
      </p:grpSp>
      <p:grpSp>
        <p:nvGrpSpPr>
          <p:cNvPr id="53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3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89" name="2. This time next week, we ___ by the sea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time tomorrow, she ___ on the beach.</a:t>
              </a:r>
            </a:p>
          </p:txBody>
        </p:sp>
      </p:grpSp>
      <p:grpSp>
        <p:nvGrpSpPr>
          <p:cNvPr id="53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2" name="A. will be relax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lying</a:t>
              </a:r>
            </a:p>
          </p:txBody>
        </p:sp>
      </p:grpSp>
      <p:grpSp>
        <p:nvGrpSpPr>
          <p:cNvPr id="53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5" name="B. relaxed last wee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lay last week</a:t>
              </a:r>
            </a:p>
          </p:txBody>
        </p:sp>
      </p:grpSp>
      <p:grpSp>
        <p:nvGrpSpPr>
          <p:cNvPr id="53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398" name="C. have relax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lie</a:t>
              </a:r>
            </a:p>
          </p:txBody>
        </p:sp>
      </p:grpSp>
      <p:grpSp>
        <p:nvGrpSpPr>
          <p:cNvPr id="54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4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1" name="3. ___ you be working this evening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he be using the car tonight?</a:t>
              </a:r>
            </a:p>
          </p:txBody>
        </p:sp>
      </p:grpSp>
      <p:grpSp>
        <p:nvGrpSpPr>
          <p:cNvPr id="54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4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4" name="A. Will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54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4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07" name="B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</a:t>
              </a:r>
            </a:p>
          </p:txBody>
        </p:sp>
      </p:grpSp>
      <p:grpSp>
        <p:nvGrpSpPr>
          <p:cNvPr id="54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0" name="C.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</a:t>
              </a:r>
            </a:p>
          </p:txBody>
        </p:sp>
      </p:grpSp>
      <p:grpSp>
        <p:nvGrpSpPr>
          <p:cNvPr id="54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4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3" name="4. She ___ at home at six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___ at the library at five.</a:t>
              </a:r>
            </a:p>
          </p:txBody>
        </p:sp>
      </p:grpSp>
      <p:grpSp>
        <p:nvGrpSpPr>
          <p:cNvPr id="54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4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6" name="A. will be stud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be studying</a:t>
              </a:r>
            </a:p>
          </p:txBody>
        </p:sp>
      </p:grpSp>
      <p:grpSp>
        <p:nvGrpSpPr>
          <p:cNvPr id="54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19" name="B. studi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study yesterday</a:t>
              </a:r>
            </a:p>
          </p:txBody>
        </p:sp>
      </p:grpSp>
      <p:grpSp>
        <p:nvGrpSpPr>
          <p:cNvPr id="54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2" name="C. has stud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study</a:t>
              </a:r>
            </a:p>
          </p:txBody>
        </p:sp>
      </p:grpSp>
      <p:grpSp>
        <p:nvGrpSpPr>
          <p:cNvPr id="54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4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5" name="5. They ___ with us for very lo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We ___ at the hotel for long.</a:t>
              </a:r>
            </a:p>
          </p:txBody>
        </p:sp>
      </p:grpSp>
      <p:grpSp>
        <p:nvGrpSpPr>
          <p:cNvPr id="54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28" name="A. won’t be stay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won't be staying</a:t>
              </a:r>
            </a:p>
          </p:txBody>
        </p:sp>
      </p:grpSp>
      <p:grpSp>
        <p:nvGrpSpPr>
          <p:cNvPr id="54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1" name="B. aren’t stay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aren't stayed</a:t>
              </a:r>
            </a:p>
          </p:txBody>
        </p:sp>
      </p:grpSp>
      <p:grpSp>
        <p:nvGrpSpPr>
          <p:cNvPr id="54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4" name="C. didn’t stay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didn't staying</a:t>
              </a:r>
            </a:p>
          </p:txBody>
        </p:sp>
      </p:grpSp>
      <p:sp>
        <p:nvSpPr>
          <p:cNvPr id="54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4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38" name="B1 GRAMMAR  •  UNIT 1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12  •  REVEAL</a:t>
              </a:r>
            </a:p>
          </p:txBody>
        </p:sp>
      </p:grpSp>
      <p:grpSp>
        <p:nvGrpSpPr>
          <p:cNvPr id="54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4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1" name="7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4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6" name="UNIT 1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EXPLANATION</a:t>
              </a:r>
            </a:p>
          </p:txBody>
        </p:sp>
      </p:grpSp>
      <p:grpSp>
        <p:nvGrpSpPr>
          <p:cNvPr id="54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4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49" name="Zero conditional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Zero conditional</a:t>
              </a:r>
            </a:p>
          </p:txBody>
        </p:sp>
      </p:grpSp>
      <p:sp>
        <p:nvSpPr>
          <p:cNvPr id="54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4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4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4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6" name="Use the zero conditional for facts, scientific truths and situations that are always tru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zero conditional for facts, scientific truths and situations that are always true.</a:t>
              </a:r>
            </a:p>
          </p:txBody>
        </p:sp>
      </p:grpSp>
      <p:grpSp>
        <p:nvGrpSpPr>
          <p:cNvPr id="54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4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4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4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2" name="When can often replace if in a zero conditional without changing the meaning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When can often replace if in a zero conditional without changing the meaning.</a:t>
              </a:r>
            </a:p>
          </p:txBody>
        </p:sp>
      </p:grpSp>
      <p:sp>
        <p:nvSpPr>
          <p:cNvPr id="54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4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4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54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69" name="If + present simple, present simple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If + present simple, present simple</a:t>
              </a:r>
            </a:p>
          </p:txBody>
        </p:sp>
      </p:grpSp>
      <p:grpSp>
        <p:nvGrpSpPr>
          <p:cNvPr id="54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54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54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4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4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4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79" name="1.  If you heat ice, it melts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If you heat ice, it melts.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Plants die if they don’t get water.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When I’m tired, I go to bed early.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If it rains, the ground gets wet.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Water freezes at 0°C.</a:t>
              </a:r>
            </a:p>
          </p:txBody>
        </p:sp>
      </p:grpSp>
      <p:sp>
        <p:nvSpPr>
          <p:cNvPr id="54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4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83" name="B1 GRAMMAR  •  UNIT 1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13  •  EXPLANATION</a:t>
              </a:r>
            </a:p>
          </p:txBody>
        </p:sp>
      </p:grpSp>
      <p:grpSp>
        <p:nvGrpSpPr>
          <p:cNvPr id="54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4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86" name="7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4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4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1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4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4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4" name="Zero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Zero conditional: choose the answer</a:t>
              </a:r>
            </a:p>
          </p:txBody>
        </p:sp>
      </p:grpSp>
      <p:grpSp>
        <p:nvGrpSpPr>
          <p:cNvPr id="54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4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4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4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5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1" name="1. If you mix blue and yellow, you ___ gre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you freeze water, it ___ into ice.</a:t>
              </a:r>
            </a:p>
          </p:txBody>
        </p:sp>
      </p:grpSp>
      <p:grpSp>
        <p:nvGrpSpPr>
          <p:cNvPr id="55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4" name="A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turns</a:t>
              </a:r>
            </a:p>
          </p:txBody>
        </p:sp>
      </p:grpSp>
      <p:grpSp>
        <p:nvGrpSpPr>
          <p:cNvPr id="55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07" name="B. will get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turn tomorrow</a:t>
              </a:r>
            </a:p>
          </p:txBody>
        </p:sp>
      </p:grpSp>
      <p:grpSp>
        <p:nvGrpSpPr>
          <p:cNvPr id="55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0" name="C. would 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turn</a:t>
              </a:r>
            </a:p>
          </p:txBody>
        </p:sp>
      </p:grpSp>
      <p:grpSp>
        <p:nvGrpSpPr>
          <p:cNvPr id="55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5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3" name="2. Ice ___ if you heat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Metal ___ when you heat it.</a:t>
              </a:r>
            </a:p>
          </p:txBody>
        </p:sp>
      </p:grpSp>
      <p:grpSp>
        <p:nvGrpSpPr>
          <p:cNvPr id="55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6" name="A. me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expand</a:t>
              </a:r>
            </a:p>
          </p:txBody>
        </p:sp>
      </p:grpSp>
      <p:grpSp>
        <p:nvGrpSpPr>
          <p:cNvPr id="55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19" name="B. melt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expands</a:t>
              </a:r>
            </a:p>
          </p:txBody>
        </p:sp>
      </p:grpSp>
      <p:grpSp>
        <p:nvGrpSpPr>
          <p:cNvPr id="55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5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2" name="C. will mel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expanded</a:t>
              </a:r>
            </a:p>
          </p:txBody>
        </p:sp>
      </p:grpSp>
      <p:grpSp>
        <p:nvGrpSpPr>
          <p:cNvPr id="55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5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5" name="3. If people don’t eat, they ___ hung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plants don't get water, they ___.</a:t>
              </a:r>
            </a:p>
          </p:txBody>
        </p:sp>
      </p:grpSp>
      <p:grpSp>
        <p:nvGrpSpPr>
          <p:cNvPr id="55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5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28" name="A. got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died yesterday</a:t>
              </a:r>
            </a:p>
          </p:txBody>
        </p:sp>
      </p:grpSp>
      <p:grpSp>
        <p:nvGrpSpPr>
          <p:cNvPr id="55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5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1" name="B. 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die</a:t>
              </a:r>
            </a:p>
          </p:txBody>
        </p:sp>
      </p:grpSp>
      <p:grpSp>
        <p:nvGrpSpPr>
          <p:cNvPr id="55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5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4" name="C. would ge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dying</a:t>
              </a:r>
            </a:p>
          </p:txBody>
        </p:sp>
      </p:grpSp>
      <p:grpSp>
        <p:nvGrpSpPr>
          <p:cNvPr id="55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5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37" name="4. When the sun ___, snow mel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When the temperature ___ below zero, water freezes.</a:t>
              </a:r>
            </a:p>
          </p:txBody>
        </p:sp>
      </p:grpSp>
      <p:grpSp>
        <p:nvGrpSpPr>
          <p:cNvPr id="55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0" name="A. shin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falls</a:t>
              </a:r>
            </a:p>
          </p:txBody>
        </p:sp>
      </p:grpSp>
      <p:grpSp>
        <p:nvGrpSpPr>
          <p:cNvPr id="55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3" name="B. will shine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fall tomorrow</a:t>
              </a:r>
            </a:p>
          </p:txBody>
        </p:sp>
      </p:grpSp>
      <p:grpSp>
        <p:nvGrpSpPr>
          <p:cNvPr id="55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6" name="C. shone next wee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fell next week</a:t>
              </a:r>
            </a:p>
          </p:txBody>
        </p:sp>
      </p:grpSp>
      <p:grpSp>
        <p:nvGrpSpPr>
          <p:cNvPr id="55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5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49" name="5. If I drink coffee late, I ___ bad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I skip breakfast, I ___ hungry before lunch.</a:t>
              </a:r>
            </a:p>
          </p:txBody>
        </p:sp>
      </p:grpSp>
      <p:grpSp>
        <p:nvGrpSpPr>
          <p:cNvPr id="55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2" name="A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feel</a:t>
              </a:r>
            </a:p>
          </p:txBody>
        </p:sp>
      </p:grpSp>
      <p:grpSp>
        <p:nvGrpSpPr>
          <p:cNvPr id="55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5" name="B. will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feeling</a:t>
              </a:r>
            </a:p>
          </p:txBody>
        </p:sp>
      </p:grpSp>
      <p:grpSp>
        <p:nvGrpSpPr>
          <p:cNvPr id="55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58" name="C. would sl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felt</a:t>
              </a:r>
            </a:p>
          </p:txBody>
        </p:sp>
      </p:grpSp>
      <p:sp>
        <p:nvSpPr>
          <p:cNvPr id="55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5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2" name="B1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13  •  REVEAL</a:t>
              </a:r>
            </a:p>
          </p:txBody>
        </p:sp>
      </p:grpSp>
      <p:grpSp>
        <p:nvGrpSpPr>
          <p:cNvPr id="55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5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65" name="7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5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0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5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5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3" name="Zero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Zero conditional: choose the answer</a:t>
              </a:r>
            </a:p>
          </p:txBody>
        </p:sp>
      </p:grpSp>
      <p:grpSp>
        <p:nvGrpSpPr>
          <p:cNvPr id="55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5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55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5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5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0" name="1. If you mix blue and yellow, you ___ gre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you freeze water, it ___ into ice.</a:t>
              </a:r>
            </a:p>
          </p:txBody>
        </p:sp>
      </p:grpSp>
      <p:grpSp>
        <p:nvGrpSpPr>
          <p:cNvPr id="55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3" name="A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turns</a:t>
              </a:r>
            </a:p>
          </p:txBody>
        </p:sp>
      </p:grpSp>
      <p:grpSp>
        <p:nvGrpSpPr>
          <p:cNvPr id="55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6" name="B. will get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turn tomorrow</a:t>
              </a:r>
            </a:p>
          </p:txBody>
        </p:sp>
      </p:grpSp>
      <p:grpSp>
        <p:nvGrpSpPr>
          <p:cNvPr id="55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89" name="C. would 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turn</a:t>
              </a:r>
            </a:p>
          </p:txBody>
        </p:sp>
      </p:grpSp>
      <p:grpSp>
        <p:nvGrpSpPr>
          <p:cNvPr id="55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5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2" name="2. Ice ___ if you heat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Metal ___ when you heat it.</a:t>
              </a:r>
            </a:p>
          </p:txBody>
        </p:sp>
      </p:grpSp>
      <p:grpSp>
        <p:nvGrpSpPr>
          <p:cNvPr id="55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5" name="A. me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expand</a:t>
              </a:r>
            </a:p>
          </p:txBody>
        </p:sp>
      </p:grpSp>
      <p:grpSp>
        <p:nvGrpSpPr>
          <p:cNvPr id="55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598" name="B. melt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expands</a:t>
              </a:r>
            </a:p>
          </p:txBody>
        </p:sp>
      </p:grpSp>
      <p:grpSp>
        <p:nvGrpSpPr>
          <p:cNvPr id="56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6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1" name="C. will mel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expanded</a:t>
              </a:r>
            </a:p>
          </p:txBody>
        </p:sp>
      </p:grpSp>
      <p:grpSp>
        <p:nvGrpSpPr>
          <p:cNvPr id="56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6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4" name="3. If people don’t eat, they ___ hung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plants don't get water, they ___.</a:t>
              </a:r>
            </a:p>
          </p:txBody>
        </p:sp>
      </p:grpSp>
      <p:grpSp>
        <p:nvGrpSpPr>
          <p:cNvPr id="56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6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07" name="A. got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died yesterday</a:t>
              </a:r>
            </a:p>
          </p:txBody>
        </p:sp>
      </p:grpSp>
      <p:grpSp>
        <p:nvGrpSpPr>
          <p:cNvPr id="56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0" name="B. 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die</a:t>
              </a:r>
            </a:p>
          </p:txBody>
        </p:sp>
      </p:grpSp>
      <p:grpSp>
        <p:nvGrpSpPr>
          <p:cNvPr id="56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3" name="C. would ge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dying</a:t>
              </a:r>
            </a:p>
          </p:txBody>
        </p:sp>
      </p:grpSp>
      <p:grpSp>
        <p:nvGrpSpPr>
          <p:cNvPr id="56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6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6" name="4. When the sun ___, snow mel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When the temperature ___ below zero, water freezes.</a:t>
              </a:r>
            </a:p>
          </p:txBody>
        </p:sp>
      </p:grpSp>
      <p:grpSp>
        <p:nvGrpSpPr>
          <p:cNvPr id="56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6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19" name="A. shin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falls</a:t>
              </a:r>
            </a:p>
          </p:txBody>
        </p:sp>
      </p:grpSp>
      <p:grpSp>
        <p:nvGrpSpPr>
          <p:cNvPr id="56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2" name="B. will shine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fall tomorrow</a:t>
              </a:r>
            </a:p>
          </p:txBody>
        </p:sp>
      </p:grpSp>
      <p:grpSp>
        <p:nvGrpSpPr>
          <p:cNvPr id="56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6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5" name="C. shone next wee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fell next week</a:t>
              </a:r>
            </a:p>
          </p:txBody>
        </p:sp>
      </p:grpSp>
      <p:grpSp>
        <p:nvGrpSpPr>
          <p:cNvPr id="56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6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28" name="5. If I drink coffee late, I ___ bad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I skip breakfast, I ___ hungry before lunch.</a:t>
              </a:r>
            </a:p>
          </p:txBody>
        </p:sp>
      </p:grpSp>
      <p:grpSp>
        <p:nvGrpSpPr>
          <p:cNvPr id="56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6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1" name="A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feel</a:t>
              </a:r>
            </a:p>
          </p:txBody>
        </p:sp>
      </p:grpSp>
      <p:grpSp>
        <p:nvGrpSpPr>
          <p:cNvPr id="56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6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4" name="B. will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feeling</a:t>
              </a:r>
            </a:p>
          </p:txBody>
        </p:sp>
      </p:grpSp>
      <p:grpSp>
        <p:nvGrpSpPr>
          <p:cNvPr id="56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6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37" name="C. would sl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felt</a:t>
              </a:r>
            </a:p>
          </p:txBody>
        </p:sp>
      </p:grpSp>
      <p:sp>
        <p:nvSpPr>
          <p:cNvPr id="56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6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1" name="B1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13  •  REVEAL</a:t>
              </a:r>
            </a:p>
          </p:txBody>
        </p:sp>
      </p:grpSp>
      <p:grpSp>
        <p:nvGrpSpPr>
          <p:cNvPr id="56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6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4" name="7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6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49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6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6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2" name="Zero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Zero conditional: choose the answer</a:t>
              </a:r>
            </a:p>
          </p:txBody>
        </p:sp>
      </p:grpSp>
      <p:grpSp>
        <p:nvGrpSpPr>
          <p:cNvPr id="56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6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56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6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6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9" name="1. If you mix blue and yellow, you ___ gre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you freeze water, it ___ into ice.</a:t>
              </a:r>
            </a:p>
          </p:txBody>
        </p:sp>
      </p:grpSp>
      <p:grpSp>
        <p:nvGrpSpPr>
          <p:cNvPr id="56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2" name="A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turns</a:t>
              </a:r>
            </a:p>
          </p:txBody>
        </p:sp>
      </p:grpSp>
      <p:grpSp>
        <p:nvGrpSpPr>
          <p:cNvPr id="56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5" name="B. will get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turn tomorrow</a:t>
              </a:r>
            </a:p>
          </p:txBody>
        </p:sp>
      </p:grpSp>
      <p:grpSp>
        <p:nvGrpSpPr>
          <p:cNvPr id="56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68" name="C. would 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turn</a:t>
              </a:r>
            </a:p>
          </p:txBody>
        </p:sp>
      </p:grpSp>
      <p:grpSp>
        <p:nvGrpSpPr>
          <p:cNvPr id="56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6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1" name="2. Ice ___ if you heat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Metal ___ when you heat it.</a:t>
              </a:r>
            </a:p>
          </p:txBody>
        </p:sp>
      </p:grpSp>
      <p:grpSp>
        <p:nvGrpSpPr>
          <p:cNvPr id="56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4" name="A. me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expand</a:t>
              </a:r>
            </a:p>
          </p:txBody>
        </p:sp>
      </p:grpSp>
      <p:grpSp>
        <p:nvGrpSpPr>
          <p:cNvPr id="56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77" name="B. melt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expands</a:t>
              </a:r>
            </a:p>
          </p:txBody>
        </p:sp>
      </p:grpSp>
      <p:grpSp>
        <p:nvGrpSpPr>
          <p:cNvPr id="56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6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0" name="C. will mel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expanded</a:t>
              </a:r>
            </a:p>
          </p:txBody>
        </p:sp>
      </p:grpSp>
      <p:grpSp>
        <p:nvGrpSpPr>
          <p:cNvPr id="56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6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3" name="3. If people don’t eat, they ___ hung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plants don't get water, they ___.</a:t>
              </a:r>
            </a:p>
          </p:txBody>
        </p:sp>
      </p:grpSp>
      <p:grpSp>
        <p:nvGrpSpPr>
          <p:cNvPr id="56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6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6" name="A. got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died yesterday</a:t>
              </a:r>
            </a:p>
          </p:txBody>
        </p:sp>
      </p:grpSp>
      <p:grpSp>
        <p:nvGrpSpPr>
          <p:cNvPr id="56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6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9" name="B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die</a:t>
              </a:r>
            </a:p>
          </p:txBody>
        </p:sp>
      </p:grpSp>
      <p:grpSp>
        <p:nvGrpSpPr>
          <p:cNvPr id="56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6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2" name="C. would ge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dying</a:t>
              </a:r>
            </a:p>
          </p:txBody>
        </p:sp>
      </p:grpSp>
      <p:grpSp>
        <p:nvGrpSpPr>
          <p:cNvPr id="56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6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5" name="4. When the sun ___, snow mel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When the temperature ___ below zero, water freezes.</a:t>
              </a:r>
            </a:p>
          </p:txBody>
        </p:sp>
      </p:grpSp>
      <p:grpSp>
        <p:nvGrpSpPr>
          <p:cNvPr id="56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6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98" name="A. shin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falls</a:t>
              </a:r>
            </a:p>
          </p:txBody>
        </p:sp>
      </p:grpSp>
      <p:grpSp>
        <p:nvGrpSpPr>
          <p:cNvPr id="57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1" name="B. will shine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fall tomorrow</a:t>
              </a:r>
            </a:p>
          </p:txBody>
        </p:sp>
      </p:grpSp>
      <p:grpSp>
        <p:nvGrpSpPr>
          <p:cNvPr id="57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4" name="C. shone next wee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fell next week</a:t>
              </a:r>
            </a:p>
          </p:txBody>
        </p:sp>
      </p:grpSp>
      <p:grpSp>
        <p:nvGrpSpPr>
          <p:cNvPr id="57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7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07" name="5. If I drink coffee late, I ___ bad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I skip breakfast, I ___ hungry before lunch.</a:t>
              </a:r>
            </a:p>
          </p:txBody>
        </p:sp>
      </p:grpSp>
      <p:grpSp>
        <p:nvGrpSpPr>
          <p:cNvPr id="57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7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0" name="A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feel</a:t>
              </a:r>
            </a:p>
          </p:txBody>
        </p:sp>
      </p:grpSp>
      <p:grpSp>
        <p:nvGrpSpPr>
          <p:cNvPr id="57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7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3" name="B. will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feeling</a:t>
              </a:r>
            </a:p>
          </p:txBody>
        </p:sp>
      </p:grpSp>
      <p:grpSp>
        <p:nvGrpSpPr>
          <p:cNvPr id="57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7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6" name="C. would sl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felt</a:t>
              </a:r>
            </a:p>
          </p:txBody>
        </p:sp>
      </p:grpSp>
      <p:sp>
        <p:nvSpPr>
          <p:cNvPr id="57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7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0" name="B1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13  •  REVEAL</a:t>
              </a:r>
            </a:p>
          </p:txBody>
        </p:sp>
      </p:grpSp>
      <p:grpSp>
        <p:nvGrpSpPr>
          <p:cNvPr id="57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7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3" name="7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7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28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7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7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1" name="Zero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Zero conditional: choose the answer</a:t>
              </a:r>
            </a:p>
          </p:txBody>
        </p:sp>
      </p:grpSp>
      <p:grpSp>
        <p:nvGrpSpPr>
          <p:cNvPr id="57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7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57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7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7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38" name="1. If you mix blue and yellow, you ___ gre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you freeze water, it ___ into ice.</a:t>
              </a:r>
            </a:p>
          </p:txBody>
        </p:sp>
      </p:grpSp>
      <p:grpSp>
        <p:nvGrpSpPr>
          <p:cNvPr id="57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1" name="A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turns</a:t>
              </a:r>
            </a:p>
          </p:txBody>
        </p:sp>
      </p:grpSp>
      <p:grpSp>
        <p:nvGrpSpPr>
          <p:cNvPr id="57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4" name="B. will get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turn tomorrow</a:t>
              </a:r>
            </a:p>
          </p:txBody>
        </p:sp>
      </p:grpSp>
      <p:grpSp>
        <p:nvGrpSpPr>
          <p:cNvPr id="57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7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47" name="C. would 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turn</a:t>
              </a:r>
            </a:p>
          </p:txBody>
        </p:sp>
      </p:grpSp>
      <p:grpSp>
        <p:nvGrpSpPr>
          <p:cNvPr id="57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7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0" name="2. Ice ___ if you heat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Metal ___ when you heat it.</a:t>
              </a:r>
            </a:p>
          </p:txBody>
        </p:sp>
      </p:grpSp>
      <p:grpSp>
        <p:nvGrpSpPr>
          <p:cNvPr id="57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3" name="A. me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expand</a:t>
              </a:r>
            </a:p>
          </p:txBody>
        </p:sp>
      </p:grpSp>
      <p:grpSp>
        <p:nvGrpSpPr>
          <p:cNvPr id="57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6" name="B. melt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expands</a:t>
              </a:r>
            </a:p>
          </p:txBody>
        </p:sp>
      </p:grpSp>
      <p:grpSp>
        <p:nvGrpSpPr>
          <p:cNvPr id="57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7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59" name="C. will mel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expanded</a:t>
              </a:r>
            </a:p>
          </p:txBody>
        </p:sp>
      </p:grpSp>
      <p:grpSp>
        <p:nvGrpSpPr>
          <p:cNvPr id="57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7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2" name="3. If people don’t eat, they ___ hung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plants don't get water, they ___.</a:t>
              </a:r>
            </a:p>
          </p:txBody>
        </p:sp>
      </p:grpSp>
      <p:grpSp>
        <p:nvGrpSpPr>
          <p:cNvPr id="57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7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5" name="A. got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died yesterday</a:t>
              </a:r>
            </a:p>
          </p:txBody>
        </p:sp>
      </p:grpSp>
      <p:grpSp>
        <p:nvGrpSpPr>
          <p:cNvPr id="57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7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68" name="B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die</a:t>
              </a:r>
            </a:p>
          </p:txBody>
        </p:sp>
      </p:grpSp>
      <p:grpSp>
        <p:nvGrpSpPr>
          <p:cNvPr id="57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7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1" name="C. would ge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dying</a:t>
              </a:r>
            </a:p>
          </p:txBody>
        </p:sp>
      </p:grpSp>
      <p:grpSp>
        <p:nvGrpSpPr>
          <p:cNvPr id="57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7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4" name="4. When the sun ___, snow mel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When the temperature ___ below zero, water freezes.</a:t>
              </a:r>
            </a:p>
          </p:txBody>
        </p:sp>
      </p:grpSp>
      <p:grpSp>
        <p:nvGrpSpPr>
          <p:cNvPr id="57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7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77" name="A. shin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falls</a:t>
              </a:r>
            </a:p>
          </p:txBody>
        </p:sp>
      </p:grpSp>
      <p:grpSp>
        <p:nvGrpSpPr>
          <p:cNvPr id="57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0" name="B. will shine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fall tomorrow</a:t>
              </a:r>
            </a:p>
          </p:txBody>
        </p:sp>
      </p:grpSp>
      <p:grpSp>
        <p:nvGrpSpPr>
          <p:cNvPr id="57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3" name="C. shone next wee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fell next week</a:t>
              </a:r>
            </a:p>
          </p:txBody>
        </p:sp>
      </p:grpSp>
      <p:grpSp>
        <p:nvGrpSpPr>
          <p:cNvPr id="57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7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6" name="5. If I drink coffee late, I ___ bad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I skip breakfast, I ___ hungry before lunch.</a:t>
              </a:r>
            </a:p>
          </p:txBody>
        </p:sp>
      </p:grpSp>
      <p:grpSp>
        <p:nvGrpSpPr>
          <p:cNvPr id="57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7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89" name="A. slee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feel</a:t>
              </a:r>
            </a:p>
          </p:txBody>
        </p:sp>
      </p:grpSp>
      <p:grpSp>
        <p:nvGrpSpPr>
          <p:cNvPr id="57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7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2" name="B. will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feeling</a:t>
              </a:r>
            </a:p>
          </p:txBody>
        </p:sp>
      </p:grpSp>
      <p:grpSp>
        <p:nvGrpSpPr>
          <p:cNvPr id="57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5" name="C. would sl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felt</a:t>
              </a:r>
            </a:p>
          </p:txBody>
        </p:sp>
      </p:grpSp>
      <p:sp>
        <p:nvSpPr>
          <p:cNvPr id="57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7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99" name="B1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13  •  REVEAL</a:t>
              </a:r>
            </a:p>
          </p:txBody>
        </p:sp>
      </p:grpSp>
      <p:grpSp>
        <p:nvGrpSpPr>
          <p:cNvPr id="58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8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2" name="8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8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7" name="UNIT 1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13  •  REVEAL</a:t>
              </a:r>
            </a:p>
          </p:txBody>
        </p:sp>
      </p:grpSp>
      <p:grpSp>
        <p:nvGrpSpPr>
          <p:cNvPr id="58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8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0" name="Zero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Zero conditional: choose the answer</a:t>
              </a:r>
            </a:p>
          </p:txBody>
        </p:sp>
      </p:grpSp>
      <p:grpSp>
        <p:nvGrpSpPr>
          <p:cNvPr id="58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8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58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8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17" name="1. If you mix blue and yellow, you ___ gre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you freeze water, it ___ into ice.</a:t>
              </a:r>
            </a:p>
          </p:txBody>
        </p:sp>
      </p:grpSp>
      <p:grpSp>
        <p:nvGrpSpPr>
          <p:cNvPr id="58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0" name="A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turns</a:t>
              </a:r>
            </a:p>
          </p:txBody>
        </p:sp>
      </p:grpSp>
      <p:grpSp>
        <p:nvGrpSpPr>
          <p:cNvPr id="58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3" name="B. will get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turn tomorrow</a:t>
              </a:r>
            </a:p>
          </p:txBody>
        </p:sp>
      </p:grpSp>
      <p:grpSp>
        <p:nvGrpSpPr>
          <p:cNvPr id="58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6" name="C. would ge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turn</a:t>
              </a:r>
            </a:p>
          </p:txBody>
        </p:sp>
      </p:grpSp>
      <p:grpSp>
        <p:nvGrpSpPr>
          <p:cNvPr id="58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8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29" name="2. Ice ___ if you heat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Metal ___ when you heat it.</a:t>
              </a:r>
            </a:p>
          </p:txBody>
        </p:sp>
      </p:grpSp>
      <p:grpSp>
        <p:nvGrpSpPr>
          <p:cNvPr id="58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2" name="A. mel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expand</a:t>
              </a:r>
            </a:p>
          </p:txBody>
        </p:sp>
      </p:grpSp>
      <p:grpSp>
        <p:nvGrpSpPr>
          <p:cNvPr id="58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5" name="B. melt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expands</a:t>
              </a:r>
            </a:p>
          </p:txBody>
        </p:sp>
      </p:grpSp>
      <p:grpSp>
        <p:nvGrpSpPr>
          <p:cNvPr id="58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38" name="C. will mel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expanded</a:t>
              </a:r>
            </a:p>
          </p:txBody>
        </p:sp>
      </p:grpSp>
      <p:grpSp>
        <p:nvGrpSpPr>
          <p:cNvPr id="58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8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1" name="3. If people don’t eat, they ___ hung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plants don't get water, they ___.</a:t>
              </a:r>
            </a:p>
          </p:txBody>
        </p:sp>
      </p:grpSp>
      <p:grpSp>
        <p:nvGrpSpPr>
          <p:cNvPr id="58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8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4" name="A. got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died yesterday</a:t>
              </a:r>
            </a:p>
          </p:txBody>
        </p:sp>
      </p:grpSp>
      <p:grpSp>
        <p:nvGrpSpPr>
          <p:cNvPr id="58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8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47" name="B. ge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die</a:t>
              </a:r>
            </a:p>
          </p:txBody>
        </p:sp>
      </p:grpSp>
      <p:grpSp>
        <p:nvGrpSpPr>
          <p:cNvPr id="58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8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0" name="C. would ge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dying</a:t>
              </a:r>
            </a:p>
          </p:txBody>
        </p:sp>
      </p:grpSp>
      <p:grpSp>
        <p:nvGrpSpPr>
          <p:cNvPr id="58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8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3" name="4. When the sun ___, snow melt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When the temperature ___ below zero, water freezes.</a:t>
              </a:r>
            </a:p>
          </p:txBody>
        </p:sp>
      </p:grpSp>
      <p:grpSp>
        <p:nvGrpSpPr>
          <p:cNvPr id="58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8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6" name="A. shin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falls</a:t>
              </a:r>
            </a:p>
          </p:txBody>
        </p:sp>
      </p:grpSp>
      <p:grpSp>
        <p:nvGrpSpPr>
          <p:cNvPr id="58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8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59" name="B. will shine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fall tomorrow</a:t>
              </a:r>
            </a:p>
          </p:txBody>
        </p:sp>
      </p:grpSp>
      <p:grpSp>
        <p:nvGrpSpPr>
          <p:cNvPr id="58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2" name="C. shone next wee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fell next week</a:t>
              </a:r>
            </a:p>
          </p:txBody>
        </p:sp>
      </p:grpSp>
      <p:grpSp>
        <p:nvGrpSpPr>
          <p:cNvPr id="58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8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5" name="5. If I drink coffee late, I ___ bad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If I skip breakfast, I ___ hungry before lunch.</a:t>
              </a:r>
            </a:p>
          </p:txBody>
        </p:sp>
      </p:grpSp>
      <p:grpSp>
        <p:nvGrpSpPr>
          <p:cNvPr id="58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68" name="A. sleep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feel</a:t>
              </a:r>
            </a:p>
          </p:txBody>
        </p:sp>
      </p:grpSp>
      <p:grpSp>
        <p:nvGrpSpPr>
          <p:cNvPr id="58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8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1" name="B. will slee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feeling</a:t>
              </a:r>
            </a:p>
          </p:txBody>
        </p:sp>
      </p:grpSp>
      <p:grpSp>
        <p:nvGrpSpPr>
          <p:cNvPr id="58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4" name="C. would sl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felt</a:t>
              </a:r>
            </a:p>
          </p:txBody>
        </p:sp>
      </p:grpSp>
      <p:sp>
        <p:nvSpPr>
          <p:cNvPr id="58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8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78" name="B1 GRAMMAR  •  UNIT 1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13  •  REVEAL</a:t>
              </a:r>
            </a:p>
          </p:txBody>
        </p:sp>
      </p:grpSp>
      <p:grpSp>
        <p:nvGrpSpPr>
          <p:cNvPr id="58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8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1" name="8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58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6" name="UNIT 1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EXPLANATION</a:t>
              </a:r>
            </a:p>
          </p:txBody>
        </p:sp>
      </p:grpSp>
      <p:grpSp>
        <p:nvGrpSpPr>
          <p:cNvPr id="58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58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89" name="First conditional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First conditional</a:t>
              </a:r>
            </a:p>
          </p:txBody>
        </p:sp>
      </p:grpSp>
      <p:sp>
        <p:nvSpPr>
          <p:cNvPr id="58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8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58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589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58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6" name="Use the first conditional for a real or possible future situation and its likely result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first conditional for a real or possible future situation and its likely result.</a:t>
              </a:r>
            </a:p>
          </p:txBody>
        </p:sp>
      </p:grpSp>
      <p:grpSp>
        <p:nvGrpSpPr>
          <p:cNvPr id="59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58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59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59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2" name="Do not normally use will directly after if in the condition claus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not normally use will directly after if in the condition clause.</a:t>
              </a:r>
            </a:p>
          </p:txBody>
        </p:sp>
      </p:grpSp>
      <p:sp>
        <p:nvSpPr>
          <p:cNvPr id="59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59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591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59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09" name="If + present simple, will + base verb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If + present simple, will + base verb</a:t>
              </a:r>
            </a:p>
          </p:txBody>
        </p:sp>
      </p:grpSp>
      <p:grpSp>
        <p:nvGrpSpPr>
          <p:cNvPr id="59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59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59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59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59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59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19" name="1.  If it rains, we’ll stay home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If it rains, we’ll stay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I’ll call you if I’m late.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If you study, you’ll pass.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She won’t come unless you invite her.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What will you do if you miss the bus?</a:t>
              </a:r>
            </a:p>
          </p:txBody>
        </p:sp>
      </p:grpSp>
      <p:sp>
        <p:nvSpPr>
          <p:cNvPr id="59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59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23" name="B1 GRAMMAR  •  UNIT 14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14  •  EXPLANATION</a:t>
              </a:r>
            </a:p>
          </p:txBody>
        </p:sp>
      </p:grpSp>
      <p:grpSp>
        <p:nvGrpSpPr>
          <p:cNvPr id="59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59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26" name="8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59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1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59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59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4" name="First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First conditional: choose the answer</a:t>
              </a:r>
            </a:p>
          </p:txBody>
        </p:sp>
      </p:grpSp>
      <p:grpSp>
        <p:nvGrpSpPr>
          <p:cNvPr id="59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59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59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59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59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1" name="1. If I ___ time, I’ll help you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you ___ now, you’ll catch the bus.</a:t>
              </a:r>
            </a:p>
          </p:txBody>
        </p:sp>
      </p:grpSp>
      <p:grpSp>
        <p:nvGrpSpPr>
          <p:cNvPr id="59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5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4" name="A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leave</a:t>
              </a:r>
            </a:p>
          </p:txBody>
        </p:sp>
      </p:grpSp>
      <p:grpSp>
        <p:nvGrpSpPr>
          <p:cNvPr id="59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5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47" name="B. will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leave</a:t>
              </a:r>
            </a:p>
          </p:txBody>
        </p:sp>
      </p:grpSp>
      <p:grpSp>
        <p:nvGrpSpPr>
          <p:cNvPr id="59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59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0" name="C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left</a:t>
              </a:r>
            </a:p>
          </p:txBody>
        </p:sp>
      </p:grpSp>
      <p:grpSp>
        <p:nvGrpSpPr>
          <p:cNvPr id="59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59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3" name="2. We ___ late if we don’t leave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the train if they don't hurry.</a:t>
              </a:r>
            </a:p>
          </p:txBody>
        </p:sp>
      </p:grpSp>
      <p:grpSp>
        <p:nvGrpSpPr>
          <p:cNvPr id="59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59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6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miss</a:t>
              </a:r>
            </a:p>
          </p:txBody>
        </p:sp>
      </p:grpSp>
      <p:grpSp>
        <p:nvGrpSpPr>
          <p:cNvPr id="59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59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59" name="B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miss</a:t>
              </a:r>
            </a:p>
          </p:txBody>
        </p:sp>
      </p:grpSp>
      <p:grpSp>
        <p:nvGrpSpPr>
          <p:cNvPr id="59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59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2" name="C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miss</a:t>
              </a:r>
            </a:p>
          </p:txBody>
        </p:sp>
      </p:grpSp>
      <p:grpSp>
        <p:nvGrpSpPr>
          <p:cNvPr id="59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59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5" name="3. If she studies, she ___ the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he practises, he ___ better.</a:t>
              </a:r>
            </a:p>
          </p:txBody>
        </p:sp>
      </p:grpSp>
      <p:grpSp>
        <p:nvGrpSpPr>
          <p:cNvPr id="59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59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68" name="A. pass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played yesterday</a:t>
              </a:r>
            </a:p>
          </p:txBody>
        </p:sp>
      </p:grpSp>
      <p:grpSp>
        <p:nvGrpSpPr>
          <p:cNvPr id="59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59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1" name="B. will pa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play</a:t>
              </a:r>
            </a:p>
          </p:txBody>
        </p:sp>
      </p:grpSp>
      <p:grpSp>
        <p:nvGrpSpPr>
          <p:cNvPr id="59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59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4" name="C. would pa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played</a:t>
              </a:r>
            </a:p>
          </p:txBody>
        </p:sp>
      </p:grpSp>
      <p:grpSp>
        <p:nvGrpSpPr>
          <p:cNvPr id="59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59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77" name="4. I’ll text you when I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I'll call you when I ___ home.</a:t>
              </a:r>
            </a:p>
          </p:txBody>
        </p:sp>
      </p:grpSp>
      <p:grpSp>
        <p:nvGrpSpPr>
          <p:cNvPr id="59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5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0" name="A. will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get</a:t>
              </a:r>
            </a:p>
          </p:txBody>
        </p:sp>
      </p:grpSp>
      <p:grpSp>
        <p:nvGrpSpPr>
          <p:cNvPr id="59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5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3" name="B.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</a:t>
              </a:r>
            </a:p>
          </p:txBody>
        </p:sp>
      </p:grpSp>
      <p:grpSp>
        <p:nvGrpSpPr>
          <p:cNvPr id="59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5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6" name="C. would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get</a:t>
              </a:r>
            </a:p>
          </p:txBody>
        </p:sp>
      </p:grpSp>
      <p:grpSp>
        <p:nvGrpSpPr>
          <p:cNvPr id="59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59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89" name="5. Unless it ___, we’ll go for a wal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Unless she ___ soon, we'll start without her.</a:t>
              </a:r>
            </a:p>
          </p:txBody>
        </p:sp>
      </p:grpSp>
      <p:grpSp>
        <p:nvGrpSpPr>
          <p:cNvPr id="59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5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2" name="A. rai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arrives</a:t>
              </a:r>
            </a:p>
          </p:txBody>
        </p:sp>
      </p:grpSp>
      <p:grpSp>
        <p:nvGrpSpPr>
          <p:cNvPr id="59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5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5" name="B. will ra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arrive</a:t>
              </a:r>
            </a:p>
          </p:txBody>
        </p:sp>
      </p:grpSp>
      <p:grpSp>
        <p:nvGrpSpPr>
          <p:cNvPr id="59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5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998" name="C. rain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arrived tomorrow</a:t>
              </a:r>
            </a:p>
          </p:txBody>
        </p:sp>
      </p:grpSp>
      <p:sp>
        <p:nvSpPr>
          <p:cNvPr id="60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0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02" name="B1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14  •  REVEAL</a:t>
              </a:r>
            </a:p>
          </p:txBody>
        </p:sp>
      </p:grpSp>
      <p:grpSp>
        <p:nvGrpSpPr>
          <p:cNvPr id="60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0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05" name="8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0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0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0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0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3" name="First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First conditional: choose the answer</a:t>
              </a:r>
            </a:p>
          </p:txBody>
        </p:sp>
      </p:grpSp>
      <p:grpSp>
        <p:nvGrpSpPr>
          <p:cNvPr id="60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0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0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0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0" name="1. If I ___ time, I’ll help you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you ___ now, you’ll catch the bus.</a:t>
              </a:r>
            </a:p>
          </p:txBody>
        </p:sp>
      </p:grpSp>
      <p:grpSp>
        <p:nvGrpSpPr>
          <p:cNvPr id="60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3" name="A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leave</a:t>
              </a:r>
            </a:p>
          </p:txBody>
        </p:sp>
      </p:grpSp>
      <p:grpSp>
        <p:nvGrpSpPr>
          <p:cNvPr id="60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6" name="B. will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leave</a:t>
              </a:r>
            </a:p>
          </p:txBody>
        </p:sp>
      </p:grpSp>
      <p:grpSp>
        <p:nvGrpSpPr>
          <p:cNvPr id="60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0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29" name="C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left</a:t>
              </a:r>
            </a:p>
          </p:txBody>
        </p:sp>
      </p:grpSp>
      <p:grpSp>
        <p:nvGrpSpPr>
          <p:cNvPr id="60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0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2" name="2. We ___ late if we don’t leave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the train if they don't hurry.</a:t>
              </a:r>
            </a:p>
          </p:txBody>
        </p:sp>
      </p:grpSp>
      <p:grpSp>
        <p:nvGrpSpPr>
          <p:cNvPr id="60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5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miss</a:t>
              </a:r>
            </a:p>
          </p:txBody>
        </p:sp>
      </p:grpSp>
      <p:grpSp>
        <p:nvGrpSpPr>
          <p:cNvPr id="60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38" name="B. will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miss</a:t>
              </a:r>
            </a:p>
          </p:txBody>
        </p:sp>
      </p:grpSp>
      <p:grpSp>
        <p:nvGrpSpPr>
          <p:cNvPr id="60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0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1" name="C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miss</a:t>
              </a:r>
            </a:p>
          </p:txBody>
        </p:sp>
      </p:grpSp>
      <p:grpSp>
        <p:nvGrpSpPr>
          <p:cNvPr id="60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0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4" name="3. If she studies, she ___ the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he practises, he ___ better.</a:t>
              </a:r>
            </a:p>
          </p:txBody>
        </p:sp>
      </p:grpSp>
      <p:grpSp>
        <p:nvGrpSpPr>
          <p:cNvPr id="60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0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47" name="A. pass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played yesterday</a:t>
              </a:r>
            </a:p>
          </p:txBody>
        </p:sp>
      </p:grpSp>
      <p:grpSp>
        <p:nvGrpSpPr>
          <p:cNvPr id="60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0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0" name="B. will pas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play</a:t>
              </a:r>
            </a:p>
          </p:txBody>
        </p:sp>
      </p:grpSp>
      <p:grpSp>
        <p:nvGrpSpPr>
          <p:cNvPr id="60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0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3" name="C. would pa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played</a:t>
              </a:r>
            </a:p>
          </p:txBody>
        </p:sp>
      </p:grpSp>
      <p:grpSp>
        <p:nvGrpSpPr>
          <p:cNvPr id="60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0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6" name="4. I’ll text you when I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I'll call you when I ___ home.</a:t>
              </a:r>
            </a:p>
          </p:txBody>
        </p:sp>
      </p:grpSp>
      <p:grpSp>
        <p:nvGrpSpPr>
          <p:cNvPr id="60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0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59" name="A. will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get</a:t>
              </a:r>
            </a:p>
          </p:txBody>
        </p:sp>
      </p:grpSp>
      <p:grpSp>
        <p:nvGrpSpPr>
          <p:cNvPr id="60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2" name="B.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</a:t>
              </a:r>
            </a:p>
          </p:txBody>
        </p:sp>
      </p:grpSp>
      <p:grpSp>
        <p:nvGrpSpPr>
          <p:cNvPr id="60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0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5" name="C. would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get</a:t>
              </a:r>
            </a:p>
          </p:txBody>
        </p:sp>
      </p:grpSp>
      <p:grpSp>
        <p:nvGrpSpPr>
          <p:cNvPr id="60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0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68" name="5. Unless it ___, we’ll go for a wal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Unless she ___ soon, we'll start without her.</a:t>
              </a:r>
            </a:p>
          </p:txBody>
        </p:sp>
      </p:grpSp>
      <p:grpSp>
        <p:nvGrpSpPr>
          <p:cNvPr id="60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0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1" name="A. rai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arrives</a:t>
              </a:r>
            </a:p>
          </p:txBody>
        </p:sp>
      </p:grpSp>
      <p:grpSp>
        <p:nvGrpSpPr>
          <p:cNvPr id="60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0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4" name="B. will ra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arrive</a:t>
              </a:r>
            </a:p>
          </p:txBody>
        </p:sp>
      </p:grpSp>
      <p:grpSp>
        <p:nvGrpSpPr>
          <p:cNvPr id="60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0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77" name="C. rain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arrived tomorrow</a:t>
              </a:r>
            </a:p>
          </p:txBody>
        </p:sp>
      </p:grpSp>
      <p:sp>
        <p:nvSpPr>
          <p:cNvPr id="60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0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1" name="B1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14  •  REVEAL</a:t>
              </a:r>
            </a:p>
          </p:txBody>
        </p:sp>
      </p:grpSp>
      <p:grpSp>
        <p:nvGrpSpPr>
          <p:cNvPr id="60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0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4" name="8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0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0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89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0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0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2" name="First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First conditional: choose the answer</a:t>
              </a:r>
            </a:p>
          </p:txBody>
        </p:sp>
      </p:grpSp>
      <p:grpSp>
        <p:nvGrpSpPr>
          <p:cNvPr id="60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0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0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0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099" name="1. If I ___ time, I’ll help you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you ___ now, you’ll catch the bus.</a:t>
              </a:r>
            </a:p>
          </p:txBody>
        </p:sp>
      </p:grpSp>
      <p:grpSp>
        <p:nvGrpSpPr>
          <p:cNvPr id="61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2" name="A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leave</a:t>
              </a:r>
            </a:p>
          </p:txBody>
        </p:sp>
      </p:grpSp>
      <p:grpSp>
        <p:nvGrpSpPr>
          <p:cNvPr id="61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5" name="B. will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leave</a:t>
              </a:r>
            </a:p>
          </p:txBody>
        </p:sp>
      </p:grpSp>
      <p:grpSp>
        <p:nvGrpSpPr>
          <p:cNvPr id="61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1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08" name="C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left</a:t>
              </a:r>
            </a:p>
          </p:txBody>
        </p:sp>
      </p:grpSp>
      <p:grpSp>
        <p:nvGrpSpPr>
          <p:cNvPr id="61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1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1" name="2. We ___ late if we don’t leave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the train if they don't hurry.</a:t>
              </a:r>
            </a:p>
          </p:txBody>
        </p:sp>
      </p:grpSp>
      <p:grpSp>
        <p:nvGrpSpPr>
          <p:cNvPr id="61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4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miss</a:t>
              </a:r>
            </a:p>
          </p:txBody>
        </p:sp>
      </p:grpSp>
      <p:grpSp>
        <p:nvGrpSpPr>
          <p:cNvPr id="61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17" name="B. will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miss</a:t>
              </a:r>
            </a:p>
          </p:txBody>
        </p:sp>
      </p:grpSp>
      <p:grpSp>
        <p:nvGrpSpPr>
          <p:cNvPr id="61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1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0" name="C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miss</a:t>
              </a:r>
            </a:p>
          </p:txBody>
        </p:sp>
      </p:grpSp>
      <p:grpSp>
        <p:nvGrpSpPr>
          <p:cNvPr id="61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1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3" name="3. If she studies, she ___ the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he practises, he ___ better.</a:t>
              </a:r>
            </a:p>
          </p:txBody>
        </p:sp>
      </p:grpSp>
      <p:grpSp>
        <p:nvGrpSpPr>
          <p:cNvPr id="61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1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6" name="A. pass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played yesterday</a:t>
              </a:r>
            </a:p>
          </p:txBody>
        </p:sp>
      </p:grpSp>
      <p:grpSp>
        <p:nvGrpSpPr>
          <p:cNvPr id="61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1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29" name="B. will pas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play</a:t>
              </a:r>
            </a:p>
          </p:txBody>
        </p:sp>
      </p:grpSp>
      <p:grpSp>
        <p:nvGrpSpPr>
          <p:cNvPr id="61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1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2" name="C. would pa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played</a:t>
              </a:r>
            </a:p>
          </p:txBody>
        </p:sp>
      </p:grpSp>
      <p:grpSp>
        <p:nvGrpSpPr>
          <p:cNvPr id="61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1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5" name="4. I’ll text you when I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I'll call you when I ___ home.</a:t>
              </a:r>
            </a:p>
          </p:txBody>
        </p:sp>
      </p:grpSp>
      <p:grpSp>
        <p:nvGrpSpPr>
          <p:cNvPr id="61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1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38" name="A. will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get</a:t>
              </a:r>
            </a:p>
          </p:txBody>
        </p:sp>
      </p:grpSp>
      <p:grpSp>
        <p:nvGrpSpPr>
          <p:cNvPr id="61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1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1" name="B.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</a:t>
              </a:r>
            </a:p>
          </p:txBody>
        </p:sp>
      </p:grpSp>
      <p:grpSp>
        <p:nvGrpSpPr>
          <p:cNvPr id="61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4" name="C. would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get</a:t>
              </a:r>
            </a:p>
          </p:txBody>
        </p:sp>
      </p:grpSp>
      <p:grpSp>
        <p:nvGrpSpPr>
          <p:cNvPr id="61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1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47" name="5. Unless it ___, we’ll go for a wal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Unless she ___ soon, we'll start without her.</a:t>
              </a:r>
            </a:p>
          </p:txBody>
        </p:sp>
      </p:grpSp>
      <p:grpSp>
        <p:nvGrpSpPr>
          <p:cNvPr id="61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1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0" name="A. rai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arrives</a:t>
              </a:r>
            </a:p>
          </p:txBody>
        </p:sp>
      </p:grpSp>
      <p:grpSp>
        <p:nvGrpSpPr>
          <p:cNvPr id="61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1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3" name="B. will ra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arrive</a:t>
              </a:r>
            </a:p>
          </p:txBody>
        </p:sp>
      </p:grpSp>
      <p:grpSp>
        <p:nvGrpSpPr>
          <p:cNvPr id="61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1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56" name="C. rain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arrived tomorrow</a:t>
              </a:r>
            </a:p>
          </p:txBody>
        </p:sp>
      </p:grpSp>
      <p:sp>
        <p:nvSpPr>
          <p:cNvPr id="61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1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0" name="B1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14  •  REVEAL</a:t>
              </a:r>
            </a:p>
          </p:txBody>
        </p:sp>
      </p:grpSp>
      <p:grpSp>
        <p:nvGrpSpPr>
          <p:cNvPr id="61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1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3" name="8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1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68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1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1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1" name="First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First conditional: choose the answer</a:t>
              </a:r>
            </a:p>
          </p:txBody>
        </p:sp>
      </p:grpSp>
      <p:grpSp>
        <p:nvGrpSpPr>
          <p:cNvPr id="61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1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61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1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1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78" name="1. If I ___ time, I’ll help you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you ___ now, you’ll catch the bus.</a:t>
              </a:r>
            </a:p>
          </p:txBody>
        </p:sp>
      </p:grpSp>
      <p:grpSp>
        <p:nvGrpSpPr>
          <p:cNvPr id="61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1" name="A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leave</a:t>
              </a:r>
            </a:p>
          </p:txBody>
        </p:sp>
      </p:grpSp>
      <p:grpSp>
        <p:nvGrpSpPr>
          <p:cNvPr id="61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4" name="B. will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leave</a:t>
              </a:r>
            </a:p>
          </p:txBody>
        </p:sp>
      </p:grpSp>
      <p:grpSp>
        <p:nvGrpSpPr>
          <p:cNvPr id="61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1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87" name="C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left</a:t>
              </a:r>
            </a:p>
          </p:txBody>
        </p:sp>
      </p:grpSp>
      <p:grpSp>
        <p:nvGrpSpPr>
          <p:cNvPr id="61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1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0" name="2. We ___ late if we don’t leave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the train if they don't hurry.</a:t>
              </a:r>
            </a:p>
          </p:txBody>
        </p:sp>
      </p:grpSp>
      <p:grpSp>
        <p:nvGrpSpPr>
          <p:cNvPr id="61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3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miss</a:t>
              </a:r>
            </a:p>
          </p:txBody>
        </p:sp>
      </p:grpSp>
      <p:grpSp>
        <p:nvGrpSpPr>
          <p:cNvPr id="61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6" name="B. will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miss</a:t>
              </a:r>
            </a:p>
          </p:txBody>
        </p:sp>
      </p:grpSp>
      <p:grpSp>
        <p:nvGrpSpPr>
          <p:cNvPr id="62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1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199" name="C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miss</a:t>
              </a:r>
            </a:p>
          </p:txBody>
        </p:sp>
      </p:grpSp>
      <p:grpSp>
        <p:nvGrpSpPr>
          <p:cNvPr id="62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2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2" name="3. If she studies, she ___ the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he practises, he ___ better.</a:t>
              </a:r>
            </a:p>
          </p:txBody>
        </p:sp>
      </p:grpSp>
      <p:grpSp>
        <p:nvGrpSpPr>
          <p:cNvPr id="62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2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5" name="A. pass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played yesterday</a:t>
              </a:r>
            </a:p>
          </p:txBody>
        </p:sp>
      </p:grpSp>
      <p:grpSp>
        <p:nvGrpSpPr>
          <p:cNvPr id="62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2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08" name="B. will pas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play</a:t>
              </a:r>
            </a:p>
          </p:txBody>
        </p:sp>
      </p:grpSp>
      <p:grpSp>
        <p:nvGrpSpPr>
          <p:cNvPr id="62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2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1" name="C. would pa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played</a:t>
              </a:r>
            </a:p>
          </p:txBody>
        </p:sp>
      </p:grpSp>
      <p:grpSp>
        <p:nvGrpSpPr>
          <p:cNvPr id="62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2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4" name="4. I’ll text you when I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I'll call you when I ___ home.</a:t>
              </a:r>
            </a:p>
          </p:txBody>
        </p:sp>
      </p:grpSp>
      <p:grpSp>
        <p:nvGrpSpPr>
          <p:cNvPr id="62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2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17" name="A. will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get</a:t>
              </a:r>
            </a:p>
          </p:txBody>
        </p:sp>
      </p:grpSp>
      <p:grpSp>
        <p:nvGrpSpPr>
          <p:cNvPr id="62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0" name="B. arr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</a:t>
              </a:r>
            </a:p>
          </p:txBody>
        </p:sp>
      </p:grpSp>
      <p:grpSp>
        <p:nvGrpSpPr>
          <p:cNvPr id="62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3" name="C. would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get</a:t>
              </a:r>
            </a:p>
          </p:txBody>
        </p:sp>
      </p:grpSp>
      <p:grpSp>
        <p:nvGrpSpPr>
          <p:cNvPr id="62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2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6" name="5. Unless it ___, we’ll go for a wal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Unless she ___ soon, we'll start without her.</a:t>
              </a:r>
            </a:p>
          </p:txBody>
        </p:sp>
      </p:grpSp>
      <p:grpSp>
        <p:nvGrpSpPr>
          <p:cNvPr id="62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2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29" name="A. rain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arrives</a:t>
              </a:r>
            </a:p>
          </p:txBody>
        </p:sp>
      </p:grpSp>
      <p:grpSp>
        <p:nvGrpSpPr>
          <p:cNvPr id="62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2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2" name="B. will ra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arrive</a:t>
              </a:r>
            </a:p>
          </p:txBody>
        </p:sp>
      </p:grpSp>
      <p:grpSp>
        <p:nvGrpSpPr>
          <p:cNvPr id="62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5" name="C. rain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arrived tomorrow</a:t>
              </a:r>
            </a:p>
          </p:txBody>
        </p:sp>
      </p:grpSp>
      <p:sp>
        <p:nvSpPr>
          <p:cNvPr id="62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2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39" name="B1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14  •  REVEAL</a:t>
              </a:r>
            </a:p>
          </p:txBody>
        </p:sp>
      </p:grpSp>
      <p:grpSp>
        <p:nvGrpSpPr>
          <p:cNvPr id="62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2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42" name="8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2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47" name="UNIT 1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14  •  REVEAL</a:t>
              </a:r>
            </a:p>
          </p:txBody>
        </p:sp>
      </p:grpSp>
      <p:grpSp>
        <p:nvGrpSpPr>
          <p:cNvPr id="62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2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0" name="First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First conditional: choose the answer</a:t>
              </a:r>
            </a:p>
          </p:txBody>
        </p:sp>
      </p:grpSp>
      <p:grpSp>
        <p:nvGrpSpPr>
          <p:cNvPr id="62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2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62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2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2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57" name="1. If I ___ time, I’ll help you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you ___ now, you’ll catch the bus.</a:t>
              </a:r>
            </a:p>
          </p:txBody>
        </p:sp>
      </p:grpSp>
      <p:grpSp>
        <p:nvGrpSpPr>
          <p:cNvPr id="62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0" name="A. h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leave</a:t>
              </a:r>
            </a:p>
          </p:txBody>
        </p:sp>
      </p:grpSp>
      <p:grpSp>
        <p:nvGrpSpPr>
          <p:cNvPr id="62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3" name="B. will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leave</a:t>
              </a:r>
            </a:p>
          </p:txBody>
        </p:sp>
      </p:grpSp>
      <p:grpSp>
        <p:nvGrpSpPr>
          <p:cNvPr id="62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6" name="C. ha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left</a:t>
              </a:r>
            </a:p>
          </p:txBody>
        </p:sp>
      </p:grpSp>
      <p:grpSp>
        <p:nvGrpSpPr>
          <p:cNvPr id="62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2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69" name="2. We ___ late if we don’t leave n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They ___ the train if they don't hurry.</a:t>
              </a:r>
            </a:p>
          </p:txBody>
        </p:sp>
      </p:grpSp>
      <p:grpSp>
        <p:nvGrpSpPr>
          <p:cNvPr id="62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2" name="A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miss</a:t>
              </a:r>
            </a:p>
          </p:txBody>
        </p:sp>
      </p:grpSp>
      <p:grpSp>
        <p:nvGrpSpPr>
          <p:cNvPr id="62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5" name="B. will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miss</a:t>
              </a:r>
            </a:p>
          </p:txBody>
        </p:sp>
      </p:grpSp>
      <p:grpSp>
        <p:nvGrpSpPr>
          <p:cNvPr id="62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78" name="C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miss</a:t>
              </a:r>
            </a:p>
          </p:txBody>
        </p:sp>
      </p:grpSp>
      <p:grpSp>
        <p:nvGrpSpPr>
          <p:cNvPr id="62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2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1" name="3. If she studies, she ___ the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If he practises, he ___ better.</a:t>
              </a:r>
            </a:p>
          </p:txBody>
        </p:sp>
      </p:grpSp>
      <p:grpSp>
        <p:nvGrpSpPr>
          <p:cNvPr id="62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2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4" name="A. pass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played yesterday</a:t>
              </a:r>
            </a:p>
          </p:txBody>
        </p:sp>
      </p:grpSp>
      <p:grpSp>
        <p:nvGrpSpPr>
          <p:cNvPr id="62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2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87" name="B. will pas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play</a:t>
              </a:r>
            </a:p>
          </p:txBody>
        </p:sp>
      </p:grpSp>
      <p:grpSp>
        <p:nvGrpSpPr>
          <p:cNvPr id="62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2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0" name="C. would pass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played</a:t>
              </a:r>
            </a:p>
          </p:txBody>
        </p:sp>
      </p:grpSp>
      <p:grpSp>
        <p:nvGrpSpPr>
          <p:cNvPr id="62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2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3" name="4. I’ll text you when I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I'll call you when I ___ home.</a:t>
              </a:r>
            </a:p>
          </p:txBody>
        </p:sp>
      </p:grpSp>
      <p:grpSp>
        <p:nvGrpSpPr>
          <p:cNvPr id="62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2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6" name="A. will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 get</a:t>
              </a:r>
            </a:p>
          </p:txBody>
        </p:sp>
      </p:grpSp>
      <p:grpSp>
        <p:nvGrpSpPr>
          <p:cNvPr id="63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2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99" name="B. arr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get</a:t>
              </a:r>
            </a:p>
          </p:txBody>
        </p:sp>
      </p:grpSp>
      <p:grpSp>
        <p:nvGrpSpPr>
          <p:cNvPr id="63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2" name="C. would ar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would get</a:t>
              </a:r>
            </a:p>
          </p:txBody>
        </p:sp>
      </p:grpSp>
      <p:grpSp>
        <p:nvGrpSpPr>
          <p:cNvPr id="63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3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5" name="5. Unless it ___, we’ll go for a wal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Unless she ___ soon, we'll start without her.</a:t>
              </a:r>
            </a:p>
          </p:txBody>
        </p:sp>
      </p:grpSp>
      <p:grpSp>
        <p:nvGrpSpPr>
          <p:cNvPr id="63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08" name="A. rain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arrives</a:t>
              </a:r>
            </a:p>
          </p:txBody>
        </p:sp>
      </p:grpSp>
      <p:grpSp>
        <p:nvGrpSpPr>
          <p:cNvPr id="63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3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1" name="B. will rai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arrive</a:t>
              </a:r>
            </a:p>
          </p:txBody>
        </p:sp>
      </p:grpSp>
      <p:grpSp>
        <p:nvGrpSpPr>
          <p:cNvPr id="63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4" name="C. rained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arrived tomorrow</a:t>
              </a:r>
            </a:p>
          </p:txBody>
        </p:sp>
      </p:grpSp>
      <p:sp>
        <p:nvSpPr>
          <p:cNvPr id="63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3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18" name="B1 GRAMMAR  •  UNIT 1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14  •  REVEAL</a:t>
              </a:r>
            </a:p>
          </p:txBody>
        </p:sp>
      </p:grpSp>
      <p:grpSp>
        <p:nvGrpSpPr>
          <p:cNvPr id="63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3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1" name="8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3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6" name="UNIT 1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EXPLANATION</a:t>
              </a:r>
            </a:p>
          </p:txBody>
        </p:sp>
      </p:grpSp>
      <p:grpSp>
        <p:nvGrpSpPr>
          <p:cNvPr id="63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3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29" name="Second conditional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Second conditional</a:t>
              </a:r>
            </a:p>
          </p:txBody>
        </p:sp>
      </p:grpSp>
      <p:sp>
        <p:nvSpPr>
          <p:cNvPr id="63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3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3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63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6" name="Use the second conditional for imaginary, unlikely or unreal present and future situation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second conditional for imaginary, unlikely or unreal present and future situations.</a:t>
              </a:r>
            </a:p>
          </p:txBody>
        </p:sp>
      </p:grpSp>
      <p:grpSp>
        <p:nvGrpSpPr>
          <p:cNvPr id="63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3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3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3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2" name="Were is common with all subjects in formal English: If I were you..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Were is common with all subjects in formal English: If I were you...</a:t>
              </a:r>
            </a:p>
          </p:txBody>
        </p:sp>
      </p:grpSp>
      <p:sp>
        <p:nvSpPr>
          <p:cNvPr id="63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3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3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63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49" name="If + past simple, would + base verb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If + past simple, would + base verb</a:t>
              </a:r>
            </a:p>
          </p:txBody>
        </p:sp>
      </p:grpSp>
      <p:grpSp>
        <p:nvGrpSpPr>
          <p:cNvPr id="63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63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63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3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3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3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59" name="1.  If I had more time, I’d travel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If I had more time, I’d travel.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What would you do if you won?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If I were you, I’d apologise.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She would buy it if it were cheaper.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We’d live abroad if we could.</a:t>
              </a:r>
            </a:p>
          </p:txBody>
        </p:sp>
      </p:grpSp>
      <p:sp>
        <p:nvSpPr>
          <p:cNvPr id="63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3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3" name="B1 GRAMMAR  •  UNIT 15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15  •  EXPLANATION</a:t>
              </a:r>
            </a:p>
          </p:txBody>
        </p:sp>
      </p:grpSp>
      <p:grpSp>
        <p:nvGrpSpPr>
          <p:cNvPr id="63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3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66" name="8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3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1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3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3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4" name="Second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Second conditional: choose the answer</a:t>
              </a:r>
            </a:p>
          </p:txBody>
        </p:sp>
      </p:grpSp>
      <p:grpSp>
        <p:nvGrpSpPr>
          <p:cNvPr id="63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3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3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3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3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1" name="1. If I ___ rich, I would travel the worl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___ you, I would apologise.</a:t>
              </a:r>
            </a:p>
          </p:txBody>
        </p:sp>
      </p:grpSp>
      <p:grpSp>
        <p:nvGrpSpPr>
          <p:cNvPr id="63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4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63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87" name="B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63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3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0" name="C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</a:t>
              </a:r>
            </a:p>
          </p:txBody>
        </p:sp>
      </p:grpSp>
      <p:grpSp>
        <p:nvGrpSpPr>
          <p:cNvPr id="63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3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3" name="2. What ___ you do if you found a walle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Where ___ you live if you could choose anywhere?</a:t>
              </a:r>
            </a:p>
          </p:txBody>
        </p:sp>
      </p:grpSp>
      <p:grpSp>
        <p:nvGrpSpPr>
          <p:cNvPr id="63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3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6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64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3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399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64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4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2" name="C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</a:t>
              </a:r>
            </a:p>
          </p:txBody>
        </p:sp>
      </p:grpSp>
      <p:grpSp>
        <p:nvGrpSpPr>
          <p:cNvPr id="64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4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5" name="3. She ___ happier if she changed job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more relaxed if he worked less.</a:t>
              </a:r>
            </a:p>
          </p:txBody>
        </p:sp>
      </p:grpSp>
      <p:grpSp>
        <p:nvGrpSpPr>
          <p:cNvPr id="64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4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08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64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4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1" name="B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be</a:t>
              </a:r>
            </a:p>
          </p:txBody>
        </p:sp>
      </p:grpSp>
      <p:grpSp>
        <p:nvGrpSpPr>
          <p:cNvPr id="64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4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4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64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4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17" name="4. If we had a car, we ___ t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they had more money, they ___ abroad.</a:t>
              </a:r>
            </a:p>
          </p:txBody>
        </p:sp>
      </p:grpSp>
      <p:grpSp>
        <p:nvGrpSpPr>
          <p:cNvPr id="64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0" name="A. driv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travelled yesterday</a:t>
              </a:r>
            </a:p>
          </p:txBody>
        </p:sp>
      </p:grpSp>
      <p:grpSp>
        <p:nvGrpSpPr>
          <p:cNvPr id="64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3" name="B. would d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travel</a:t>
              </a:r>
            </a:p>
          </p:txBody>
        </p:sp>
      </p:grpSp>
      <p:grpSp>
        <p:nvGrpSpPr>
          <p:cNvPr id="64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6" name="C. will dro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travelled</a:t>
              </a:r>
            </a:p>
          </p:txBody>
        </p:sp>
      </p:grpSp>
      <p:grpSp>
        <p:nvGrpSpPr>
          <p:cNvPr id="64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4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29" name="5. I’d call him if I ___ his numb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I'd buy that jacket if it ___ cheaper.</a:t>
              </a:r>
            </a:p>
          </p:txBody>
        </p:sp>
      </p:grpSp>
      <p:grpSp>
        <p:nvGrpSpPr>
          <p:cNvPr id="64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2" name="A.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64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5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64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38" name="C. will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</a:t>
              </a:r>
            </a:p>
          </p:txBody>
        </p:sp>
      </p:grpSp>
      <p:sp>
        <p:nvSpPr>
          <p:cNvPr id="64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4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42" name="B1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15  •  REVEAL</a:t>
              </a:r>
            </a:p>
          </p:txBody>
        </p:sp>
      </p:grpSp>
      <p:grpSp>
        <p:nvGrpSpPr>
          <p:cNvPr id="64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4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45" name="8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4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0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4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4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3" name="Second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Second conditional: choose the answer</a:t>
              </a:r>
            </a:p>
          </p:txBody>
        </p:sp>
      </p:grpSp>
      <p:grpSp>
        <p:nvGrpSpPr>
          <p:cNvPr id="64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4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4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4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4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0" name="1. If I ___ rich, I would travel the worl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___ you, I would apologise.</a:t>
              </a:r>
            </a:p>
          </p:txBody>
        </p:sp>
      </p:grpSp>
      <p:grpSp>
        <p:nvGrpSpPr>
          <p:cNvPr id="64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3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64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6" name="B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64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4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69" name="C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</a:t>
              </a:r>
            </a:p>
          </p:txBody>
        </p:sp>
      </p:grpSp>
      <p:grpSp>
        <p:nvGrpSpPr>
          <p:cNvPr id="64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4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2" name="2. What ___ you do if you found a walle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Where ___ you live if you could choose anywhere?</a:t>
              </a:r>
            </a:p>
          </p:txBody>
        </p:sp>
      </p:grpSp>
      <p:grpSp>
        <p:nvGrpSpPr>
          <p:cNvPr id="64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5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64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78" name="B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64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4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1" name="C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</a:t>
              </a:r>
            </a:p>
          </p:txBody>
        </p:sp>
      </p:grpSp>
      <p:grpSp>
        <p:nvGrpSpPr>
          <p:cNvPr id="64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4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4" name="3. She ___ happier if she changed job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more relaxed if he worked less.</a:t>
              </a:r>
            </a:p>
          </p:txBody>
        </p:sp>
      </p:grpSp>
      <p:grpSp>
        <p:nvGrpSpPr>
          <p:cNvPr id="64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4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87" name="A. would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64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4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0" name="B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be</a:t>
              </a:r>
            </a:p>
          </p:txBody>
        </p:sp>
      </p:grpSp>
      <p:grpSp>
        <p:nvGrpSpPr>
          <p:cNvPr id="64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4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3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64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4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6" name="4. If we had a car, we ___ t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they had more money, they ___ abroad.</a:t>
              </a:r>
            </a:p>
          </p:txBody>
        </p:sp>
      </p:grpSp>
      <p:grpSp>
        <p:nvGrpSpPr>
          <p:cNvPr id="65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4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499" name="A. driv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travelled yesterday</a:t>
              </a:r>
            </a:p>
          </p:txBody>
        </p:sp>
      </p:grpSp>
      <p:grpSp>
        <p:nvGrpSpPr>
          <p:cNvPr id="65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2" name="B. would d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travel</a:t>
              </a:r>
            </a:p>
          </p:txBody>
        </p:sp>
      </p:grpSp>
      <p:grpSp>
        <p:nvGrpSpPr>
          <p:cNvPr id="65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5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5" name="C. will dro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travelled</a:t>
              </a:r>
            </a:p>
          </p:txBody>
        </p:sp>
      </p:grpSp>
      <p:grpSp>
        <p:nvGrpSpPr>
          <p:cNvPr id="65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5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08" name="5. I’d call him if I ___ his numb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I'd buy that jacket if it ___ cheaper.</a:t>
              </a:r>
            </a:p>
          </p:txBody>
        </p:sp>
      </p:grpSp>
      <p:grpSp>
        <p:nvGrpSpPr>
          <p:cNvPr id="65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5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1" name="A.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65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5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4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65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5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17" name="C. will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</a:t>
              </a:r>
            </a:p>
          </p:txBody>
        </p:sp>
      </p:grpSp>
      <p:sp>
        <p:nvSpPr>
          <p:cNvPr id="65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5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1" name="B1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15  •  REVEAL</a:t>
              </a:r>
            </a:p>
          </p:txBody>
        </p:sp>
      </p:grpSp>
      <p:grpSp>
        <p:nvGrpSpPr>
          <p:cNvPr id="65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5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4" name="9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5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29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5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5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2" name="Second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Second conditional: choose the answer</a:t>
              </a:r>
            </a:p>
          </p:txBody>
        </p:sp>
      </p:grpSp>
      <p:grpSp>
        <p:nvGrpSpPr>
          <p:cNvPr id="65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5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5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5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5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39" name="1. If I ___ rich, I would travel the worl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___ you, I would apologise.</a:t>
              </a:r>
            </a:p>
          </p:txBody>
        </p:sp>
      </p:grpSp>
      <p:grpSp>
        <p:nvGrpSpPr>
          <p:cNvPr id="65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2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65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5" name="B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65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5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48" name="C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</a:t>
              </a:r>
            </a:p>
          </p:txBody>
        </p:sp>
      </p:grpSp>
      <p:grpSp>
        <p:nvGrpSpPr>
          <p:cNvPr id="65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5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1" name="2. What ___ you do if you found a walle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Where ___ you live if you could choose anywhere?</a:t>
              </a:r>
            </a:p>
          </p:txBody>
        </p:sp>
      </p:grpSp>
      <p:grpSp>
        <p:nvGrpSpPr>
          <p:cNvPr id="65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4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65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57" name="B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65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5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0" name="C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</a:t>
              </a:r>
            </a:p>
          </p:txBody>
        </p:sp>
      </p:grpSp>
      <p:grpSp>
        <p:nvGrpSpPr>
          <p:cNvPr id="65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5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3" name="3. She ___ happier if she changed job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more relaxed if he worked less.</a:t>
              </a:r>
            </a:p>
          </p:txBody>
        </p:sp>
      </p:grpSp>
      <p:grpSp>
        <p:nvGrpSpPr>
          <p:cNvPr id="65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5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6" name="A. would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65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5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69" name="B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be</a:t>
              </a:r>
            </a:p>
          </p:txBody>
        </p:sp>
      </p:grpSp>
      <p:grpSp>
        <p:nvGrpSpPr>
          <p:cNvPr id="65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5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2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65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5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5" name="4. If we had a car, we ___ t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they had more money, they ___ abroad.</a:t>
              </a:r>
            </a:p>
          </p:txBody>
        </p:sp>
      </p:grpSp>
      <p:grpSp>
        <p:nvGrpSpPr>
          <p:cNvPr id="65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5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78" name="A. driv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travelled yesterday</a:t>
              </a:r>
            </a:p>
          </p:txBody>
        </p:sp>
      </p:grpSp>
      <p:grpSp>
        <p:nvGrpSpPr>
          <p:cNvPr id="65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5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1" name="B. would dr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travel</a:t>
              </a:r>
            </a:p>
          </p:txBody>
        </p:sp>
      </p:grpSp>
      <p:grpSp>
        <p:nvGrpSpPr>
          <p:cNvPr id="65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4" name="C. will dro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travelled</a:t>
              </a:r>
            </a:p>
          </p:txBody>
        </p:sp>
      </p:grpSp>
      <p:grpSp>
        <p:nvGrpSpPr>
          <p:cNvPr id="65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5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87" name="5. I’d call him if I ___ his numb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I'd buy that jacket if it ___ cheaper.</a:t>
              </a:r>
            </a:p>
          </p:txBody>
        </p:sp>
      </p:grpSp>
      <p:grpSp>
        <p:nvGrpSpPr>
          <p:cNvPr id="65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5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0" name="A.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65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5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3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65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5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596" name="C. will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</a:t>
              </a:r>
            </a:p>
          </p:txBody>
        </p:sp>
      </p:grpSp>
      <p:sp>
        <p:nvSpPr>
          <p:cNvPr id="65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5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0" name="B1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15  •  REVEAL</a:t>
              </a:r>
            </a:p>
          </p:txBody>
        </p:sp>
      </p:grpSp>
      <p:grpSp>
        <p:nvGrpSpPr>
          <p:cNvPr id="66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6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3" name="9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6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08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6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6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1" name="Second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Second conditional: choose the answer</a:t>
              </a:r>
            </a:p>
          </p:txBody>
        </p:sp>
      </p:grpSp>
      <p:grpSp>
        <p:nvGrpSpPr>
          <p:cNvPr id="66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6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66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18" name="1. If I ___ rich, I would travel the worl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___ you, I would apologise.</a:t>
              </a:r>
            </a:p>
          </p:txBody>
        </p:sp>
      </p:grpSp>
      <p:grpSp>
        <p:nvGrpSpPr>
          <p:cNvPr id="66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1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66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4" name="B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66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6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27" name="C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</a:t>
              </a:r>
            </a:p>
          </p:txBody>
        </p:sp>
      </p:grpSp>
      <p:grpSp>
        <p:nvGrpSpPr>
          <p:cNvPr id="66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6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0" name="2. What ___ you do if you found a walle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Where ___ you live if you could choose anywhere?</a:t>
              </a:r>
            </a:p>
          </p:txBody>
        </p:sp>
      </p:grpSp>
      <p:grpSp>
        <p:nvGrpSpPr>
          <p:cNvPr id="66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3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66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6" name="B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66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6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39" name="C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</a:t>
              </a:r>
            </a:p>
          </p:txBody>
        </p:sp>
      </p:grpSp>
      <p:grpSp>
        <p:nvGrpSpPr>
          <p:cNvPr id="66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6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2" name="3. She ___ happier if she changed job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more relaxed if he worked less.</a:t>
              </a:r>
            </a:p>
          </p:txBody>
        </p:sp>
      </p:grpSp>
      <p:grpSp>
        <p:nvGrpSpPr>
          <p:cNvPr id="66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6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5" name="A. would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66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6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48" name="B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be</a:t>
              </a:r>
            </a:p>
          </p:txBody>
        </p:sp>
      </p:grpSp>
      <p:grpSp>
        <p:nvGrpSpPr>
          <p:cNvPr id="66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6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1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66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6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4" name="4. If we had a car, we ___ t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they had more money, they ___ abroad.</a:t>
              </a:r>
            </a:p>
          </p:txBody>
        </p:sp>
      </p:grpSp>
      <p:grpSp>
        <p:nvGrpSpPr>
          <p:cNvPr id="66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6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57" name="A. driv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travelled yesterday</a:t>
              </a:r>
            </a:p>
          </p:txBody>
        </p:sp>
      </p:grpSp>
      <p:grpSp>
        <p:nvGrpSpPr>
          <p:cNvPr id="66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0" name="B. would dr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travel</a:t>
              </a:r>
            </a:p>
          </p:txBody>
        </p:sp>
      </p:grpSp>
      <p:grpSp>
        <p:nvGrpSpPr>
          <p:cNvPr id="66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3" name="C. will dro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travelled</a:t>
              </a:r>
            </a:p>
          </p:txBody>
        </p:sp>
      </p:grpSp>
      <p:grpSp>
        <p:nvGrpSpPr>
          <p:cNvPr id="66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6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6" name="5. I’d call him if I ___ his numb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I'd buy that jacket if it ___ cheaper.</a:t>
              </a:r>
            </a:p>
          </p:txBody>
        </p:sp>
      </p:grpSp>
      <p:grpSp>
        <p:nvGrpSpPr>
          <p:cNvPr id="66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6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69" name="A.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66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6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2" name="B. kn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66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5" name="C. will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</a:t>
              </a:r>
            </a:p>
          </p:txBody>
        </p:sp>
      </p:grpSp>
      <p:sp>
        <p:nvSpPr>
          <p:cNvPr id="66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6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79" name="B1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15  •  REVEAL</a:t>
              </a:r>
            </a:p>
          </p:txBody>
        </p:sp>
      </p:grpSp>
      <p:grpSp>
        <p:nvGrpSpPr>
          <p:cNvPr id="66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6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2" name="9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6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87" name="UNIT 1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15  •  REVEAL</a:t>
              </a:r>
            </a:p>
          </p:txBody>
        </p:sp>
      </p:grpSp>
      <p:grpSp>
        <p:nvGrpSpPr>
          <p:cNvPr id="66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6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0" name="Second conditional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Second conditional: choose the answer</a:t>
              </a:r>
            </a:p>
          </p:txBody>
        </p:sp>
      </p:grpSp>
      <p:grpSp>
        <p:nvGrpSpPr>
          <p:cNvPr id="66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6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66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6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6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697" name="1. If I ___ rich, I would travel the worl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If I ___ you, I would apologise.</a:t>
              </a:r>
            </a:p>
          </p:txBody>
        </p:sp>
      </p:grpSp>
      <p:grpSp>
        <p:nvGrpSpPr>
          <p:cNvPr id="67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0" name="A. a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am</a:t>
              </a:r>
            </a:p>
          </p:txBody>
        </p:sp>
      </p:grpSp>
      <p:grpSp>
        <p:nvGrpSpPr>
          <p:cNvPr id="67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3" name="B. w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67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6" name="C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</a:t>
              </a:r>
            </a:p>
          </p:txBody>
        </p:sp>
      </p:grpSp>
      <p:grpSp>
        <p:nvGrpSpPr>
          <p:cNvPr id="67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7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09" name="2. What ___ you do if you found a wallet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Where ___ you live if you could choose anywhere?</a:t>
              </a:r>
            </a:p>
          </p:txBody>
        </p:sp>
      </p:grpSp>
      <p:grpSp>
        <p:nvGrpSpPr>
          <p:cNvPr id="67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2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67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5" name="B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67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18" name="C. d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</a:t>
              </a:r>
            </a:p>
          </p:txBody>
        </p:sp>
      </p:grpSp>
      <p:grpSp>
        <p:nvGrpSpPr>
          <p:cNvPr id="67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7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1" name="3. She ___ happier if she changed job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 ___ more relaxed if he worked less.</a:t>
              </a:r>
            </a:p>
          </p:txBody>
        </p:sp>
      </p:grpSp>
      <p:grpSp>
        <p:nvGrpSpPr>
          <p:cNvPr id="67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7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4" name="A. would b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would be</a:t>
              </a:r>
            </a:p>
          </p:txBody>
        </p:sp>
      </p:grpSp>
      <p:grpSp>
        <p:nvGrpSpPr>
          <p:cNvPr id="67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7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27" name="B. will b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will be</a:t>
              </a:r>
            </a:p>
          </p:txBody>
        </p:sp>
      </p:grpSp>
      <p:grpSp>
        <p:nvGrpSpPr>
          <p:cNvPr id="67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7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0" name="C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</a:t>
              </a:r>
            </a:p>
          </p:txBody>
        </p:sp>
      </p:grpSp>
      <p:grpSp>
        <p:nvGrpSpPr>
          <p:cNvPr id="67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7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3" name="4. If we had a car, we ___ t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If they had more money, they ___ abroad.</a:t>
              </a:r>
            </a:p>
          </p:txBody>
        </p:sp>
      </p:grpSp>
      <p:grpSp>
        <p:nvGrpSpPr>
          <p:cNvPr id="67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7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6" name="A. drive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travelled yesterday</a:t>
              </a:r>
            </a:p>
          </p:txBody>
        </p:sp>
      </p:grpSp>
      <p:grpSp>
        <p:nvGrpSpPr>
          <p:cNvPr id="67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7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39" name="B. would dri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 travel</a:t>
              </a:r>
            </a:p>
          </p:txBody>
        </p:sp>
      </p:grpSp>
      <p:grpSp>
        <p:nvGrpSpPr>
          <p:cNvPr id="67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2" name="C. will dro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travelled</a:t>
              </a:r>
            </a:p>
          </p:txBody>
        </p:sp>
      </p:grpSp>
      <p:grpSp>
        <p:nvGrpSpPr>
          <p:cNvPr id="67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7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5" name="5. I’d call him if I ___ his numb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I'd buy that jacket if it ___ cheaper.</a:t>
              </a:r>
            </a:p>
          </p:txBody>
        </p:sp>
      </p:grpSp>
      <p:grpSp>
        <p:nvGrpSpPr>
          <p:cNvPr id="67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7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48" name="A.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67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7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1" name="B. kn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were</a:t>
              </a:r>
            </a:p>
          </p:txBody>
        </p:sp>
      </p:grpSp>
      <p:grpSp>
        <p:nvGrpSpPr>
          <p:cNvPr id="67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7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4" name="C. will kn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will be</a:t>
              </a:r>
            </a:p>
          </p:txBody>
        </p:sp>
      </p:grpSp>
      <p:sp>
        <p:nvSpPr>
          <p:cNvPr id="67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7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58" name="B1 GRAMMAR  •  UNIT 1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15  •  REVEAL</a:t>
              </a:r>
            </a:p>
          </p:txBody>
        </p:sp>
      </p:grpSp>
      <p:grpSp>
        <p:nvGrpSpPr>
          <p:cNvPr id="67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7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1" name="9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67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6" name="UNIT 1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EXPLANATION</a:t>
              </a:r>
            </a:p>
          </p:txBody>
        </p:sp>
      </p:grpSp>
      <p:grpSp>
        <p:nvGrpSpPr>
          <p:cNvPr id="67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67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69" name="Must and have to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 and have to</a:t>
              </a:r>
            </a:p>
          </p:txBody>
        </p:sp>
      </p:grpSp>
      <p:sp>
        <p:nvSpPr>
          <p:cNvPr id="67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67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677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67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6" name="Use must for strong personal or official obligation. Use have to for external rules or practical necessity. Mustn’t means prohibition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must for strong personal or official obligation. Use have to for external rules or practical necessity. Mustn’t means prohibition.</a:t>
              </a:r>
            </a:p>
          </p:txBody>
        </p:sp>
      </p:grpSp>
      <p:grpSp>
        <p:nvGrpSpPr>
          <p:cNvPr id="67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67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67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67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2" name="Don’t have to means no necessity; it does not mean prohibitio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Don’t have to means no necessity; it does not mean prohibition.</a:t>
              </a:r>
            </a:p>
          </p:txBody>
        </p:sp>
      </p:grpSp>
      <p:sp>
        <p:nvSpPr>
          <p:cNvPr id="67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67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679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67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89" name="must + base verb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must + base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have / has to + base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mustn’t + base verb</a:t>
              </a:r>
            </a:p>
          </p:txBody>
        </p:sp>
      </p:grpSp>
      <p:grpSp>
        <p:nvGrpSpPr>
          <p:cNvPr id="67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67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67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7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67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68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67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799" name="1.  I must remember her birthday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must remember her birthday.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We have to wear a uniform.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You mustn’t park here.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She has to leave early.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You don’t have to pay now.</a:t>
              </a:r>
            </a:p>
          </p:txBody>
        </p:sp>
      </p:grpSp>
      <p:sp>
        <p:nvSpPr>
          <p:cNvPr id="68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8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3" name="B1 GRAMMAR  •  UNIT 16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16  •  EXPLANATION</a:t>
              </a:r>
            </a:p>
          </p:txBody>
        </p:sp>
      </p:grpSp>
      <p:grpSp>
        <p:nvGrpSpPr>
          <p:cNvPr id="68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8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06" name="9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8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1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8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8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4" name="Must and have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 and have to: choose the answer</a:t>
              </a:r>
            </a:p>
          </p:txBody>
        </p:sp>
      </p:grpSp>
      <p:grpSp>
        <p:nvGrpSpPr>
          <p:cNvPr id="68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8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68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8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1" name="1. Employees ___ wear an ID c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Visitors ___ show their tickets at the entrance.</a:t>
              </a:r>
            </a:p>
          </p:txBody>
        </p:sp>
      </p:grpSp>
      <p:grpSp>
        <p:nvGrpSpPr>
          <p:cNvPr id="68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4" name="A.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to</a:t>
              </a:r>
            </a:p>
          </p:txBody>
        </p:sp>
      </p:grpSp>
      <p:grpSp>
        <p:nvGrpSpPr>
          <p:cNvPr id="68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27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68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8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0" name="C. do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have to</a:t>
              </a:r>
            </a:p>
          </p:txBody>
        </p:sp>
      </p:grpSp>
      <p:grpSp>
        <p:nvGrpSpPr>
          <p:cNvPr id="68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8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3" name="2. You ___ touch that wire; it’s dangero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use your phone during the exam.</a:t>
              </a:r>
            </a:p>
          </p:txBody>
        </p:sp>
      </p:grpSp>
      <p:grpSp>
        <p:nvGrpSpPr>
          <p:cNvPr id="68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8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6" name="A. do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68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8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39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68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8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2" name="C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to</a:t>
              </a:r>
            </a:p>
          </p:txBody>
        </p:sp>
      </p:grpSp>
      <p:grpSp>
        <p:nvGrpSpPr>
          <p:cNvPr id="68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8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5" name="3. I ___ call my mother to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remember to send that email.</a:t>
              </a:r>
            </a:p>
          </p:txBody>
        </p:sp>
      </p:grpSp>
      <p:grpSp>
        <p:nvGrpSpPr>
          <p:cNvPr id="68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8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48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68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8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1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68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8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4" name="C. don’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have</a:t>
              </a:r>
            </a:p>
          </p:txBody>
        </p:sp>
      </p:grpSp>
      <p:grpSp>
        <p:nvGrpSpPr>
          <p:cNvPr id="68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8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57" name="4. She ___ work tomorrow because the office is clos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go to work tomorrow because it's a holiday.</a:t>
              </a:r>
            </a:p>
          </p:txBody>
        </p:sp>
      </p:grpSp>
      <p:grpSp>
        <p:nvGrpSpPr>
          <p:cNvPr id="68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0" name="A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to</a:t>
              </a:r>
            </a:p>
          </p:txBody>
        </p:sp>
      </p:grpSp>
      <p:grpSp>
        <p:nvGrpSpPr>
          <p:cNvPr id="68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3" name="B. does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 have to</a:t>
              </a:r>
            </a:p>
          </p:txBody>
        </p:sp>
      </p:grpSp>
      <p:grpSp>
        <p:nvGrpSpPr>
          <p:cNvPr id="68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6" name="C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</a:t>
              </a:r>
            </a:p>
          </p:txBody>
        </p:sp>
      </p:grpSp>
      <p:grpSp>
        <p:nvGrpSpPr>
          <p:cNvPr id="68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8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69" name="5. Do we ___ book in advanc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students ___ bring their own laptops?</a:t>
              </a:r>
            </a:p>
          </p:txBody>
        </p:sp>
      </p:grpSp>
      <p:grpSp>
        <p:nvGrpSpPr>
          <p:cNvPr id="68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2" name="A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to</a:t>
              </a:r>
            </a:p>
          </p:txBody>
        </p:sp>
      </p:grpSp>
      <p:grpSp>
        <p:nvGrpSpPr>
          <p:cNvPr id="68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5" name="B. mus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to</a:t>
              </a:r>
            </a:p>
          </p:txBody>
        </p:sp>
      </p:grpSp>
      <p:grpSp>
        <p:nvGrpSpPr>
          <p:cNvPr id="68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78" name="C. hav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to</a:t>
              </a:r>
            </a:p>
          </p:txBody>
        </p:sp>
      </p:grpSp>
      <p:sp>
        <p:nvSpPr>
          <p:cNvPr id="68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8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2" name="B1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16  •  REVEAL</a:t>
              </a:r>
            </a:p>
          </p:txBody>
        </p:sp>
      </p:grpSp>
      <p:grpSp>
        <p:nvGrpSpPr>
          <p:cNvPr id="68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8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85" name="9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8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8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0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8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8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3" name="Must and have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 and have to: choose the answer</a:t>
              </a:r>
            </a:p>
          </p:txBody>
        </p:sp>
      </p:grpSp>
      <p:grpSp>
        <p:nvGrpSpPr>
          <p:cNvPr id="68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8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8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68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8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0" name="1. Employees ___ wear an ID c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Visitors ___ show their tickets at the entrance.</a:t>
              </a:r>
            </a:p>
          </p:txBody>
        </p:sp>
      </p:grpSp>
      <p:grpSp>
        <p:nvGrpSpPr>
          <p:cNvPr id="69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3" name="A.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to</a:t>
              </a:r>
            </a:p>
          </p:txBody>
        </p:sp>
      </p:grpSp>
      <p:grpSp>
        <p:nvGrpSpPr>
          <p:cNvPr id="69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6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69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9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09" name="C. do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have to</a:t>
              </a:r>
            </a:p>
          </p:txBody>
        </p:sp>
      </p:grpSp>
      <p:grpSp>
        <p:nvGrpSpPr>
          <p:cNvPr id="69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9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2" name="2. You ___ touch that wire; it’s dangero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use your phone during the exam.</a:t>
              </a:r>
            </a:p>
          </p:txBody>
        </p:sp>
      </p:grpSp>
      <p:grpSp>
        <p:nvGrpSpPr>
          <p:cNvPr id="69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5" name="A. do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69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8" name="B. must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69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9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1" name="C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to</a:t>
              </a:r>
            </a:p>
          </p:txBody>
        </p:sp>
      </p:grpSp>
      <p:grpSp>
        <p:nvGrpSpPr>
          <p:cNvPr id="69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69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4" name="3. I ___ call my mother to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remember to send that email.</a:t>
              </a:r>
            </a:p>
          </p:txBody>
        </p:sp>
      </p:grpSp>
      <p:grpSp>
        <p:nvGrpSpPr>
          <p:cNvPr id="69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69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27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69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69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0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69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69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3" name="C. don’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have</a:t>
              </a:r>
            </a:p>
          </p:txBody>
        </p:sp>
      </p:grpSp>
      <p:grpSp>
        <p:nvGrpSpPr>
          <p:cNvPr id="69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69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6" name="4. She ___ work tomorrow because the office is clos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go to work tomorrow because it's a holiday.</a:t>
              </a:r>
            </a:p>
          </p:txBody>
        </p:sp>
      </p:grpSp>
      <p:grpSp>
        <p:nvGrpSpPr>
          <p:cNvPr id="69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69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39" name="A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to</a:t>
              </a:r>
            </a:p>
          </p:txBody>
        </p:sp>
      </p:grpSp>
      <p:grpSp>
        <p:nvGrpSpPr>
          <p:cNvPr id="69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6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2" name="B. does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 have to</a:t>
              </a:r>
            </a:p>
          </p:txBody>
        </p:sp>
      </p:grpSp>
      <p:grpSp>
        <p:nvGrpSpPr>
          <p:cNvPr id="69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69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5" name="C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</a:t>
              </a:r>
            </a:p>
          </p:txBody>
        </p:sp>
      </p:grpSp>
      <p:grpSp>
        <p:nvGrpSpPr>
          <p:cNvPr id="69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69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8" name="5. Do we ___ book in advanc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students ___ bring their own laptops?</a:t>
              </a:r>
            </a:p>
          </p:txBody>
        </p:sp>
      </p:grpSp>
      <p:grpSp>
        <p:nvGrpSpPr>
          <p:cNvPr id="69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69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1" name="A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to</a:t>
              </a:r>
            </a:p>
          </p:txBody>
        </p:sp>
      </p:grpSp>
      <p:grpSp>
        <p:nvGrpSpPr>
          <p:cNvPr id="69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69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4" name="B. mus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to</a:t>
              </a:r>
            </a:p>
          </p:txBody>
        </p:sp>
      </p:grpSp>
      <p:grpSp>
        <p:nvGrpSpPr>
          <p:cNvPr id="69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69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57" name="C. hav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to</a:t>
              </a:r>
            </a:p>
          </p:txBody>
        </p:sp>
      </p:grpSp>
      <p:sp>
        <p:nvSpPr>
          <p:cNvPr id="69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69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1" name="B1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16  •  REVEAL</a:t>
              </a:r>
            </a:p>
          </p:txBody>
        </p:sp>
      </p:grpSp>
      <p:grpSp>
        <p:nvGrpSpPr>
          <p:cNvPr id="69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69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4" name="9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69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69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69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69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2" name="Must and have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 and have to: choose the answer</a:t>
              </a:r>
            </a:p>
          </p:txBody>
        </p:sp>
      </p:grpSp>
      <p:grpSp>
        <p:nvGrpSpPr>
          <p:cNvPr id="69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69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69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69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69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9" name="1. Employees ___ wear an ID c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Visitors ___ show their tickets at the entrance.</a:t>
              </a:r>
            </a:p>
          </p:txBody>
        </p:sp>
      </p:grpSp>
      <p:grpSp>
        <p:nvGrpSpPr>
          <p:cNvPr id="69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6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2" name="A.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to</a:t>
              </a:r>
            </a:p>
          </p:txBody>
        </p:sp>
      </p:grpSp>
      <p:grpSp>
        <p:nvGrpSpPr>
          <p:cNvPr id="69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6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5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69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69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88" name="C. do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have to</a:t>
              </a:r>
            </a:p>
          </p:txBody>
        </p:sp>
      </p:grpSp>
      <p:grpSp>
        <p:nvGrpSpPr>
          <p:cNvPr id="69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69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1" name="2. You ___ touch that wire; it’s dangero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use your phone during the exam.</a:t>
              </a:r>
            </a:p>
          </p:txBody>
        </p:sp>
      </p:grpSp>
      <p:grpSp>
        <p:nvGrpSpPr>
          <p:cNvPr id="69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6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4" name="A. do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69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69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97" name="B. must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70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69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0" name="C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to</a:t>
              </a:r>
            </a:p>
          </p:txBody>
        </p:sp>
      </p:grpSp>
      <p:grpSp>
        <p:nvGrpSpPr>
          <p:cNvPr id="70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0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3" name="3. I ___ call my mother to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remember to send that email.</a:t>
              </a:r>
            </a:p>
          </p:txBody>
        </p:sp>
      </p:grpSp>
      <p:grpSp>
        <p:nvGrpSpPr>
          <p:cNvPr id="70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0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6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70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0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9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0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0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2" name="C. don’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have</a:t>
              </a:r>
            </a:p>
          </p:txBody>
        </p:sp>
      </p:grpSp>
      <p:grpSp>
        <p:nvGrpSpPr>
          <p:cNvPr id="70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0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5" name="4. She ___ work tomorrow because the office is clos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go to work tomorrow because it's a holiday.</a:t>
              </a:r>
            </a:p>
          </p:txBody>
        </p:sp>
      </p:grpSp>
      <p:grpSp>
        <p:nvGrpSpPr>
          <p:cNvPr id="70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0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18" name="A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to</a:t>
              </a:r>
            </a:p>
          </p:txBody>
        </p:sp>
      </p:grpSp>
      <p:grpSp>
        <p:nvGrpSpPr>
          <p:cNvPr id="70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1" name="B. does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 have to</a:t>
              </a:r>
            </a:p>
          </p:txBody>
        </p:sp>
      </p:grpSp>
      <p:grpSp>
        <p:nvGrpSpPr>
          <p:cNvPr id="70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4" name="C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</a:t>
              </a:r>
            </a:p>
          </p:txBody>
        </p:sp>
      </p:grpSp>
      <p:grpSp>
        <p:nvGrpSpPr>
          <p:cNvPr id="70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0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27" name="5. Do we ___ book in advanc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students ___ bring their own laptops?</a:t>
              </a:r>
            </a:p>
          </p:txBody>
        </p:sp>
      </p:grpSp>
      <p:grpSp>
        <p:nvGrpSpPr>
          <p:cNvPr id="70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0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0" name="A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to</a:t>
              </a:r>
            </a:p>
          </p:txBody>
        </p:sp>
      </p:grpSp>
      <p:grpSp>
        <p:nvGrpSpPr>
          <p:cNvPr id="70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0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3" name="B. mus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to</a:t>
              </a:r>
            </a:p>
          </p:txBody>
        </p:sp>
      </p:grpSp>
      <p:grpSp>
        <p:nvGrpSpPr>
          <p:cNvPr id="70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0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36" name="C. hav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to</a:t>
              </a:r>
            </a:p>
          </p:txBody>
        </p:sp>
      </p:grpSp>
      <p:sp>
        <p:nvSpPr>
          <p:cNvPr id="70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0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0" name="B1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16  •  REVEAL</a:t>
              </a:r>
            </a:p>
          </p:txBody>
        </p:sp>
      </p:grpSp>
      <p:grpSp>
        <p:nvGrpSpPr>
          <p:cNvPr id="70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0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3" name="9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0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48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70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0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1" name="Must and have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 and have to: choose the answer</a:t>
              </a:r>
            </a:p>
          </p:txBody>
        </p:sp>
      </p:grpSp>
      <p:grpSp>
        <p:nvGrpSpPr>
          <p:cNvPr id="70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0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0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0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0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58" name="1. Employees ___ wear an ID c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Visitors ___ show their tickets at the entrance.</a:t>
              </a:r>
            </a:p>
          </p:txBody>
        </p:sp>
      </p:grpSp>
      <p:grpSp>
        <p:nvGrpSpPr>
          <p:cNvPr id="70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1" name="A.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to</a:t>
              </a:r>
            </a:p>
          </p:txBody>
        </p:sp>
      </p:grpSp>
      <p:grpSp>
        <p:nvGrpSpPr>
          <p:cNvPr id="70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4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0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0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67" name="C. do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have to</a:t>
              </a:r>
            </a:p>
          </p:txBody>
        </p:sp>
      </p:grpSp>
      <p:grpSp>
        <p:nvGrpSpPr>
          <p:cNvPr id="70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0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0" name="2. You ___ touch that wire; it’s dangero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use your phone during the exam.</a:t>
              </a:r>
            </a:p>
          </p:txBody>
        </p:sp>
      </p:grpSp>
      <p:grpSp>
        <p:nvGrpSpPr>
          <p:cNvPr id="70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3" name="A. do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70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6" name="B. must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70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0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79" name="C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to</a:t>
              </a:r>
            </a:p>
          </p:txBody>
        </p:sp>
      </p:grpSp>
      <p:grpSp>
        <p:nvGrpSpPr>
          <p:cNvPr id="70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0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2" name="3. I ___ call my mother to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remember to send that email.</a:t>
              </a:r>
            </a:p>
          </p:txBody>
        </p:sp>
      </p:grpSp>
      <p:grpSp>
        <p:nvGrpSpPr>
          <p:cNvPr id="70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0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5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70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0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88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0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0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1" name="C. don’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have</a:t>
              </a:r>
            </a:p>
          </p:txBody>
        </p:sp>
      </p:grpSp>
      <p:grpSp>
        <p:nvGrpSpPr>
          <p:cNvPr id="70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0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4" name="4. She ___ work tomorrow because the office is clos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go to work tomorrow because it's a holiday.</a:t>
              </a:r>
            </a:p>
          </p:txBody>
        </p:sp>
      </p:grpSp>
      <p:grpSp>
        <p:nvGrpSpPr>
          <p:cNvPr id="70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0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97" name="A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to</a:t>
              </a:r>
            </a:p>
          </p:txBody>
        </p:sp>
      </p:grpSp>
      <p:grpSp>
        <p:nvGrpSpPr>
          <p:cNvPr id="71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0" name="B. doesn’t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 have to</a:t>
              </a:r>
            </a:p>
          </p:txBody>
        </p:sp>
      </p:grpSp>
      <p:grpSp>
        <p:nvGrpSpPr>
          <p:cNvPr id="71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3" name="C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</a:t>
              </a:r>
            </a:p>
          </p:txBody>
        </p:sp>
      </p:grpSp>
      <p:grpSp>
        <p:nvGrpSpPr>
          <p:cNvPr id="71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1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6" name="5. Do we ___ book in advanc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students ___ bring their own laptops?</a:t>
              </a:r>
            </a:p>
          </p:txBody>
        </p:sp>
      </p:grpSp>
      <p:grpSp>
        <p:nvGrpSpPr>
          <p:cNvPr id="71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09" name="A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to</a:t>
              </a:r>
            </a:p>
          </p:txBody>
        </p:sp>
      </p:grpSp>
      <p:grpSp>
        <p:nvGrpSpPr>
          <p:cNvPr id="71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2" name="B. mus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to</a:t>
              </a:r>
            </a:p>
          </p:txBody>
        </p:sp>
      </p:grpSp>
      <p:grpSp>
        <p:nvGrpSpPr>
          <p:cNvPr id="71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5" name="C. hav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to</a:t>
              </a:r>
            </a:p>
          </p:txBody>
        </p:sp>
      </p:grpSp>
      <p:sp>
        <p:nvSpPr>
          <p:cNvPr id="71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1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19" name="B1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16  •  REVEAL</a:t>
              </a:r>
            </a:p>
          </p:txBody>
        </p:sp>
      </p:grpSp>
      <p:grpSp>
        <p:nvGrpSpPr>
          <p:cNvPr id="71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1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2" name="9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1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27" name="UNIT 1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16  •  REVEAL</a:t>
              </a:r>
            </a:p>
          </p:txBody>
        </p:sp>
      </p:grpSp>
      <p:grpSp>
        <p:nvGrpSpPr>
          <p:cNvPr id="71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1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0" name="Must and have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 and have to: choose the answer</a:t>
              </a:r>
            </a:p>
          </p:txBody>
        </p:sp>
      </p:grpSp>
      <p:grpSp>
        <p:nvGrpSpPr>
          <p:cNvPr id="71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1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71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1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37" name="1. Employees ___ wear an ID car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Visitors ___ show their tickets at the entrance.</a:t>
              </a:r>
            </a:p>
          </p:txBody>
        </p:sp>
      </p:grpSp>
      <p:grpSp>
        <p:nvGrpSpPr>
          <p:cNvPr id="71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0" name="A.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to</a:t>
              </a:r>
            </a:p>
          </p:txBody>
        </p:sp>
      </p:grpSp>
      <p:grpSp>
        <p:nvGrpSpPr>
          <p:cNvPr id="71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3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1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6" name="C. do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have to</a:t>
              </a:r>
            </a:p>
          </p:txBody>
        </p:sp>
      </p:grpSp>
      <p:grpSp>
        <p:nvGrpSpPr>
          <p:cNvPr id="71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1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49" name="2. You ___ touch that wire; it’s dangerou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You ___ use your phone during the exam.</a:t>
              </a:r>
            </a:p>
          </p:txBody>
        </p:sp>
      </p:grpSp>
      <p:grpSp>
        <p:nvGrpSpPr>
          <p:cNvPr id="71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2" name="A. don’t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don't have to</a:t>
              </a:r>
            </a:p>
          </p:txBody>
        </p:sp>
      </p:grpSp>
      <p:grpSp>
        <p:nvGrpSpPr>
          <p:cNvPr id="71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5" name="B. must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mustn't</a:t>
              </a:r>
            </a:p>
          </p:txBody>
        </p:sp>
      </p:grpSp>
      <p:grpSp>
        <p:nvGrpSpPr>
          <p:cNvPr id="71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58" name="C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to</a:t>
              </a:r>
            </a:p>
          </p:txBody>
        </p:sp>
      </p:grpSp>
      <p:grpSp>
        <p:nvGrpSpPr>
          <p:cNvPr id="71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1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1" name="3. I ___ call my mother to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 ___ remember to send that email.</a:t>
              </a:r>
            </a:p>
          </p:txBody>
        </p:sp>
      </p:grpSp>
      <p:grpSp>
        <p:nvGrpSpPr>
          <p:cNvPr id="71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1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4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71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1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67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1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1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0" name="C. don’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don’t have</a:t>
              </a:r>
            </a:p>
          </p:txBody>
        </p:sp>
      </p:grpSp>
      <p:grpSp>
        <p:nvGrpSpPr>
          <p:cNvPr id="71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1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3" name="4. She ___ work tomorrow because the office is clos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go to work tomorrow because it's a holiday.</a:t>
              </a:r>
            </a:p>
          </p:txBody>
        </p:sp>
      </p:grpSp>
      <p:grpSp>
        <p:nvGrpSpPr>
          <p:cNvPr id="71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1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6" name="A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has to</a:t>
              </a:r>
            </a:p>
          </p:txBody>
        </p:sp>
      </p:grpSp>
      <p:grpSp>
        <p:nvGrpSpPr>
          <p:cNvPr id="71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1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79" name="B. doesn’t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 have to</a:t>
              </a:r>
            </a:p>
          </p:txBody>
        </p:sp>
      </p:grpSp>
      <p:grpSp>
        <p:nvGrpSpPr>
          <p:cNvPr id="71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2" name="C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</a:t>
              </a:r>
            </a:p>
          </p:txBody>
        </p:sp>
      </p:grpSp>
      <p:grpSp>
        <p:nvGrpSpPr>
          <p:cNvPr id="71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1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5" name="5. Do we ___ book in advanc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Do students ___ bring their own laptops?</a:t>
              </a:r>
            </a:p>
          </p:txBody>
        </p:sp>
      </p:grpSp>
      <p:grpSp>
        <p:nvGrpSpPr>
          <p:cNvPr id="71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1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88" name="A. hav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to</a:t>
              </a:r>
            </a:p>
          </p:txBody>
        </p:sp>
      </p:grpSp>
      <p:grpSp>
        <p:nvGrpSpPr>
          <p:cNvPr id="71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1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1" name="B. mus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 to</a:t>
              </a:r>
            </a:p>
          </p:txBody>
        </p:sp>
      </p:grpSp>
      <p:grpSp>
        <p:nvGrpSpPr>
          <p:cNvPr id="71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1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4" name="C. having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having to</a:t>
              </a:r>
            </a:p>
          </p:txBody>
        </p:sp>
      </p:grpSp>
      <p:sp>
        <p:nvSpPr>
          <p:cNvPr id="71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1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1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198" name="B1 GRAMMAR  •  UNIT 1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16  •  REVEAL</a:t>
              </a:r>
            </a:p>
          </p:txBody>
        </p:sp>
      </p:grpSp>
      <p:grpSp>
        <p:nvGrpSpPr>
          <p:cNvPr id="72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2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1" name="9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72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6" name="UNIT 1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EXPLANATION</a:t>
              </a:r>
            </a:p>
          </p:txBody>
        </p:sp>
      </p:grpSp>
      <p:grpSp>
        <p:nvGrpSpPr>
          <p:cNvPr id="72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72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09" name="Should and ought to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Should and ought to</a:t>
              </a:r>
            </a:p>
          </p:txBody>
        </p:sp>
      </p:grpSp>
      <p:sp>
        <p:nvSpPr>
          <p:cNvPr id="72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72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72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72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6" name="Use should or ought to for advice, recommendations and expectations. Use shouldn’t for negative advic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should or ought to for advice, recommendations and expectations. Use shouldn’t for negative advice.</a:t>
              </a:r>
            </a:p>
          </p:txBody>
        </p:sp>
      </p:grpSp>
      <p:grpSp>
        <p:nvGrpSpPr>
          <p:cNvPr id="72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72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72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72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2" name="Should is more common than ought to, especially in questions and negatives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Should is more common than ought to, especially in questions and negatives.</a:t>
              </a:r>
            </a:p>
          </p:txBody>
        </p:sp>
      </p:grpSp>
      <p:sp>
        <p:nvSpPr>
          <p:cNvPr id="72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72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72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72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29" name="should / ought to + base verb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should / ought to + base verb</a:t>
              </a:r>
            </a:p>
          </p:txBody>
        </p:sp>
      </p:grpSp>
      <p:grpSp>
        <p:nvGrpSpPr>
          <p:cNvPr id="72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72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72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72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72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72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39" name="1.  You should get more sleep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You should get more sleep.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We ought to leave soon.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You shouldn’t worry.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Should I call her?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bus should arrive at ten.</a:t>
              </a:r>
            </a:p>
          </p:txBody>
        </p:sp>
      </p:grpSp>
      <p:sp>
        <p:nvSpPr>
          <p:cNvPr id="72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2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43" name="B1 GRAMMAR  •  UNIT 17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17  •  EXPLANATION</a:t>
              </a:r>
            </a:p>
          </p:txBody>
        </p:sp>
      </p:grpSp>
      <p:grpSp>
        <p:nvGrpSpPr>
          <p:cNvPr id="72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2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46" name="10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2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1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2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2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4" name="Should and ought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Should and ought to: choose the answer</a:t>
              </a:r>
            </a:p>
          </p:txBody>
        </p:sp>
      </p:grpSp>
      <p:grpSp>
        <p:nvGrpSpPr>
          <p:cNvPr id="72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2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72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2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2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1" name="1. You look tired. You ___ re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have a headache. You ___ drink some water.</a:t>
              </a:r>
            </a:p>
          </p:txBody>
        </p:sp>
      </p:grpSp>
      <p:grpSp>
        <p:nvGrpSpPr>
          <p:cNvPr id="72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4" name="A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2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67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2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2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0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72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2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3" name="2. We ___ be rude to peop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People ___ shout in a library.</a:t>
              </a:r>
            </a:p>
          </p:txBody>
        </p:sp>
      </p:grpSp>
      <p:grpSp>
        <p:nvGrpSpPr>
          <p:cNvPr id="72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2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6" name="A. ough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to</a:t>
              </a:r>
            </a:p>
          </p:txBody>
        </p:sp>
      </p:grpSp>
      <p:grpSp>
        <p:nvGrpSpPr>
          <p:cNvPr id="72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2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79" name="B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shouldn’t</a:t>
              </a:r>
            </a:p>
          </p:txBody>
        </p:sp>
      </p:grpSp>
      <p:grpSp>
        <p:nvGrpSpPr>
          <p:cNvPr id="72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2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2" name="C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to</a:t>
              </a:r>
            </a:p>
          </p:txBody>
        </p:sp>
      </p:grpSp>
      <p:grpSp>
        <p:nvGrpSpPr>
          <p:cNvPr id="72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2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5" name="3. ___ I speak to the manag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we book a table in advance?</a:t>
              </a:r>
            </a:p>
          </p:txBody>
        </p:sp>
      </p:grpSp>
      <p:grpSp>
        <p:nvGrpSpPr>
          <p:cNvPr id="72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2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88" name="A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2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2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1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2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2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4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grpSp>
        <p:nvGrpSpPr>
          <p:cNvPr id="72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2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297" name="4. They ought ___ earli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You ought ___ the instructions first.</a:t>
              </a:r>
            </a:p>
          </p:txBody>
        </p:sp>
      </p:grpSp>
      <p:grpSp>
        <p:nvGrpSpPr>
          <p:cNvPr id="73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0" name="A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read</a:t>
              </a:r>
            </a:p>
          </p:txBody>
        </p:sp>
      </p:grpSp>
      <p:grpSp>
        <p:nvGrpSpPr>
          <p:cNvPr id="73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3" name="B. to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read</a:t>
              </a:r>
            </a:p>
          </p:txBody>
        </p:sp>
      </p:grpSp>
      <p:grpSp>
        <p:nvGrpSpPr>
          <p:cNvPr id="73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6" name="C.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reading</a:t>
              </a:r>
            </a:p>
          </p:txBody>
        </p:sp>
      </p:grpSp>
      <p:grpSp>
        <p:nvGrpSpPr>
          <p:cNvPr id="73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3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09" name="5. The parcel ___ arrive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train ___ arrive in a few minutes.</a:t>
              </a:r>
            </a:p>
          </p:txBody>
        </p:sp>
      </p:grpSp>
      <p:grpSp>
        <p:nvGrpSpPr>
          <p:cNvPr id="73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2" name="A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3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5" name="B. sh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to</a:t>
              </a:r>
            </a:p>
          </p:txBody>
        </p:sp>
      </p:grpSp>
      <p:grpSp>
        <p:nvGrpSpPr>
          <p:cNvPr id="73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18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sp>
        <p:nvSpPr>
          <p:cNvPr id="73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3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22" name="B1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17  •  REVEAL</a:t>
              </a:r>
            </a:p>
          </p:txBody>
        </p:sp>
      </p:grpSp>
      <p:grpSp>
        <p:nvGrpSpPr>
          <p:cNvPr id="73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3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25" name="10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3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0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3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3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3" name="Should and ought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Should and ought to: choose the answer</a:t>
              </a:r>
            </a:p>
          </p:txBody>
        </p:sp>
      </p:grpSp>
      <p:grpSp>
        <p:nvGrpSpPr>
          <p:cNvPr id="73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3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3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3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3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0" name="1. You look tired. You ___ re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have a headache. You ___ drink some water.</a:t>
              </a:r>
            </a:p>
          </p:txBody>
        </p:sp>
      </p:grpSp>
      <p:grpSp>
        <p:nvGrpSpPr>
          <p:cNvPr id="73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3" name="A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3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6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3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3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49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73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3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2" name="2. We ___ be rude to peop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People ___ shout in a library.</a:t>
              </a:r>
            </a:p>
          </p:txBody>
        </p:sp>
      </p:grpSp>
      <p:grpSp>
        <p:nvGrpSpPr>
          <p:cNvPr id="73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5" name="A. ough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to</a:t>
              </a:r>
            </a:p>
          </p:txBody>
        </p:sp>
      </p:grpSp>
      <p:grpSp>
        <p:nvGrpSpPr>
          <p:cNvPr id="73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58" name="B. should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shouldn’t</a:t>
              </a:r>
            </a:p>
          </p:txBody>
        </p:sp>
      </p:grpSp>
      <p:grpSp>
        <p:nvGrpSpPr>
          <p:cNvPr id="73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3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1" name="C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to</a:t>
              </a:r>
            </a:p>
          </p:txBody>
        </p:sp>
      </p:grpSp>
      <p:grpSp>
        <p:nvGrpSpPr>
          <p:cNvPr id="73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3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4" name="3. ___ I speak to the manag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we book a table in advance?</a:t>
              </a:r>
            </a:p>
          </p:txBody>
        </p:sp>
      </p:grpSp>
      <p:grpSp>
        <p:nvGrpSpPr>
          <p:cNvPr id="73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3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67" name="A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3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3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0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3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3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3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grpSp>
        <p:nvGrpSpPr>
          <p:cNvPr id="73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3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6" name="4. They ought ___ earli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You ought ___ the instructions first.</a:t>
              </a:r>
            </a:p>
          </p:txBody>
        </p:sp>
      </p:grpSp>
      <p:grpSp>
        <p:nvGrpSpPr>
          <p:cNvPr id="73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3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79" name="A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read</a:t>
              </a:r>
            </a:p>
          </p:txBody>
        </p:sp>
      </p:grpSp>
      <p:grpSp>
        <p:nvGrpSpPr>
          <p:cNvPr id="73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2" name="B. to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read</a:t>
              </a:r>
            </a:p>
          </p:txBody>
        </p:sp>
      </p:grpSp>
      <p:grpSp>
        <p:nvGrpSpPr>
          <p:cNvPr id="73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5" name="C.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reading</a:t>
              </a:r>
            </a:p>
          </p:txBody>
        </p:sp>
      </p:grpSp>
      <p:grpSp>
        <p:nvGrpSpPr>
          <p:cNvPr id="73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3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88" name="5. The parcel ___ arrive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train ___ arrive in a few minutes.</a:t>
              </a:r>
            </a:p>
          </p:txBody>
        </p:sp>
      </p:grpSp>
      <p:grpSp>
        <p:nvGrpSpPr>
          <p:cNvPr id="73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3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1" name="A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3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4" name="B. sh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to</a:t>
              </a:r>
            </a:p>
          </p:txBody>
        </p:sp>
      </p:grpSp>
      <p:grpSp>
        <p:nvGrpSpPr>
          <p:cNvPr id="73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3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97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sp>
        <p:nvSpPr>
          <p:cNvPr id="73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4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1" name="B1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17  •  REVEAL</a:t>
              </a:r>
            </a:p>
          </p:txBody>
        </p:sp>
      </p:grpSp>
      <p:grpSp>
        <p:nvGrpSpPr>
          <p:cNvPr id="74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4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4" name="10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4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09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4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4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2" name="Should and ought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Should and ought to: choose the answer</a:t>
              </a:r>
            </a:p>
          </p:txBody>
        </p:sp>
      </p:grpSp>
      <p:grpSp>
        <p:nvGrpSpPr>
          <p:cNvPr id="74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4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74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4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19" name="1. You look tired. You ___ re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have a headache. You ___ drink some water.</a:t>
              </a:r>
            </a:p>
          </p:txBody>
        </p:sp>
      </p:grpSp>
      <p:grpSp>
        <p:nvGrpSpPr>
          <p:cNvPr id="74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2" name="A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4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5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4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4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28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74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4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1" name="2. We ___ be rude to peop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People ___ shout in a library.</a:t>
              </a:r>
            </a:p>
          </p:txBody>
        </p:sp>
      </p:grpSp>
      <p:grpSp>
        <p:nvGrpSpPr>
          <p:cNvPr id="74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4" name="A. ough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to</a:t>
              </a:r>
            </a:p>
          </p:txBody>
        </p:sp>
      </p:grpSp>
      <p:grpSp>
        <p:nvGrpSpPr>
          <p:cNvPr id="74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4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37" name="B. should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shouldn’t</a:t>
              </a:r>
            </a:p>
          </p:txBody>
        </p:sp>
      </p:grpSp>
      <p:grpSp>
        <p:nvGrpSpPr>
          <p:cNvPr id="74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4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0" name="C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to</a:t>
              </a:r>
            </a:p>
          </p:txBody>
        </p:sp>
      </p:grpSp>
      <p:grpSp>
        <p:nvGrpSpPr>
          <p:cNvPr id="74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4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3" name="3. ___ I speak to the manag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we book a table in advance?</a:t>
              </a:r>
            </a:p>
          </p:txBody>
        </p:sp>
      </p:grpSp>
      <p:grpSp>
        <p:nvGrpSpPr>
          <p:cNvPr id="74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4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6" name="A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4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4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49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4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4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2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grpSp>
        <p:nvGrpSpPr>
          <p:cNvPr id="74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4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5" name="4. They ought ___ earli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You ought ___ the instructions first.</a:t>
              </a:r>
            </a:p>
          </p:txBody>
        </p:sp>
      </p:grpSp>
      <p:grpSp>
        <p:nvGrpSpPr>
          <p:cNvPr id="74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4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58" name="A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read</a:t>
              </a:r>
            </a:p>
          </p:txBody>
        </p:sp>
      </p:grpSp>
      <p:grpSp>
        <p:nvGrpSpPr>
          <p:cNvPr id="74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1" name="B. to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read</a:t>
              </a:r>
            </a:p>
          </p:txBody>
        </p:sp>
      </p:grpSp>
      <p:grpSp>
        <p:nvGrpSpPr>
          <p:cNvPr id="74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4" name="C.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reading</a:t>
              </a:r>
            </a:p>
          </p:txBody>
        </p:sp>
      </p:grpSp>
      <p:grpSp>
        <p:nvGrpSpPr>
          <p:cNvPr id="74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4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67" name="5. The parcel ___ arrive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train ___ arrive in a few minutes.</a:t>
              </a:r>
            </a:p>
          </p:txBody>
        </p:sp>
      </p:grpSp>
      <p:grpSp>
        <p:nvGrpSpPr>
          <p:cNvPr id="74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4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0" name="A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4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4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3" name="B. sh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to</a:t>
              </a:r>
            </a:p>
          </p:txBody>
        </p:sp>
      </p:grpSp>
      <p:grpSp>
        <p:nvGrpSpPr>
          <p:cNvPr id="74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76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sp>
        <p:nvSpPr>
          <p:cNvPr id="74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4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0" name="B1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17  •  REVEAL</a:t>
              </a:r>
            </a:p>
          </p:txBody>
        </p:sp>
      </p:grpSp>
      <p:grpSp>
        <p:nvGrpSpPr>
          <p:cNvPr id="74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4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3" name="10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4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88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4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4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1" name="Should and ought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Should and ought to: choose the answer</a:t>
              </a:r>
            </a:p>
          </p:txBody>
        </p:sp>
      </p:grpSp>
      <p:grpSp>
        <p:nvGrpSpPr>
          <p:cNvPr id="74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4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4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4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4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498" name="1. You look tired. You ___ re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have a headache. You ___ drink some water.</a:t>
              </a:r>
            </a:p>
          </p:txBody>
        </p:sp>
      </p:grpSp>
      <p:grpSp>
        <p:nvGrpSpPr>
          <p:cNvPr id="75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1" name="A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5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4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5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5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07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75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0" name="2. We ___ be rude to peop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People ___ shout in a library.</a:t>
              </a:r>
            </a:p>
          </p:txBody>
        </p:sp>
      </p:grpSp>
      <p:grpSp>
        <p:nvGrpSpPr>
          <p:cNvPr id="75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3" name="A. ough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to</a:t>
              </a:r>
            </a:p>
          </p:txBody>
        </p:sp>
      </p:grpSp>
      <p:grpSp>
        <p:nvGrpSpPr>
          <p:cNvPr id="75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6" name="B. should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shouldn’t</a:t>
              </a:r>
            </a:p>
          </p:txBody>
        </p:sp>
      </p:grpSp>
      <p:grpSp>
        <p:nvGrpSpPr>
          <p:cNvPr id="75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5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19" name="C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to</a:t>
              </a:r>
            </a:p>
          </p:txBody>
        </p:sp>
      </p:grpSp>
      <p:grpSp>
        <p:nvGrpSpPr>
          <p:cNvPr id="75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5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2" name="3. ___ I speak to the manag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we book a table in advance?</a:t>
              </a:r>
            </a:p>
          </p:txBody>
        </p:sp>
      </p:grpSp>
      <p:grpSp>
        <p:nvGrpSpPr>
          <p:cNvPr id="75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5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5" name="A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5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5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28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5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5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1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grpSp>
        <p:nvGrpSpPr>
          <p:cNvPr id="75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5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4" name="4. They ought ___ earli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You ought ___ the instructions first.</a:t>
              </a:r>
            </a:p>
          </p:txBody>
        </p:sp>
      </p:grpSp>
      <p:grpSp>
        <p:nvGrpSpPr>
          <p:cNvPr id="75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5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37" name="A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read</a:t>
              </a:r>
            </a:p>
          </p:txBody>
        </p:sp>
      </p:grpSp>
      <p:grpSp>
        <p:nvGrpSpPr>
          <p:cNvPr id="75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0" name="B. to le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read</a:t>
              </a:r>
            </a:p>
          </p:txBody>
        </p:sp>
      </p:grpSp>
      <p:grpSp>
        <p:nvGrpSpPr>
          <p:cNvPr id="75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3" name="C.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reading</a:t>
              </a:r>
            </a:p>
          </p:txBody>
        </p:sp>
      </p:grpSp>
      <p:grpSp>
        <p:nvGrpSpPr>
          <p:cNvPr id="75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5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6" name="5. The parcel ___ arrive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train ___ arrive in a few minutes.</a:t>
              </a:r>
            </a:p>
          </p:txBody>
        </p:sp>
      </p:grpSp>
      <p:grpSp>
        <p:nvGrpSpPr>
          <p:cNvPr id="75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5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49" name="A. sh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5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2" name="B. sh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to</a:t>
              </a:r>
            </a:p>
          </p:txBody>
        </p:sp>
      </p:grpSp>
      <p:grpSp>
        <p:nvGrpSpPr>
          <p:cNvPr id="75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5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sp>
        <p:nvSpPr>
          <p:cNvPr id="75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5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59" name="B1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17  •  REVEAL</a:t>
              </a:r>
            </a:p>
          </p:txBody>
        </p:sp>
      </p:grpSp>
      <p:grpSp>
        <p:nvGrpSpPr>
          <p:cNvPr id="75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5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62" name="10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5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67" name="UNIT 1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17  •  REVEAL</a:t>
              </a:r>
            </a:p>
          </p:txBody>
        </p:sp>
      </p:grpSp>
      <p:grpSp>
        <p:nvGrpSpPr>
          <p:cNvPr id="75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5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0" name="Should and ought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Should and ought to: choose the answer</a:t>
              </a:r>
            </a:p>
          </p:txBody>
        </p:sp>
      </p:grpSp>
      <p:grpSp>
        <p:nvGrpSpPr>
          <p:cNvPr id="75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5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75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5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77" name="1. You look tired. You ___ res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have a headache. You ___ drink some water.</a:t>
              </a:r>
            </a:p>
          </p:txBody>
        </p:sp>
      </p:grpSp>
      <p:grpSp>
        <p:nvGrpSpPr>
          <p:cNvPr id="75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0" name="A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5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3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5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6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75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5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89" name="2. We ___ be rude to peop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People ___ shout in a library.</a:t>
              </a:r>
            </a:p>
          </p:txBody>
        </p:sp>
      </p:grpSp>
      <p:grpSp>
        <p:nvGrpSpPr>
          <p:cNvPr id="75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2" name="A. ough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ought to</a:t>
              </a:r>
            </a:p>
          </p:txBody>
        </p:sp>
      </p:grpSp>
      <p:grpSp>
        <p:nvGrpSpPr>
          <p:cNvPr id="75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5" name="B. should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shouldn’t</a:t>
              </a:r>
            </a:p>
          </p:txBody>
        </p:sp>
      </p:grpSp>
      <p:grpSp>
        <p:nvGrpSpPr>
          <p:cNvPr id="75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598" name="C. hav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have to</a:t>
              </a:r>
            </a:p>
          </p:txBody>
        </p:sp>
      </p:grpSp>
      <p:grpSp>
        <p:nvGrpSpPr>
          <p:cNvPr id="76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6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1" name="3. ___ I speak to the manag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we book a table in advance?</a:t>
              </a:r>
            </a:p>
          </p:txBody>
        </p:sp>
      </p:grpSp>
      <p:grpSp>
        <p:nvGrpSpPr>
          <p:cNvPr id="76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6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4" name="A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6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6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07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76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6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0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grpSp>
        <p:nvGrpSpPr>
          <p:cNvPr id="76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6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3" name="4. They ought ___ earli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You ought ___ the instructions first.</a:t>
              </a:r>
            </a:p>
          </p:txBody>
        </p:sp>
      </p:grpSp>
      <p:grpSp>
        <p:nvGrpSpPr>
          <p:cNvPr id="76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6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6" name="A. le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read</a:t>
              </a:r>
            </a:p>
          </p:txBody>
        </p:sp>
      </p:grpSp>
      <p:grpSp>
        <p:nvGrpSpPr>
          <p:cNvPr id="76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6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19" name="B. to leav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read</a:t>
              </a:r>
            </a:p>
          </p:txBody>
        </p:sp>
      </p:grpSp>
      <p:grpSp>
        <p:nvGrpSpPr>
          <p:cNvPr id="76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2" name="C. leav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reading</a:t>
              </a:r>
            </a:p>
          </p:txBody>
        </p:sp>
      </p:grpSp>
      <p:grpSp>
        <p:nvGrpSpPr>
          <p:cNvPr id="76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6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5" name="5. The parcel ___ arrive tomorrow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train ___ arrive in a few minutes.</a:t>
              </a:r>
            </a:p>
          </p:txBody>
        </p:sp>
      </p:grpSp>
      <p:grpSp>
        <p:nvGrpSpPr>
          <p:cNvPr id="76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6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28" name="A. sh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should</a:t>
              </a:r>
            </a:p>
          </p:txBody>
        </p:sp>
      </p:grpSp>
      <p:grpSp>
        <p:nvGrpSpPr>
          <p:cNvPr id="76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6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1" name="B. sh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should to</a:t>
              </a:r>
            </a:p>
          </p:txBody>
        </p:sp>
      </p:grpSp>
      <p:grpSp>
        <p:nvGrpSpPr>
          <p:cNvPr id="76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6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4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sp>
        <p:nvSpPr>
          <p:cNvPr id="76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6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38" name="B1 GRAMMAR  •  UNIT 1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17  •  REVEAL</a:t>
              </a:r>
            </a:p>
          </p:txBody>
        </p:sp>
      </p:grpSp>
      <p:grpSp>
        <p:nvGrpSpPr>
          <p:cNvPr id="76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6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1" name="10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76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6" name="UNIT 1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EXPLANATION</a:t>
              </a:r>
            </a:p>
          </p:txBody>
        </p:sp>
      </p:grpSp>
      <p:grpSp>
        <p:nvGrpSpPr>
          <p:cNvPr id="76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76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49" name="Can, could and be able to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Can, could and be able to</a:t>
              </a:r>
            </a:p>
          </p:txBody>
        </p:sp>
      </p:grpSp>
      <p:sp>
        <p:nvSpPr>
          <p:cNvPr id="76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76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765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76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6" name="Use can for present ability, could for general past ability, and be able to when another tense or a specific achievement is needed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can for present ability, could for general past ability, and be able to when another tense or a specific achievement is needed.</a:t>
              </a:r>
            </a:p>
          </p:txBody>
        </p:sp>
      </p:grpSp>
      <p:grpSp>
        <p:nvGrpSpPr>
          <p:cNvPr id="76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76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76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76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2" name="For one successful action in the past, was/were able to is often clearer than could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 one successful action in the past, was/were able to is often clearer than could.</a:t>
              </a:r>
            </a:p>
          </p:txBody>
        </p:sp>
      </p:grpSp>
      <p:sp>
        <p:nvSpPr>
          <p:cNvPr id="76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76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767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76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69" name="can / could + base verb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can / could + base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 able to + base verb</a:t>
              </a:r>
            </a:p>
          </p:txBody>
        </p:sp>
      </p:grpSp>
      <p:grpSp>
        <p:nvGrpSpPr>
          <p:cNvPr id="76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76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76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76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76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76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79" name="1.  I can swim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can swim.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could read at four.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were able to fix it.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I’ll be able to come tomorrow.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Have you been able to contact him?</a:t>
              </a:r>
            </a:p>
          </p:txBody>
        </p:sp>
      </p:grpSp>
      <p:sp>
        <p:nvSpPr>
          <p:cNvPr id="76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6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83" name="B1 GRAMMAR  •  UNIT 18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18  •  EXPLANATION</a:t>
              </a:r>
            </a:p>
          </p:txBody>
        </p:sp>
      </p:grpSp>
      <p:grpSp>
        <p:nvGrpSpPr>
          <p:cNvPr id="76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6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86" name="10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6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6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1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6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6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4" name="Can, could and be able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Can, could and be able to: choose the answer</a:t>
              </a:r>
            </a:p>
          </p:txBody>
        </p:sp>
      </p:grpSp>
      <p:grpSp>
        <p:nvGrpSpPr>
          <p:cNvPr id="76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6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6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76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7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1" name="1. I ___ speak three languag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 ___ play the guitar.</a:t>
              </a:r>
            </a:p>
          </p:txBody>
        </p:sp>
      </p:grpSp>
      <p:grpSp>
        <p:nvGrpSpPr>
          <p:cNvPr id="77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4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7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07" name="B. am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able</a:t>
              </a:r>
            </a:p>
          </p:txBody>
        </p:sp>
      </p:grpSp>
      <p:grpSp>
        <p:nvGrpSpPr>
          <p:cNvPr id="77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7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0" name="C. c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to</a:t>
              </a:r>
            </a:p>
          </p:txBody>
        </p:sp>
      </p:grpSp>
      <p:grpSp>
        <p:nvGrpSpPr>
          <p:cNvPr id="77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7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3" name="2. When he was six, he ___ ride a bik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When I was four, I ___ count to one hundred.</a:t>
              </a:r>
            </a:p>
          </p:txBody>
        </p:sp>
      </p:grpSp>
      <p:grpSp>
        <p:nvGrpSpPr>
          <p:cNvPr id="77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7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6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7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7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19" name="B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77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7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2" name="C. i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able</a:t>
              </a:r>
            </a:p>
          </p:txBody>
        </p:sp>
      </p:grpSp>
      <p:grpSp>
        <p:nvGrpSpPr>
          <p:cNvPr id="77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7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5" name="3. After two hours, we ___ open the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After several attempts, she ___ unlock the door.</a:t>
              </a:r>
            </a:p>
          </p:txBody>
        </p:sp>
      </p:grpSp>
      <p:grpSp>
        <p:nvGrpSpPr>
          <p:cNvPr id="77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7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28" name="A. could gener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generally</a:t>
              </a:r>
            </a:p>
          </p:txBody>
        </p:sp>
      </p:grpSp>
      <p:grpSp>
        <p:nvGrpSpPr>
          <p:cNvPr id="77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7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1" name="B. were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able to</a:t>
              </a:r>
            </a:p>
          </p:txBody>
        </p:sp>
      </p:grpSp>
      <p:grpSp>
        <p:nvGrpSpPr>
          <p:cNvPr id="77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7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4" name="C. can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 yesterday</a:t>
              </a:r>
            </a:p>
          </p:txBody>
        </p:sp>
      </p:grpSp>
      <p:grpSp>
        <p:nvGrpSpPr>
          <p:cNvPr id="77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7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37" name="4. I won’t ___ attend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won't ___ come to class tomorrow.</a:t>
              </a:r>
            </a:p>
          </p:txBody>
        </p:sp>
      </p:grpSp>
      <p:grpSp>
        <p:nvGrpSpPr>
          <p:cNvPr id="77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0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7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3" name="B. be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 able to</a:t>
              </a:r>
            </a:p>
          </p:txBody>
        </p:sp>
      </p:grpSp>
      <p:grpSp>
        <p:nvGrpSpPr>
          <p:cNvPr id="77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6" name="C. c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to</a:t>
              </a:r>
            </a:p>
          </p:txBody>
        </p:sp>
      </p:grpSp>
      <p:grpSp>
        <p:nvGrpSpPr>
          <p:cNvPr id="77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7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49" name="5. Have you ___ solve the problem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Have they ___ fix the computer?</a:t>
              </a:r>
            </a:p>
          </p:txBody>
        </p:sp>
      </p:grpSp>
      <p:grpSp>
        <p:nvGrpSpPr>
          <p:cNvPr id="77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2" name="A. been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77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5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77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58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sp>
        <p:nvSpPr>
          <p:cNvPr id="77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7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2" name="B1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18  •  REVEAL</a:t>
              </a:r>
            </a:p>
          </p:txBody>
        </p:sp>
      </p:grpSp>
      <p:grpSp>
        <p:nvGrpSpPr>
          <p:cNvPr id="77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7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65" name="10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7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0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7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7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3" name="Can, could and be able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Can, could and be able to: choose the answer</a:t>
              </a:r>
            </a:p>
          </p:txBody>
        </p:sp>
      </p:grpSp>
      <p:grpSp>
        <p:nvGrpSpPr>
          <p:cNvPr id="77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7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77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7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7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0" name="1. I ___ speak three languag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 ___ play the guitar.</a:t>
              </a:r>
            </a:p>
          </p:txBody>
        </p:sp>
      </p:grpSp>
      <p:grpSp>
        <p:nvGrpSpPr>
          <p:cNvPr id="77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3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7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6" name="B. am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able</a:t>
              </a:r>
            </a:p>
          </p:txBody>
        </p:sp>
      </p:grpSp>
      <p:grpSp>
        <p:nvGrpSpPr>
          <p:cNvPr id="77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7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89" name="C. c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to</a:t>
              </a:r>
            </a:p>
          </p:txBody>
        </p:sp>
      </p:grpSp>
      <p:grpSp>
        <p:nvGrpSpPr>
          <p:cNvPr id="77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7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2" name="2. When he was six, he ___ ride a bik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When I was four, I ___ count to one hundred.</a:t>
              </a:r>
            </a:p>
          </p:txBody>
        </p:sp>
      </p:grpSp>
      <p:grpSp>
        <p:nvGrpSpPr>
          <p:cNvPr id="77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5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7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7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798" name="B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78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8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1" name="C. i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able</a:t>
              </a:r>
            </a:p>
          </p:txBody>
        </p:sp>
      </p:grpSp>
      <p:grpSp>
        <p:nvGrpSpPr>
          <p:cNvPr id="78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8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4" name="3. After two hours, we ___ open the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After several attempts, she ___ unlock the door.</a:t>
              </a:r>
            </a:p>
          </p:txBody>
        </p:sp>
      </p:grpSp>
      <p:grpSp>
        <p:nvGrpSpPr>
          <p:cNvPr id="78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8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07" name="A. could gener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generally</a:t>
              </a:r>
            </a:p>
          </p:txBody>
        </p:sp>
      </p:grpSp>
      <p:grpSp>
        <p:nvGrpSpPr>
          <p:cNvPr id="78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8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0" name="B. were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able to</a:t>
              </a:r>
            </a:p>
          </p:txBody>
        </p:sp>
      </p:grpSp>
      <p:grpSp>
        <p:nvGrpSpPr>
          <p:cNvPr id="78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8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3" name="C. can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 yesterday</a:t>
              </a:r>
            </a:p>
          </p:txBody>
        </p:sp>
      </p:grpSp>
      <p:grpSp>
        <p:nvGrpSpPr>
          <p:cNvPr id="78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8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6" name="4. I won’t ___ attend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won't ___ come to class tomorrow.</a:t>
              </a:r>
            </a:p>
          </p:txBody>
        </p:sp>
      </p:grpSp>
      <p:grpSp>
        <p:nvGrpSpPr>
          <p:cNvPr id="78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8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19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8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2" name="B. be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 able to</a:t>
              </a:r>
            </a:p>
          </p:txBody>
        </p:sp>
      </p:grpSp>
      <p:grpSp>
        <p:nvGrpSpPr>
          <p:cNvPr id="78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5" name="C. c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to</a:t>
              </a:r>
            </a:p>
          </p:txBody>
        </p:sp>
      </p:grpSp>
      <p:grpSp>
        <p:nvGrpSpPr>
          <p:cNvPr id="78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8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28" name="5. Have you ___ solve the problem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Have they ___ fix the computer?</a:t>
              </a:r>
            </a:p>
          </p:txBody>
        </p:sp>
      </p:grpSp>
      <p:grpSp>
        <p:nvGrpSpPr>
          <p:cNvPr id="78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8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1" name="A. been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78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4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78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8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37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sp>
        <p:nvSpPr>
          <p:cNvPr id="78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8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1" name="B1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18  •  REVEAL</a:t>
              </a:r>
            </a:p>
          </p:txBody>
        </p:sp>
      </p:grpSp>
      <p:grpSp>
        <p:nvGrpSpPr>
          <p:cNvPr id="78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8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4" name="10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8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49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8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8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2" name="Can, could and be able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Can, could and be able to: choose the answer</a:t>
              </a:r>
            </a:p>
          </p:txBody>
        </p:sp>
      </p:grpSp>
      <p:grpSp>
        <p:nvGrpSpPr>
          <p:cNvPr id="78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8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78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8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8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59" name="1. I ___ speak three languag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 ___ play the guitar.</a:t>
              </a:r>
            </a:p>
          </p:txBody>
        </p:sp>
      </p:grpSp>
      <p:grpSp>
        <p:nvGrpSpPr>
          <p:cNvPr id="78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8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2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8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8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5" name="B. am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able</a:t>
              </a:r>
            </a:p>
          </p:txBody>
        </p:sp>
      </p:grpSp>
      <p:grpSp>
        <p:nvGrpSpPr>
          <p:cNvPr id="78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8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68" name="C. c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to</a:t>
              </a:r>
            </a:p>
          </p:txBody>
        </p:sp>
      </p:grpSp>
      <p:grpSp>
        <p:nvGrpSpPr>
          <p:cNvPr id="78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8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1" name="2. When he was six, he ___ ride a bik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When I was four, I ___ count to one hundred.</a:t>
              </a:r>
            </a:p>
          </p:txBody>
        </p:sp>
      </p:grpSp>
      <p:grpSp>
        <p:nvGrpSpPr>
          <p:cNvPr id="78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8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4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8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8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77" name="B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78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8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0" name="C. i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able</a:t>
              </a:r>
            </a:p>
          </p:txBody>
        </p:sp>
      </p:grpSp>
      <p:grpSp>
        <p:nvGrpSpPr>
          <p:cNvPr id="78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8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3" name="3. After two hours, we ___ open the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After several attempts, she ___ unlock the door.</a:t>
              </a:r>
            </a:p>
          </p:txBody>
        </p:sp>
      </p:grpSp>
      <p:grpSp>
        <p:nvGrpSpPr>
          <p:cNvPr id="78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8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6" name="A. could gener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generally</a:t>
              </a:r>
            </a:p>
          </p:txBody>
        </p:sp>
      </p:grpSp>
      <p:grpSp>
        <p:nvGrpSpPr>
          <p:cNvPr id="78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8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89" name="B. were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able to</a:t>
              </a:r>
            </a:p>
          </p:txBody>
        </p:sp>
      </p:grpSp>
      <p:grpSp>
        <p:nvGrpSpPr>
          <p:cNvPr id="78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8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2" name="C. can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 yesterday</a:t>
              </a:r>
            </a:p>
          </p:txBody>
        </p:sp>
      </p:grpSp>
      <p:grpSp>
        <p:nvGrpSpPr>
          <p:cNvPr id="78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8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5" name="4. I won’t ___ attend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won't ___ come to class tomorrow.</a:t>
              </a:r>
            </a:p>
          </p:txBody>
        </p:sp>
      </p:grpSp>
      <p:grpSp>
        <p:nvGrpSpPr>
          <p:cNvPr id="78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8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898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9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1" name="B. be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 able to</a:t>
              </a:r>
            </a:p>
          </p:txBody>
        </p:sp>
      </p:grpSp>
      <p:grpSp>
        <p:nvGrpSpPr>
          <p:cNvPr id="79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4" name="C. c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to</a:t>
              </a:r>
            </a:p>
          </p:txBody>
        </p:sp>
      </p:grpSp>
      <p:grpSp>
        <p:nvGrpSpPr>
          <p:cNvPr id="79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9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07" name="5. Have you ___ solve the problem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Have they ___ fix the computer?</a:t>
              </a:r>
            </a:p>
          </p:txBody>
        </p:sp>
      </p:grpSp>
      <p:grpSp>
        <p:nvGrpSpPr>
          <p:cNvPr id="79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0" name="A. been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79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3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79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16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sp>
        <p:nvSpPr>
          <p:cNvPr id="79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9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0" name="B1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18  •  REVEAL</a:t>
              </a:r>
            </a:p>
          </p:txBody>
        </p:sp>
      </p:grpSp>
      <p:grpSp>
        <p:nvGrpSpPr>
          <p:cNvPr id="79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79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3" name="10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79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28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79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79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1" name="Can, could and be able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Can, could and be able to: choose the answer</a:t>
              </a:r>
            </a:p>
          </p:txBody>
        </p:sp>
      </p:grpSp>
      <p:grpSp>
        <p:nvGrpSpPr>
          <p:cNvPr id="79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79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79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79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79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38" name="1. I ___ speak three languag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 ___ play the guitar.</a:t>
              </a:r>
            </a:p>
          </p:txBody>
        </p:sp>
      </p:grpSp>
      <p:grpSp>
        <p:nvGrpSpPr>
          <p:cNvPr id="79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79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1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9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79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4" name="B. am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able</a:t>
              </a:r>
            </a:p>
          </p:txBody>
        </p:sp>
      </p:grpSp>
      <p:grpSp>
        <p:nvGrpSpPr>
          <p:cNvPr id="79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79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7" name="C. c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to</a:t>
              </a:r>
            </a:p>
          </p:txBody>
        </p:sp>
      </p:grpSp>
      <p:grpSp>
        <p:nvGrpSpPr>
          <p:cNvPr id="79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79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0" name="2. When he was six, he ___ ride a bik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When I was four, I ___ count to one hundred.</a:t>
              </a:r>
            </a:p>
          </p:txBody>
        </p:sp>
      </p:grpSp>
      <p:grpSp>
        <p:nvGrpSpPr>
          <p:cNvPr id="79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79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3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9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79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6" name="B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79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79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59" name="C. i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able</a:t>
              </a:r>
            </a:p>
          </p:txBody>
        </p:sp>
      </p:grpSp>
      <p:grpSp>
        <p:nvGrpSpPr>
          <p:cNvPr id="79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79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2" name="3. After two hours, we ___ open the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After several attempts, she ___ unlock the door.</a:t>
              </a:r>
            </a:p>
          </p:txBody>
        </p:sp>
      </p:grpSp>
      <p:grpSp>
        <p:nvGrpSpPr>
          <p:cNvPr id="79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79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5" name="A. could gener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generally</a:t>
              </a:r>
            </a:p>
          </p:txBody>
        </p:sp>
      </p:grpSp>
      <p:grpSp>
        <p:nvGrpSpPr>
          <p:cNvPr id="79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79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68" name="B. were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able to</a:t>
              </a:r>
            </a:p>
          </p:txBody>
        </p:sp>
      </p:grpSp>
      <p:grpSp>
        <p:nvGrpSpPr>
          <p:cNvPr id="79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79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1" name="C. can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 yesterday</a:t>
              </a:r>
            </a:p>
          </p:txBody>
        </p:sp>
      </p:grpSp>
      <p:grpSp>
        <p:nvGrpSpPr>
          <p:cNvPr id="79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79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4" name="4. I won’t ___ attend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won't ___ come to class tomorrow.</a:t>
              </a:r>
            </a:p>
          </p:txBody>
        </p:sp>
      </p:grpSp>
      <p:grpSp>
        <p:nvGrpSpPr>
          <p:cNvPr id="79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79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77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79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7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0" name="B. be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 able to</a:t>
              </a:r>
            </a:p>
          </p:txBody>
        </p:sp>
      </p:grpSp>
      <p:grpSp>
        <p:nvGrpSpPr>
          <p:cNvPr id="79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7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3" name="C. c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to</a:t>
              </a:r>
            </a:p>
          </p:txBody>
        </p:sp>
      </p:grpSp>
      <p:grpSp>
        <p:nvGrpSpPr>
          <p:cNvPr id="79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79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6" name="5. Have you ___ solve the problem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Have they ___ fix the computer?</a:t>
              </a:r>
            </a:p>
          </p:txBody>
        </p:sp>
      </p:grpSp>
      <p:grpSp>
        <p:nvGrpSpPr>
          <p:cNvPr id="79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79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89" name="A. been able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79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7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2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79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7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5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sp>
        <p:nvSpPr>
          <p:cNvPr id="79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79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99" name="B1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18  •  REVEAL</a:t>
              </a:r>
            </a:p>
          </p:txBody>
        </p:sp>
      </p:grpSp>
      <p:grpSp>
        <p:nvGrpSpPr>
          <p:cNvPr id="80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0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02" name="11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0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07" name="UNIT 1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18  •  REVEAL</a:t>
              </a:r>
            </a:p>
          </p:txBody>
        </p:sp>
      </p:grpSp>
      <p:grpSp>
        <p:nvGrpSpPr>
          <p:cNvPr id="80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0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0" name="Can, could and be able to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Can, could and be able to: choose the answer</a:t>
              </a:r>
            </a:p>
          </p:txBody>
        </p:sp>
      </p:grpSp>
      <p:grpSp>
        <p:nvGrpSpPr>
          <p:cNvPr id="80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0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0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17" name="1. I ___ speak three languag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brother ___ play the guitar.</a:t>
              </a:r>
            </a:p>
          </p:txBody>
        </p:sp>
      </p:grpSp>
      <p:grpSp>
        <p:nvGrpSpPr>
          <p:cNvPr id="80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0" name="A. c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80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3" name="B. am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able</a:t>
              </a:r>
            </a:p>
          </p:txBody>
        </p:sp>
      </p:grpSp>
      <p:grpSp>
        <p:nvGrpSpPr>
          <p:cNvPr id="80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6" name="C. c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to</a:t>
              </a:r>
            </a:p>
          </p:txBody>
        </p:sp>
      </p:grpSp>
      <p:grpSp>
        <p:nvGrpSpPr>
          <p:cNvPr id="80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0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29" name="2. When he was six, he ___ ride a bik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When I was four, I ___ count to one hundred.</a:t>
              </a:r>
            </a:p>
          </p:txBody>
        </p:sp>
      </p:grpSp>
      <p:grpSp>
        <p:nvGrpSpPr>
          <p:cNvPr id="80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2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80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5" name="B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could</a:t>
              </a:r>
            </a:p>
          </p:txBody>
        </p:sp>
      </p:grpSp>
      <p:grpSp>
        <p:nvGrpSpPr>
          <p:cNvPr id="80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38" name="C. is ab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am able</a:t>
              </a:r>
            </a:p>
          </p:txBody>
        </p:sp>
      </p:grpSp>
      <p:grpSp>
        <p:nvGrpSpPr>
          <p:cNvPr id="80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0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1" name="3. After two hours, we ___ open the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After several attempts, she ___ unlock the door.</a:t>
              </a:r>
            </a:p>
          </p:txBody>
        </p:sp>
      </p:grpSp>
      <p:grpSp>
        <p:nvGrpSpPr>
          <p:cNvPr id="80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0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4" name="A. could generall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 generally</a:t>
              </a:r>
            </a:p>
          </p:txBody>
        </p:sp>
      </p:grpSp>
      <p:grpSp>
        <p:nvGrpSpPr>
          <p:cNvPr id="80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0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47" name="B. were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able to</a:t>
              </a:r>
            </a:p>
          </p:txBody>
        </p:sp>
      </p:grpSp>
      <p:grpSp>
        <p:nvGrpSpPr>
          <p:cNvPr id="80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0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0" name="C. can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 yesterday</a:t>
              </a:r>
            </a:p>
          </p:txBody>
        </p:sp>
      </p:grpSp>
      <p:grpSp>
        <p:nvGrpSpPr>
          <p:cNvPr id="80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0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3" name="4. I won’t ___ attend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won't ___ come to class tomorrow.</a:t>
              </a:r>
            </a:p>
          </p:txBody>
        </p:sp>
      </p:grpSp>
      <p:grpSp>
        <p:nvGrpSpPr>
          <p:cNvPr id="80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0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6" name="A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</a:t>
              </a:r>
            </a:p>
          </p:txBody>
        </p:sp>
      </p:grpSp>
      <p:grpSp>
        <p:nvGrpSpPr>
          <p:cNvPr id="80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0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59" name="B. be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 able to</a:t>
              </a:r>
            </a:p>
          </p:txBody>
        </p:sp>
      </p:grpSp>
      <p:grpSp>
        <p:nvGrpSpPr>
          <p:cNvPr id="80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2" name="C. c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 to</a:t>
              </a:r>
            </a:p>
          </p:txBody>
        </p:sp>
      </p:grpSp>
      <p:grpSp>
        <p:nvGrpSpPr>
          <p:cNvPr id="80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0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5" name="5. Have you ___ solve the problem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Have they ___ fix the computer?</a:t>
              </a:r>
            </a:p>
          </p:txBody>
        </p:sp>
      </p:grpSp>
      <p:grpSp>
        <p:nvGrpSpPr>
          <p:cNvPr id="80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0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68" name="A. been able t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been able to</a:t>
              </a:r>
            </a:p>
          </p:txBody>
        </p:sp>
      </p:grpSp>
      <p:grpSp>
        <p:nvGrpSpPr>
          <p:cNvPr id="80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0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1" name="B. c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</a:t>
              </a:r>
            </a:p>
          </p:txBody>
        </p:sp>
      </p:grpSp>
      <p:grpSp>
        <p:nvGrpSpPr>
          <p:cNvPr id="80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0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4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sp>
        <p:nvSpPr>
          <p:cNvPr id="80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0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78" name="B1 GRAMMAR  •  UNIT 1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18  •  REVEAL</a:t>
              </a:r>
            </a:p>
          </p:txBody>
        </p:sp>
      </p:grpSp>
      <p:grpSp>
        <p:nvGrpSpPr>
          <p:cNvPr id="80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0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1" name="11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0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6" name="UNIT 1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EXPLANATION</a:t>
              </a:r>
            </a:p>
          </p:txBody>
        </p:sp>
      </p:grpSp>
      <p:grpSp>
        <p:nvGrpSpPr>
          <p:cNvPr id="80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0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89" name="May, might and could for possibility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May, might and could for possibility</a:t>
              </a:r>
            </a:p>
          </p:txBody>
        </p:sp>
      </p:grpSp>
      <p:sp>
        <p:nvSpPr>
          <p:cNvPr id="80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0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0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09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80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6" name="Use may, might or could to say something is possible. Might often sounds less certain. Use may not or might not for negative possibility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may, might or could to say something is possible. Might often sounds less certain. Use may not or might not for negative possibility.</a:t>
              </a:r>
            </a:p>
          </p:txBody>
        </p:sp>
      </p:grpSp>
      <p:grpSp>
        <p:nvGrpSpPr>
          <p:cNvPr id="81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0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0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1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1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2" name="Do not use couldn’t for a possible future event; couldn’t usually means impossible or unabl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not use couldn’t for a possible future event; couldn’t usually means impossible or unable.</a:t>
              </a:r>
            </a:p>
          </p:txBody>
        </p:sp>
      </p:grpSp>
      <p:sp>
        <p:nvSpPr>
          <p:cNvPr id="81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1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11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1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09" name="may / might / could + base verb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may / might / could + base verb</a:t>
              </a:r>
            </a:p>
          </p:txBody>
        </p:sp>
      </p:grpSp>
      <p:grpSp>
        <p:nvGrpSpPr>
          <p:cNvPr id="81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81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81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1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81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1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19" name="1.  It might rain later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It might rain later.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may be at home.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could miss the train.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might not come.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Prices may increase.</a:t>
              </a:r>
            </a:p>
          </p:txBody>
        </p:sp>
      </p:grpSp>
      <p:sp>
        <p:nvSpPr>
          <p:cNvPr id="81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1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3" name="B1 GRAMMAR  •  UNIT 19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19  •  EXPLANATION</a:t>
              </a:r>
            </a:p>
          </p:txBody>
        </p:sp>
      </p:grpSp>
      <p:grpSp>
        <p:nvGrpSpPr>
          <p:cNvPr id="81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1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26" name="11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1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1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1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1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4" name="May, might and could for possibilit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May, might and could for possibility: choose the answer</a:t>
              </a:r>
            </a:p>
          </p:txBody>
        </p:sp>
      </p:grpSp>
      <p:grpSp>
        <p:nvGrpSpPr>
          <p:cNvPr id="81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1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81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1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1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1" name="1. Take an umbrella; it ___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Bring a jacket; it ___ get cold later.</a:t>
              </a:r>
            </a:p>
          </p:txBody>
        </p:sp>
      </p:grpSp>
      <p:grpSp>
        <p:nvGrpSpPr>
          <p:cNvPr id="81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4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1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47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81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1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0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81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1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3" name="2. She ___ be in her office, but I’m not su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Tom ___ be at the gym, but I'm not certain.</a:t>
              </a:r>
            </a:p>
          </p:txBody>
        </p:sp>
      </p:grpSp>
      <p:grpSp>
        <p:nvGrpSpPr>
          <p:cNvPr id="81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1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6" name="A. m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81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1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59" name="B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to</a:t>
              </a:r>
            </a:p>
          </p:txBody>
        </p:sp>
      </p:grpSp>
      <p:grpSp>
        <p:nvGrpSpPr>
          <p:cNvPr id="81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1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2" name="C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shouldn’t</a:t>
              </a:r>
            </a:p>
          </p:txBody>
        </p:sp>
      </p:grpSp>
      <p:grpSp>
        <p:nvGrpSpPr>
          <p:cNvPr id="81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1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5" name="3. We ___ arrive late because of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flight ___ be delayed because of the fog.</a:t>
              </a:r>
            </a:p>
          </p:txBody>
        </p:sp>
      </p:grpSp>
      <p:grpSp>
        <p:nvGrpSpPr>
          <p:cNvPr id="81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1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68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81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1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1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81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1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4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grpSp>
        <p:nvGrpSpPr>
          <p:cNvPr id="81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1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77" name="4. He ___ join us; he hasn’t deci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Emma ___ come to the party; she hasn't decided.</a:t>
              </a:r>
            </a:p>
          </p:txBody>
        </p:sp>
      </p:grpSp>
      <p:grpSp>
        <p:nvGrpSpPr>
          <p:cNvPr id="81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0" name="A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</a:t>
              </a:r>
            </a:p>
          </p:txBody>
        </p:sp>
      </p:grpSp>
      <p:grpSp>
        <p:nvGrpSpPr>
          <p:cNvPr id="81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3" name="B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to</a:t>
              </a:r>
            </a:p>
          </p:txBody>
        </p:sp>
      </p:grpSp>
      <p:grpSp>
        <p:nvGrpSpPr>
          <p:cNvPr id="81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6" name="C. can’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 to</a:t>
              </a:r>
            </a:p>
          </p:txBody>
        </p:sp>
      </p:grpSp>
      <p:grpSp>
        <p:nvGrpSpPr>
          <p:cNvPr id="81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1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89" name="5. The shop ___ be open on Su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museum ___ be open on Monday.</a:t>
              </a:r>
            </a:p>
          </p:txBody>
        </p:sp>
      </p:grpSp>
      <p:grpSp>
        <p:nvGrpSpPr>
          <p:cNvPr id="81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2" name="A. may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not</a:t>
              </a:r>
            </a:p>
          </p:txBody>
        </p:sp>
      </p:grpSp>
      <p:grpSp>
        <p:nvGrpSpPr>
          <p:cNvPr id="81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5" name="B. doesn’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 have</a:t>
              </a:r>
            </a:p>
          </p:txBody>
        </p:sp>
      </p:grpSp>
      <p:grpSp>
        <p:nvGrpSpPr>
          <p:cNvPr id="81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198" name="C. sh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to</a:t>
              </a:r>
            </a:p>
          </p:txBody>
        </p:sp>
      </p:grpSp>
      <p:sp>
        <p:nvSpPr>
          <p:cNvPr id="82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2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02" name="B1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19  •  REVEAL</a:t>
              </a:r>
            </a:p>
          </p:txBody>
        </p:sp>
      </p:grpSp>
      <p:grpSp>
        <p:nvGrpSpPr>
          <p:cNvPr id="82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2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05" name="11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2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0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2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2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3" name="May, might and could for possibilit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May, might and could for possibility: choose the answer</a:t>
              </a:r>
            </a:p>
          </p:txBody>
        </p:sp>
      </p:grpSp>
      <p:grpSp>
        <p:nvGrpSpPr>
          <p:cNvPr id="82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2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82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2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0" name="1. Take an umbrella; it ___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Bring a jacket; it ___ get cold later.</a:t>
              </a:r>
            </a:p>
          </p:txBody>
        </p:sp>
      </p:grpSp>
      <p:grpSp>
        <p:nvGrpSpPr>
          <p:cNvPr id="82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3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2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6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82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2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29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82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2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2" name="2. She ___ be in her office, but I’m not su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Tom ___ be at the gym, but I'm not certain.</a:t>
              </a:r>
            </a:p>
          </p:txBody>
        </p:sp>
      </p:grpSp>
      <p:grpSp>
        <p:nvGrpSpPr>
          <p:cNvPr id="82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5" name="A. m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82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2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38" name="B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to</a:t>
              </a:r>
            </a:p>
          </p:txBody>
        </p:sp>
      </p:grpSp>
      <p:grpSp>
        <p:nvGrpSpPr>
          <p:cNvPr id="82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2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1" name="C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shouldn’t</a:t>
              </a:r>
            </a:p>
          </p:txBody>
        </p:sp>
      </p:grpSp>
      <p:grpSp>
        <p:nvGrpSpPr>
          <p:cNvPr id="82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2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4" name="3. We ___ arrive late because of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flight ___ be delayed because of the fog.</a:t>
              </a:r>
            </a:p>
          </p:txBody>
        </p:sp>
      </p:grpSp>
      <p:grpSp>
        <p:nvGrpSpPr>
          <p:cNvPr id="82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2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47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82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2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0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82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2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3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grpSp>
        <p:nvGrpSpPr>
          <p:cNvPr id="82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2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6" name="4. He ___ join us; he hasn’t deci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Emma ___ come to the party; she hasn't decided.</a:t>
              </a:r>
            </a:p>
          </p:txBody>
        </p:sp>
      </p:grpSp>
      <p:grpSp>
        <p:nvGrpSpPr>
          <p:cNvPr id="82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2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59" name="A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</a:t>
              </a:r>
            </a:p>
          </p:txBody>
        </p:sp>
      </p:grpSp>
      <p:grpSp>
        <p:nvGrpSpPr>
          <p:cNvPr id="82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2" name="B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to</a:t>
              </a:r>
            </a:p>
          </p:txBody>
        </p:sp>
      </p:grpSp>
      <p:grpSp>
        <p:nvGrpSpPr>
          <p:cNvPr id="82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5" name="C. can’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 to</a:t>
              </a:r>
            </a:p>
          </p:txBody>
        </p:sp>
      </p:grpSp>
      <p:grpSp>
        <p:nvGrpSpPr>
          <p:cNvPr id="82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2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68" name="5. The shop ___ be open on Su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museum ___ be open on Monday.</a:t>
              </a:r>
            </a:p>
          </p:txBody>
        </p:sp>
      </p:grpSp>
      <p:grpSp>
        <p:nvGrpSpPr>
          <p:cNvPr id="82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2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1" name="A. may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not</a:t>
              </a:r>
            </a:p>
          </p:txBody>
        </p:sp>
      </p:grpSp>
      <p:grpSp>
        <p:nvGrpSpPr>
          <p:cNvPr id="82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4" name="B. doesn’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 have</a:t>
              </a:r>
            </a:p>
          </p:txBody>
        </p:sp>
      </p:grpSp>
      <p:grpSp>
        <p:nvGrpSpPr>
          <p:cNvPr id="82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2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77" name="C. sh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to</a:t>
              </a:r>
            </a:p>
          </p:txBody>
        </p:sp>
      </p:grpSp>
      <p:sp>
        <p:nvSpPr>
          <p:cNvPr id="82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2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1" name="B1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19  •  REVEAL</a:t>
              </a:r>
            </a:p>
          </p:txBody>
        </p:sp>
      </p:grpSp>
      <p:grpSp>
        <p:nvGrpSpPr>
          <p:cNvPr id="82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2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4" name="11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2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2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9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2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2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2" name="May, might and could for possibilit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May, might and could for possibility: choose the answer</a:t>
              </a:r>
            </a:p>
          </p:txBody>
        </p:sp>
      </p:grpSp>
      <p:grpSp>
        <p:nvGrpSpPr>
          <p:cNvPr id="82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2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2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2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99" name="1. Take an umbrella; it ___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Bring a jacket; it ___ get cold later.</a:t>
              </a:r>
            </a:p>
          </p:txBody>
        </p:sp>
      </p:grpSp>
      <p:grpSp>
        <p:nvGrpSpPr>
          <p:cNvPr id="83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3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2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3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3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5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83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3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08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83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1" name="2. She ___ be in her office, but I’m not su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Tom ___ be at the gym, but I'm not certain.</a:t>
              </a:r>
            </a:p>
          </p:txBody>
        </p:sp>
      </p:grpSp>
      <p:grpSp>
        <p:nvGrpSpPr>
          <p:cNvPr id="83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4" name="A. m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83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7" name="B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to</a:t>
              </a:r>
            </a:p>
          </p:txBody>
        </p:sp>
      </p:grpSp>
      <p:grpSp>
        <p:nvGrpSpPr>
          <p:cNvPr id="83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0" name="C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shouldn’t</a:t>
              </a:r>
            </a:p>
          </p:txBody>
        </p:sp>
      </p:grpSp>
      <p:grpSp>
        <p:nvGrpSpPr>
          <p:cNvPr id="83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3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3" name="3. We ___ arrive late because of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flight ___ be delayed because of the fog.</a:t>
              </a:r>
            </a:p>
          </p:txBody>
        </p:sp>
      </p:grpSp>
      <p:grpSp>
        <p:nvGrpSpPr>
          <p:cNvPr id="83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3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6" name="A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83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3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29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83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3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2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grpSp>
        <p:nvGrpSpPr>
          <p:cNvPr id="83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3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5" name="4. He ___ join us; he hasn’t deci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Emma ___ come to the party; she hasn't decided.</a:t>
              </a:r>
            </a:p>
          </p:txBody>
        </p:sp>
      </p:grpSp>
      <p:grpSp>
        <p:nvGrpSpPr>
          <p:cNvPr id="83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3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38" name="A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</a:t>
              </a:r>
            </a:p>
          </p:txBody>
        </p:sp>
      </p:grpSp>
      <p:grpSp>
        <p:nvGrpSpPr>
          <p:cNvPr id="83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1" name="B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to</a:t>
              </a:r>
            </a:p>
          </p:txBody>
        </p:sp>
      </p:grpSp>
      <p:grpSp>
        <p:nvGrpSpPr>
          <p:cNvPr id="83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4" name="C. can’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 to</a:t>
              </a:r>
            </a:p>
          </p:txBody>
        </p:sp>
      </p:grpSp>
      <p:grpSp>
        <p:nvGrpSpPr>
          <p:cNvPr id="83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3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7" name="5. The shop ___ be open on Su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museum ___ be open on Monday.</a:t>
              </a:r>
            </a:p>
          </p:txBody>
        </p:sp>
      </p:grpSp>
      <p:grpSp>
        <p:nvGrpSpPr>
          <p:cNvPr id="83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3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0" name="A. may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not</a:t>
              </a:r>
            </a:p>
          </p:txBody>
        </p:sp>
      </p:grpSp>
      <p:grpSp>
        <p:nvGrpSpPr>
          <p:cNvPr id="83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3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3" name="B. doesn’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 have</a:t>
              </a:r>
            </a:p>
          </p:txBody>
        </p:sp>
      </p:grpSp>
      <p:grpSp>
        <p:nvGrpSpPr>
          <p:cNvPr id="83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56" name="C. sh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to</a:t>
              </a:r>
            </a:p>
          </p:txBody>
        </p:sp>
      </p:grpSp>
      <p:sp>
        <p:nvSpPr>
          <p:cNvPr id="83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3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0" name="B1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19  •  REVEAL</a:t>
              </a:r>
            </a:p>
          </p:txBody>
        </p:sp>
      </p:grpSp>
      <p:grpSp>
        <p:nvGrpSpPr>
          <p:cNvPr id="83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3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3" name="11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3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68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3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3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1" name="May, might and could for possibilit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May, might and could for possibility: choose the answer</a:t>
              </a:r>
            </a:p>
          </p:txBody>
        </p:sp>
      </p:grpSp>
      <p:grpSp>
        <p:nvGrpSpPr>
          <p:cNvPr id="83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3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3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3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3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78" name="1. Take an umbrella; it ___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Bring a jacket; it ___ get cold later.</a:t>
              </a:r>
            </a:p>
          </p:txBody>
        </p:sp>
      </p:grpSp>
      <p:grpSp>
        <p:nvGrpSpPr>
          <p:cNvPr id="83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3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1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3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3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4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83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3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87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83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3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0" name="2. She ___ be in her office, but I’m not su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Tom ___ be at the gym, but I'm not certain.</a:t>
              </a:r>
            </a:p>
          </p:txBody>
        </p:sp>
      </p:grpSp>
      <p:grpSp>
        <p:nvGrpSpPr>
          <p:cNvPr id="83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3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3" name="A. m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83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3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6" name="B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to</a:t>
              </a:r>
            </a:p>
          </p:txBody>
        </p:sp>
      </p:grpSp>
      <p:grpSp>
        <p:nvGrpSpPr>
          <p:cNvPr id="84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3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99" name="C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shouldn’t</a:t>
              </a:r>
            </a:p>
          </p:txBody>
        </p:sp>
      </p:grpSp>
      <p:grpSp>
        <p:nvGrpSpPr>
          <p:cNvPr id="84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4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2" name="3. We ___ arrive late because of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flight ___ be delayed because of the fog.</a:t>
              </a:r>
            </a:p>
          </p:txBody>
        </p:sp>
      </p:grpSp>
      <p:grpSp>
        <p:nvGrpSpPr>
          <p:cNvPr id="84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4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5" name="A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84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08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84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4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1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grpSp>
        <p:nvGrpSpPr>
          <p:cNvPr id="84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4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4" name="4. He ___ join us; he hasn’t deci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Emma ___ come to the party; she hasn't decided.</a:t>
              </a:r>
            </a:p>
          </p:txBody>
        </p:sp>
      </p:grpSp>
      <p:grpSp>
        <p:nvGrpSpPr>
          <p:cNvPr id="84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4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17" name="A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</a:t>
              </a:r>
            </a:p>
          </p:txBody>
        </p:sp>
      </p:grpSp>
      <p:grpSp>
        <p:nvGrpSpPr>
          <p:cNvPr id="84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0" name="B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to</a:t>
              </a:r>
            </a:p>
          </p:txBody>
        </p:sp>
      </p:grpSp>
      <p:grpSp>
        <p:nvGrpSpPr>
          <p:cNvPr id="84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3" name="C. can’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 to</a:t>
              </a:r>
            </a:p>
          </p:txBody>
        </p:sp>
      </p:grpSp>
      <p:grpSp>
        <p:nvGrpSpPr>
          <p:cNvPr id="84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4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6" name="5. The shop ___ be open on Su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museum ___ be open on Monday.</a:t>
              </a:r>
            </a:p>
          </p:txBody>
        </p:sp>
      </p:grpSp>
      <p:grpSp>
        <p:nvGrpSpPr>
          <p:cNvPr id="84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4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29" name="A. may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not</a:t>
              </a:r>
            </a:p>
          </p:txBody>
        </p:sp>
      </p:grpSp>
      <p:grpSp>
        <p:nvGrpSpPr>
          <p:cNvPr id="84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2" name="B. doesn’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 have</a:t>
              </a:r>
            </a:p>
          </p:txBody>
        </p:sp>
      </p:grpSp>
      <p:grpSp>
        <p:nvGrpSpPr>
          <p:cNvPr id="84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5" name="C. sh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to</a:t>
              </a:r>
            </a:p>
          </p:txBody>
        </p:sp>
      </p:grpSp>
      <p:sp>
        <p:nvSpPr>
          <p:cNvPr id="84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4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9" name="B1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19  •  REVEAL</a:t>
              </a:r>
            </a:p>
          </p:txBody>
        </p:sp>
      </p:grpSp>
      <p:grpSp>
        <p:nvGrpSpPr>
          <p:cNvPr id="84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4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2" name="11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4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47" name="UNIT 1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19  •  REVEAL</a:t>
              </a:r>
            </a:p>
          </p:txBody>
        </p:sp>
      </p:grpSp>
      <p:grpSp>
        <p:nvGrpSpPr>
          <p:cNvPr id="84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4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0" name="May, might and could for possibility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May, might and could for possibility: choose the answer</a:t>
              </a:r>
            </a:p>
          </p:txBody>
        </p:sp>
      </p:grpSp>
      <p:grpSp>
        <p:nvGrpSpPr>
          <p:cNvPr id="84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4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4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4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57" name="1. Take an umbrella; it ___ rai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Bring a jacket; it ___ get cold later.</a:t>
              </a:r>
            </a:p>
          </p:txBody>
        </p:sp>
      </p:grpSp>
      <p:grpSp>
        <p:nvGrpSpPr>
          <p:cNvPr id="84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0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4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3" name="B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84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6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84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4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69" name="2. She ___ be in her office, but I’m not su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Tom ___ be at the gym, but I'm not certain.</a:t>
              </a:r>
            </a:p>
          </p:txBody>
        </p:sp>
      </p:grpSp>
      <p:grpSp>
        <p:nvGrpSpPr>
          <p:cNvPr id="84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2" name="A. ma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</a:t>
              </a:r>
            </a:p>
          </p:txBody>
        </p:sp>
      </p:grpSp>
      <p:grpSp>
        <p:nvGrpSpPr>
          <p:cNvPr id="84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5" name="B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to</a:t>
              </a:r>
            </a:p>
          </p:txBody>
        </p:sp>
      </p:grpSp>
      <p:grpSp>
        <p:nvGrpSpPr>
          <p:cNvPr id="84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78" name="C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shouldn’t</a:t>
              </a:r>
            </a:p>
          </p:txBody>
        </p:sp>
      </p:grpSp>
      <p:grpSp>
        <p:nvGrpSpPr>
          <p:cNvPr id="84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4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1" name="3. We ___ arrive late because of traff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flight ___ be delayed because of the fog.</a:t>
              </a:r>
            </a:p>
          </p:txBody>
        </p:sp>
      </p:grpSp>
      <p:grpSp>
        <p:nvGrpSpPr>
          <p:cNvPr id="84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4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4" name="A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84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4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87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84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4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0" name="C. ou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ought</a:t>
              </a:r>
            </a:p>
          </p:txBody>
        </p:sp>
      </p:grpSp>
      <p:grpSp>
        <p:nvGrpSpPr>
          <p:cNvPr id="84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4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3" name="4. He ___ join us; he hasn’t decid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Emma ___ come to the party; she hasn't decided.</a:t>
              </a:r>
            </a:p>
          </p:txBody>
        </p:sp>
      </p:grpSp>
      <p:grpSp>
        <p:nvGrpSpPr>
          <p:cNvPr id="84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4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6" name="A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</a:t>
              </a:r>
            </a:p>
          </p:txBody>
        </p:sp>
      </p:grpSp>
      <p:grpSp>
        <p:nvGrpSpPr>
          <p:cNvPr id="85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4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99" name="B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has to</a:t>
              </a:r>
            </a:p>
          </p:txBody>
        </p:sp>
      </p:grpSp>
      <p:grpSp>
        <p:nvGrpSpPr>
          <p:cNvPr id="85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2" name="C. can’t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 to</a:t>
              </a:r>
            </a:p>
          </p:txBody>
        </p:sp>
      </p:grpSp>
      <p:grpSp>
        <p:nvGrpSpPr>
          <p:cNvPr id="85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5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5" name="5. The shop ___ be open on Sun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 museum ___ be open on Monday.</a:t>
              </a:r>
            </a:p>
          </p:txBody>
        </p:sp>
      </p:grpSp>
      <p:grpSp>
        <p:nvGrpSpPr>
          <p:cNvPr id="85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5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08" name="A. may no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may not</a:t>
              </a:r>
            </a:p>
          </p:txBody>
        </p:sp>
      </p:grpSp>
      <p:grpSp>
        <p:nvGrpSpPr>
          <p:cNvPr id="85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5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1" name="B. doesn’t ha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doesn’t have</a:t>
              </a:r>
            </a:p>
          </p:txBody>
        </p:sp>
      </p:grpSp>
      <p:grpSp>
        <p:nvGrpSpPr>
          <p:cNvPr id="85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5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4" name="C. should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 to</a:t>
              </a:r>
            </a:p>
          </p:txBody>
        </p:sp>
      </p:grpSp>
      <p:sp>
        <p:nvSpPr>
          <p:cNvPr id="85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5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18" name="B1 GRAMMAR  •  UNIT 1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19  •  REVEAL</a:t>
              </a:r>
            </a:p>
          </p:txBody>
        </p:sp>
      </p:grpSp>
      <p:grpSp>
        <p:nvGrpSpPr>
          <p:cNvPr id="85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5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1" name="11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5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6" name="UNIT 2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EXPLANATION</a:t>
              </a:r>
            </a:p>
          </p:txBody>
        </p:sp>
      </p:grpSp>
      <p:grpSp>
        <p:nvGrpSpPr>
          <p:cNvPr id="85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5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29" name="Modals of deduction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Modals of deduction</a:t>
              </a:r>
            </a:p>
          </p:txBody>
        </p:sp>
      </p:grpSp>
      <p:sp>
        <p:nvSpPr>
          <p:cNvPr id="85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5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53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85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6" name="Use must for a strong positive conclusion, might/may/could for possibility, and can’t for a strong negative conclusion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must for a strong positive conclusion, might/may/could for possibility, and can’t for a strong negative conclusion.</a:t>
              </a:r>
            </a:p>
          </p:txBody>
        </p:sp>
      </p:grpSp>
      <p:grpSp>
        <p:nvGrpSpPr>
          <p:cNvPr id="85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5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5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5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2" name="These modals express how certain the speaker is, not obligation or ability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These modals express how certain the speaker is, not obligation or ability.</a:t>
              </a:r>
            </a:p>
          </p:txBody>
        </p:sp>
      </p:grpSp>
      <p:sp>
        <p:nvSpPr>
          <p:cNvPr id="85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5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55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5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49" name="must / might / can’t + base verb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must / might / can’t + base verb</a:t>
              </a:r>
            </a:p>
          </p:txBody>
        </p:sp>
      </p:grpSp>
      <p:grpSp>
        <p:nvGrpSpPr>
          <p:cNvPr id="85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85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85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5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85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5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59" name="1.  She must be tired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must be tired.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They might be lost.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That can’t be true.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may know the answer.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It must belong to Leo.</a:t>
              </a:r>
            </a:p>
          </p:txBody>
        </p:sp>
      </p:grpSp>
      <p:sp>
        <p:nvSpPr>
          <p:cNvPr id="85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5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63" name="B1 GRAMMAR  •  UNIT 20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20  •  EXPLANATION</a:t>
              </a:r>
            </a:p>
          </p:txBody>
        </p:sp>
      </p:grpSp>
      <p:grpSp>
        <p:nvGrpSpPr>
          <p:cNvPr id="85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5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66" name="11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5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1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5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5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4" name="Modal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Modals of deduction: choose the answer</a:t>
              </a:r>
            </a:p>
          </p:txBody>
        </p:sp>
      </p:grpSp>
      <p:grpSp>
        <p:nvGrpSpPr>
          <p:cNvPr id="85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5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85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5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5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1" name="1. The lights are on. Someone ___ be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His car is outside. He ___ be here.</a:t>
              </a:r>
            </a:p>
          </p:txBody>
        </p:sp>
      </p:grpSp>
      <p:grpSp>
        <p:nvGrpSpPr>
          <p:cNvPr id="85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4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5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87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85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5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0" name="C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shouldn’t</a:t>
              </a:r>
            </a:p>
          </p:txBody>
        </p:sp>
      </p:grpSp>
      <p:grpSp>
        <p:nvGrpSpPr>
          <p:cNvPr id="85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5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3" name="2. He’s only five. He ___ be the driv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She's in Paris today. She ___ be at the office.</a:t>
              </a:r>
            </a:p>
          </p:txBody>
        </p:sp>
      </p:grpSp>
      <p:grpSp>
        <p:nvGrpSpPr>
          <p:cNvPr id="85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5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6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6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5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599" name="B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86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6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2" name="C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86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6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5" name="3. I’m not sure, but this ___ be Sara’s ba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I'm not certain, but that ___ be Daniel's coat.</a:t>
              </a:r>
            </a:p>
          </p:txBody>
        </p:sp>
      </p:grpSp>
      <p:grpSp>
        <p:nvGrpSpPr>
          <p:cNvPr id="86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6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08" name="A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</a:t>
              </a:r>
            </a:p>
          </p:txBody>
        </p:sp>
      </p:grpSp>
      <p:grpSp>
        <p:nvGrpSpPr>
          <p:cNvPr id="86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6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1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86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6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4" name="C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to</a:t>
              </a:r>
            </a:p>
          </p:txBody>
        </p:sp>
      </p:grpSp>
      <p:grpSp>
        <p:nvGrpSpPr>
          <p:cNvPr id="86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6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17" name="4. You’ve worked all day; you ___ be exhau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You've run 20 kilometres; you ___ be tired.</a:t>
              </a:r>
            </a:p>
          </p:txBody>
        </p:sp>
      </p:grpSp>
      <p:grpSp>
        <p:nvGrpSpPr>
          <p:cNvPr id="86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0" name="A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can’t</a:t>
              </a:r>
            </a:p>
          </p:txBody>
        </p:sp>
      </p:grpSp>
      <p:grpSp>
        <p:nvGrpSpPr>
          <p:cNvPr id="86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3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86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6" name="C. may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not</a:t>
              </a:r>
            </a:p>
          </p:txBody>
        </p:sp>
      </p:grpSp>
      <p:grpSp>
        <p:nvGrpSpPr>
          <p:cNvPr id="86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6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29" name="5. That answer ___ be right; the total is impossi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key ___ be the right one; it doesn't fit.</a:t>
              </a:r>
            </a:p>
          </p:txBody>
        </p:sp>
      </p:grpSp>
      <p:grpSp>
        <p:nvGrpSpPr>
          <p:cNvPr id="86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2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6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5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86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38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sp>
        <p:nvSpPr>
          <p:cNvPr id="86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6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2" name="B1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20  •  REVEAL</a:t>
              </a:r>
            </a:p>
          </p:txBody>
        </p:sp>
      </p:grpSp>
      <p:grpSp>
        <p:nvGrpSpPr>
          <p:cNvPr id="86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6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45" name="11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119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6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0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6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6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3" name="Modal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Modals of deduction: choose the answer</a:t>
              </a:r>
            </a:p>
          </p:txBody>
        </p:sp>
      </p:grpSp>
      <p:grpSp>
        <p:nvGrpSpPr>
          <p:cNvPr id="86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6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86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6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6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0" name="1. The lights are on. Someone ___ be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His car is outside. He ___ be here.</a:t>
              </a:r>
            </a:p>
          </p:txBody>
        </p:sp>
      </p:grpSp>
      <p:grpSp>
        <p:nvGrpSpPr>
          <p:cNvPr id="86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3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6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6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86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6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69" name="C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shouldn’t</a:t>
              </a:r>
            </a:p>
          </p:txBody>
        </p:sp>
      </p:grpSp>
      <p:grpSp>
        <p:nvGrpSpPr>
          <p:cNvPr id="86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6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2" name="2. He’s only five. He ___ be the driv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She's in Paris today. She ___ be at the office.</a:t>
              </a:r>
            </a:p>
          </p:txBody>
        </p:sp>
      </p:grpSp>
      <p:grpSp>
        <p:nvGrpSpPr>
          <p:cNvPr id="86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5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6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6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78" name="B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86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6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1" name="C. ca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86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6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4" name="3. I’m not sure, but this ___ be Sara’s ba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I'm not certain, but that ___ be Daniel's coat.</a:t>
              </a:r>
            </a:p>
          </p:txBody>
        </p:sp>
      </p:grpSp>
      <p:grpSp>
        <p:nvGrpSpPr>
          <p:cNvPr id="86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6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87" name="A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</a:t>
              </a:r>
            </a:p>
          </p:txBody>
        </p:sp>
      </p:grpSp>
      <p:grpSp>
        <p:nvGrpSpPr>
          <p:cNvPr id="86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6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0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86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6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3" name="C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to</a:t>
              </a:r>
            </a:p>
          </p:txBody>
        </p:sp>
      </p:grpSp>
      <p:grpSp>
        <p:nvGrpSpPr>
          <p:cNvPr id="86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6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6" name="4. You’ve worked all day; you ___ be exhau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You've run 20 kilometres; you ___ be tired.</a:t>
              </a:r>
            </a:p>
          </p:txBody>
        </p:sp>
      </p:grpSp>
      <p:grpSp>
        <p:nvGrpSpPr>
          <p:cNvPr id="87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6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699" name="A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can’t</a:t>
              </a:r>
            </a:p>
          </p:txBody>
        </p:sp>
      </p:grpSp>
      <p:grpSp>
        <p:nvGrpSpPr>
          <p:cNvPr id="87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2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87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5" name="C. may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not</a:t>
              </a:r>
            </a:p>
          </p:txBody>
        </p:sp>
      </p:grpSp>
      <p:grpSp>
        <p:nvGrpSpPr>
          <p:cNvPr id="87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7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08" name="5. That answer ___ be right; the total is impossi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key ___ be the right one; it doesn't fit.</a:t>
              </a:r>
            </a:p>
          </p:txBody>
        </p:sp>
      </p:grpSp>
      <p:grpSp>
        <p:nvGrpSpPr>
          <p:cNvPr id="87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7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1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7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4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87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17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sp>
        <p:nvSpPr>
          <p:cNvPr id="87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7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1" name="B1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20  •  REVEAL</a:t>
              </a:r>
            </a:p>
          </p:txBody>
        </p:sp>
      </p:grpSp>
      <p:grpSp>
        <p:nvGrpSpPr>
          <p:cNvPr id="87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7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4" name="12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7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29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7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7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2" name="Modal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Modals of deduction: choose the answer</a:t>
              </a:r>
            </a:p>
          </p:txBody>
        </p:sp>
      </p:grpSp>
      <p:grpSp>
        <p:nvGrpSpPr>
          <p:cNvPr id="87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7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87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7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7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39" name="1. The lights are on. Someone ___ be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His car is outside. He ___ be here.</a:t>
              </a:r>
            </a:p>
          </p:txBody>
        </p:sp>
      </p:grpSp>
      <p:grpSp>
        <p:nvGrpSpPr>
          <p:cNvPr id="87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7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2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7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7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5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87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7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48" name="C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shouldn’t</a:t>
              </a:r>
            </a:p>
          </p:txBody>
        </p:sp>
      </p:grpSp>
      <p:grpSp>
        <p:nvGrpSpPr>
          <p:cNvPr id="87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7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1" name="2. He’s only five. He ___ be the driv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She's in Paris today. She ___ be at the office.</a:t>
              </a:r>
            </a:p>
          </p:txBody>
        </p:sp>
      </p:grpSp>
      <p:grpSp>
        <p:nvGrpSpPr>
          <p:cNvPr id="87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7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4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7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7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57" name="B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87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7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0" name="C. ca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87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7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3" name="3. I’m not sure, but this ___ be Sara’s ba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I'm not certain, but that ___ be Daniel's coat.</a:t>
              </a:r>
            </a:p>
          </p:txBody>
        </p:sp>
      </p:grpSp>
      <p:grpSp>
        <p:nvGrpSpPr>
          <p:cNvPr id="87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7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6" name="A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</a:t>
              </a:r>
            </a:p>
          </p:txBody>
        </p:sp>
      </p:grpSp>
      <p:grpSp>
        <p:nvGrpSpPr>
          <p:cNvPr id="87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7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69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87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7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2" name="C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to</a:t>
              </a:r>
            </a:p>
          </p:txBody>
        </p:sp>
      </p:grpSp>
      <p:grpSp>
        <p:nvGrpSpPr>
          <p:cNvPr id="87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7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5" name="4. You’ve worked all day; you ___ be exhau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You've run 20 kilometres; you ___ be tired.</a:t>
              </a:r>
            </a:p>
          </p:txBody>
        </p:sp>
      </p:grpSp>
      <p:grpSp>
        <p:nvGrpSpPr>
          <p:cNvPr id="87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7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78" name="A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can’t</a:t>
              </a:r>
            </a:p>
          </p:txBody>
        </p:sp>
      </p:grpSp>
      <p:grpSp>
        <p:nvGrpSpPr>
          <p:cNvPr id="87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1" name="B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87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4" name="C. may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not</a:t>
              </a:r>
            </a:p>
          </p:txBody>
        </p:sp>
      </p:grpSp>
      <p:grpSp>
        <p:nvGrpSpPr>
          <p:cNvPr id="87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7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87" name="5. That answer ___ be right; the total is impossi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key ___ be the right one; it doesn't fit.</a:t>
              </a:r>
            </a:p>
          </p:txBody>
        </p:sp>
      </p:grpSp>
      <p:grpSp>
        <p:nvGrpSpPr>
          <p:cNvPr id="87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7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0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7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7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3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87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796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sp>
        <p:nvSpPr>
          <p:cNvPr id="87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7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0" name="B1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20  •  REVEAL</a:t>
              </a:r>
            </a:p>
          </p:txBody>
        </p:sp>
      </p:grpSp>
      <p:grpSp>
        <p:nvGrpSpPr>
          <p:cNvPr id="88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8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3" name="12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8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08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8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8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1" name="Modal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Modals of deduction: choose the answer</a:t>
              </a:r>
            </a:p>
          </p:txBody>
        </p:sp>
      </p:grpSp>
      <p:grpSp>
        <p:nvGrpSpPr>
          <p:cNvPr id="88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8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88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8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18" name="1. The lights are on. Someone ___ be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His car is outside. He ___ be here.</a:t>
              </a:r>
            </a:p>
          </p:txBody>
        </p:sp>
      </p:grpSp>
      <p:grpSp>
        <p:nvGrpSpPr>
          <p:cNvPr id="88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8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1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8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8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4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88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8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27" name="C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shouldn’t</a:t>
              </a:r>
            </a:p>
          </p:txBody>
        </p:sp>
      </p:grpSp>
      <p:grpSp>
        <p:nvGrpSpPr>
          <p:cNvPr id="88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8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0" name="2. He’s only five. He ___ be the driv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She's in Paris today. She ___ be at the office.</a:t>
              </a:r>
            </a:p>
          </p:txBody>
        </p:sp>
      </p:grpSp>
      <p:grpSp>
        <p:nvGrpSpPr>
          <p:cNvPr id="88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8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3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8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8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6" name="B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88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8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39" name="C. ca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88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8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2" name="3. I’m not sure, but this ___ be Sara’s ba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I'm not certain, but that ___ be Daniel's coat.</a:t>
              </a:r>
            </a:p>
          </p:txBody>
        </p:sp>
      </p:grpSp>
      <p:grpSp>
        <p:nvGrpSpPr>
          <p:cNvPr id="88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8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5" name="A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</a:t>
              </a:r>
            </a:p>
          </p:txBody>
        </p:sp>
      </p:grpSp>
      <p:grpSp>
        <p:nvGrpSpPr>
          <p:cNvPr id="88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8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48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88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8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1" name="C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to</a:t>
              </a:r>
            </a:p>
          </p:txBody>
        </p:sp>
      </p:grpSp>
      <p:grpSp>
        <p:nvGrpSpPr>
          <p:cNvPr id="88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8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4" name="4. You’ve worked all day; you ___ be exhau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You've run 20 kilometres; you ___ be tired.</a:t>
              </a:r>
            </a:p>
          </p:txBody>
        </p:sp>
      </p:grpSp>
      <p:grpSp>
        <p:nvGrpSpPr>
          <p:cNvPr id="88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8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57" name="A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can’t</a:t>
              </a:r>
            </a:p>
          </p:txBody>
        </p:sp>
      </p:grpSp>
      <p:grpSp>
        <p:nvGrpSpPr>
          <p:cNvPr id="88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0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88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3" name="C. may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not</a:t>
              </a:r>
            </a:p>
          </p:txBody>
        </p:sp>
      </p:grpSp>
      <p:grpSp>
        <p:nvGrpSpPr>
          <p:cNvPr id="88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8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6" name="5. That answer ___ be right; the total is impossi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key ___ be the right one; it doesn't fit.</a:t>
              </a:r>
            </a:p>
          </p:txBody>
        </p:sp>
      </p:grpSp>
      <p:grpSp>
        <p:nvGrpSpPr>
          <p:cNvPr id="88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8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69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8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2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88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5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sp>
        <p:nvSpPr>
          <p:cNvPr id="88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8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79" name="B1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20  •  REVEAL</a:t>
              </a:r>
            </a:p>
          </p:txBody>
        </p:sp>
      </p:grpSp>
      <p:grpSp>
        <p:nvGrpSpPr>
          <p:cNvPr id="88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8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2" name="12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88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87" name="UNIT 2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20  •  REVEAL</a:t>
              </a:r>
            </a:p>
          </p:txBody>
        </p:sp>
      </p:grpSp>
      <p:grpSp>
        <p:nvGrpSpPr>
          <p:cNvPr id="88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88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0" name="Modals of deduction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Modals of deduction: choose the answer</a:t>
              </a:r>
            </a:p>
          </p:txBody>
        </p:sp>
      </p:grpSp>
      <p:grpSp>
        <p:nvGrpSpPr>
          <p:cNvPr id="88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88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88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8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8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897" name="1. The lights are on. Someone ___ be ho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His car is outside. He ___ be here.</a:t>
              </a:r>
            </a:p>
          </p:txBody>
        </p:sp>
      </p:grpSp>
      <p:grpSp>
        <p:nvGrpSpPr>
          <p:cNvPr id="89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8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0" name="A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9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8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3" name="B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89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8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6" name="C. should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shouldn’t</a:t>
              </a:r>
            </a:p>
          </p:txBody>
        </p:sp>
      </p:grpSp>
      <p:grpSp>
        <p:nvGrpSpPr>
          <p:cNvPr id="89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89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09" name="2. He’s only five. He ___ be the driv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She's in Paris today. She ___ be at the office.</a:t>
              </a:r>
            </a:p>
          </p:txBody>
        </p:sp>
      </p:grpSp>
      <p:grpSp>
        <p:nvGrpSpPr>
          <p:cNvPr id="89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8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2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9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8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5" name="B. migh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might</a:t>
              </a:r>
            </a:p>
          </p:txBody>
        </p:sp>
      </p:grpSp>
      <p:grpSp>
        <p:nvGrpSpPr>
          <p:cNvPr id="89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8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18" name="C. ca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can’t</a:t>
              </a:r>
            </a:p>
          </p:txBody>
        </p:sp>
      </p:grpSp>
      <p:grpSp>
        <p:nvGrpSpPr>
          <p:cNvPr id="89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89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1" name="3. I’m not sure, but this ___ be Sara’s ba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I'm not certain, but that ___ be Daniel's coat.</a:t>
              </a:r>
            </a:p>
          </p:txBody>
        </p:sp>
      </p:grpSp>
      <p:grpSp>
        <p:nvGrpSpPr>
          <p:cNvPr id="89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89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4" name="A. migh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might</a:t>
              </a:r>
            </a:p>
          </p:txBody>
        </p:sp>
      </p:grpSp>
      <p:grpSp>
        <p:nvGrpSpPr>
          <p:cNvPr id="89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89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27" name="B. must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mustn’t</a:t>
              </a:r>
            </a:p>
          </p:txBody>
        </p:sp>
      </p:grpSp>
      <p:grpSp>
        <p:nvGrpSpPr>
          <p:cNvPr id="89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89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0" name="C. has t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 to</a:t>
              </a:r>
            </a:p>
          </p:txBody>
        </p:sp>
      </p:grpSp>
      <p:grpSp>
        <p:nvGrpSpPr>
          <p:cNvPr id="89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89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3" name="4. You’ve worked all day; you ___ be exhaust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You've run 20 kilometres; you ___ be tired.</a:t>
              </a:r>
            </a:p>
          </p:txBody>
        </p:sp>
      </p:grpSp>
      <p:grpSp>
        <p:nvGrpSpPr>
          <p:cNvPr id="89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89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6" name="A. can’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can’t</a:t>
              </a:r>
            </a:p>
          </p:txBody>
        </p:sp>
      </p:grpSp>
      <p:grpSp>
        <p:nvGrpSpPr>
          <p:cNvPr id="89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89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39" name="B. mu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must</a:t>
              </a:r>
            </a:p>
          </p:txBody>
        </p:sp>
      </p:grpSp>
      <p:grpSp>
        <p:nvGrpSpPr>
          <p:cNvPr id="89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8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2" name="C. may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may not</a:t>
              </a:r>
            </a:p>
          </p:txBody>
        </p:sp>
      </p:grpSp>
      <p:grpSp>
        <p:nvGrpSpPr>
          <p:cNvPr id="89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89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5" name="5. That answer ___ be right; the total is impossib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This key ___ be the right one; it doesn't fit.</a:t>
              </a:r>
            </a:p>
          </p:txBody>
        </p:sp>
      </p:grpSp>
      <p:grpSp>
        <p:nvGrpSpPr>
          <p:cNvPr id="89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89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48" name="A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must</a:t>
              </a:r>
            </a:p>
          </p:txBody>
        </p:sp>
      </p:grpSp>
      <p:grpSp>
        <p:nvGrpSpPr>
          <p:cNvPr id="89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89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1" name="B. can’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</a:t>
              </a:r>
            </a:p>
          </p:txBody>
        </p:sp>
      </p:grpSp>
      <p:grpSp>
        <p:nvGrpSpPr>
          <p:cNvPr id="89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89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4" name="C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could</a:t>
              </a:r>
            </a:p>
          </p:txBody>
        </p:sp>
      </p:grpSp>
      <p:sp>
        <p:nvSpPr>
          <p:cNvPr id="89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89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58" name="B1 GRAMMAR  •  UNIT 2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20  •  REVEAL</a:t>
              </a:r>
            </a:p>
          </p:txBody>
        </p:sp>
      </p:grpSp>
      <p:grpSp>
        <p:nvGrpSpPr>
          <p:cNvPr id="89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89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1" name="12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89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6" name="UNIT 2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EXPLANATION</a:t>
              </a:r>
            </a:p>
          </p:txBody>
        </p:sp>
      </p:grpSp>
      <p:grpSp>
        <p:nvGrpSpPr>
          <p:cNvPr id="89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89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69" name="The passive voic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passive voice</a:t>
              </a:r>
            </a:p>
          </p:txBody>
        </p:sp>
      </p:grpSp>
      <p:sp>
        <p:nvSpPr>
          <p:cNvPr id="89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89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897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89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6" name="Use the passive when the action or result is more important than the person who performs it, or when the performer is unknown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passive when the action or result is more important than the person who performs it, or when the performer is unknown.</a:t>
              </a:r>
            </a:p>
          </p:txBody>
        </p:sp>
      </p:grpSp>
      <p:grpSp>
        <p:nvGrpSpPr>
          <p:cNvPr id="89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89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89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89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2" name="Use by only when the performer is important informatio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by only when the performer is important information.</a:t>
              </a:r>
            </a:p>
          </p:txBody>
        </p:sp>
      </p:grpSp>
      <p:sp>
        <p:nvSpPr>
          <p:cNvPr id="89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89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89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89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89" name="be + past participle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be + past participle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present: is made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past: was made</a:t>
              </a:r>
            </a:p>
          </p:txBody>
        </p:sp>
      </p:grpSp>
      <p:grpSp>
        <p:nvGrpSpPr>
          <p:cNvPr id="89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89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89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89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89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0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89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999" name="1.  English is spoken worldwide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English is spoken worldwide.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bridge was built in 1990.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 emails are sent daily.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My bike was stolen.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book was written by Orwell.</a:t>
              </a:r>
            </a:p>
          </p:txBody>
        </p:sp>
      </p:grpSp>
      <p:sp>
        <p:nvSpPr>
          <p:cNvPr id="90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0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03" name="B1 GRAMMAR  •  UNIT 2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21  •  EXPLANATION</a:t>
              </a:r>
            </a:p>
          </p:txBody>
        </p:sp>
      </p:grpSp>
      <p:grpSp>
        <p:nvGrpSpPr>
          <p:cNvPr id="90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0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06" name="12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0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1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0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0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4" name="The passive voi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passive voice: choose the answer</a:t>
              </a:r>
            </a:p>
          </p:txBody>
        </p:sp>
      </p:grpSp>
      <p:grpSp>
        <p:nvGrpSpPr>
          <p:cNvPr id="90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0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0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0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1" name="1. Coffee ___ in many countri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Rice ___ in many Asian countries.</a:t>
              </a:r>
            </a:p>
          </p:txBody>
        </p:sp>
      </p:grpSp>
      <p:grpSp>
        <p:nvGrpSpPr>
          <p:cNvPr id="90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4" name="A. gr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grows</a:t>
              </a:r>
            </a:p>
          </p:txBody>
        </p:sp>
      </p:grpSp>
      <p:grpSp>
        <p:nvGrpSpPr>
          <p:cNvPr id="90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27" name="B. is grow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grown</a:t>
              </a:r>
            </a:p>
          </p:txBody>
        </p:sp>
      </p:grpSp>
      <p:grpSp>
        <p:nvGrpSpPr>
          <p:cNvPr id="90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0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0" name="C. is g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grow</a:t>
              </a:r>
            </a:p>
          </p:txBody>
        </p:sp>
      </p:grpSp>
      <p:grpSp>
        <p:nvGrpSpPr>
          <p:cNvPr id="90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0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3" name="2. The window ___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bike ___ last weekend.</a:t>
              </a:r>
            </a:p>
          </p:txBody>
        </p:sp>
      </p:grpSp>
      <p:grpSp>
        <p:nvGrpSpPr>
          <p:cNvPr id="90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0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6" name="A. was bro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stolen</a:t>
              </a:r>
            </a:p>
          </p:txBody>
        </p:sp>
      </p:grpSp>
      <p:grpSp>
        <p:nvGrpSpPr>
          <p:cNvPr id="90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0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39" name="B. broke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stole by</a:t>
              </a:r>
            </a:p>
          </p:txBody>
        </p:sp>
      </p:grpSp>
      <p:grpSp>
        <p:nvGrpSpPr>
          <p:cNvPr id="90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0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2" name="C. is breaking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stealing yesterday</a:t>
              </a:r>
            </a:p>
          </p:txBody>
        </p:sp>
      </p:grpSp>
      <p:grpSp>
        <p:nvGrpSpPr>
          <p:cNvPr id="90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0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5" name="3. These cars ___ in German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These phones ___ in China.</a:t>
              </a:r>
            </a:p>
          </p:txBody>
        </p:sp>
      </p:grpSp>
      <p:grpSp>
        <p:nvGrpSpPr>
          <p:cNvPr id="90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0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48" name="A. are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made</a:t>
              </a:r>
            </a:p>
          </p:txBody>
        </p:sp>
      </p:grpSp>
      <p:grpSp>
        <p:nvGrpSpPr>
          <p:cNvPr id="90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0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1" name="B.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make</a:t>
              </a:r>
            </a:p>
          </p:txBody>
        </p:sp>
      </p:grpSp>
      <p:grpSp>
        <p:nvGrpSpPr>
          <p:cNvPr id="90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0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4" name="C. are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make</a:t>
              </a:r>
            </a:p>
          </p:txBody>
        </p:sp>
      </p:grpSp>
      <p:grpSp>
        <p:nvGrpSpPr>
          <p:cNvPr id="90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0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57" name="4. The invitation ___ by email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package ___ this morning.</a:t>
              </a:r>
            </a:p>
          </p:txBody>
        </p:sp>
      </p:grpSp>
      <p:grpSp>
        <p:nvGrpSpPr>
          <p:cNvPr id="90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0" name="A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delivered</a:t>
              </a:r>
            </a:p>
          </p:txBody>
        </p:sp>
      </p:grpSp>
      <p:grpSp>
        <p:nvGrpSpPr>
          <p:cNvPr id="90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3" name="B. was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delivered</a:t>
              </a:r>
            </a:p>
          </p:txBody>
        </p:sp>
      </p:grpSp>
      <p:grpSp>
        <p:nvGrpSpPr>
          <p:cNvPr id="90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6" name="C. is s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deliver</a:t>
              </a:r>
            </a:p>
          </p:txBody>
        </p:sp>
      </p:grpSp>
      <p:grpSp>
        <p:nvGrpSpPr>
          <p:cNvPr id="90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0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69" name="5. Spanish ___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English ___ in this office.</a:t>
              </a:r>
            </a:p>
          </p:txBody>
        </p:sp>
      </p:grpSp>
      <p:grpSp>
        <p:nvGrpSpPr>
          <p:cNvPr id="90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0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2" name="A. is spo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spoken</a:t>
              </a:r>
            </a:p>
          </p:txBody>
        </p:sp>
      </p:grpSp>
      <p:grpSp>
        <p:nvGrpSpPr>
          <p:cNvPr id="90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5" name="B. spea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speaks</a:t>
              </a:r>
            </a:p>
          </p:txBody>
        </p:sp>
      </p:grpSp>
      <p:grpSp>
        <p:nvGrpSpPr>
          <p:cNvPr id="90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78" name="C. is sp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speak</a:t>
              </a:r>
            </a:p>
          </p:txBody>
        </p:sp>
      </p:grpSp>
      <p:sp>
        <p:nvSpPr>
          <p:cNvPr id="90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0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82" name="B1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21  •  REVEAL</a:t>
              </a:r>
            </a:p>
          </p:txBody>
        </p:sp>
      </p:grpSp>
      <p:grpSp>
        <p:nvGrpSpPr>
          <p:cNvPr id="90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0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85" name="12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0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0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0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0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0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3" name="The passive voi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passive voice: choose the answer</a:t>
              </a:r>
            </a:p>
          </p:txBody>
        </p:sp>
      </p:grpSp>
      <p:grpSp>
        <p:nvGrpSpPr>
          <p:cNvPr id="90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0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0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0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0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0" name="1. Coffee ___ in many countri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Rice ___ in many Asian countries.</a:t>
              </a:r>
            </a:p>
          </p:txBody>
        </p:sp>
      </p:grpSp>
      <p:grpSp>
        <p:nvGrpSpPr>
          <p:cNvPr id="91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3" name="A. gr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grows</a:t>
              </a:r>
            </a:p>
          </p:txBody>
        </p:sp>
      </p:grpSp>
      <p:grpSp>
        <p:nvGrpSpPr>
          <p:cNvPr id="91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6" name="B. is grow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grown</a:t>
              </a:r>
            </a:p>
          </p:txBody>
        </p:sp>
      </p:grpSp>
      <p:grpSp>
        <p:nvGrpSpPr>
          <p:cNvPr id="91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1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09" name="C. is g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grow</a:t>
              </a:r>
            </a:p>
          </p:txBody>
        </p:sp>
      </p:grpSp>
      <p:grpSp>
        <p:nvGrpSpPr>
          <p:cNvPr id="91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1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2" name="2. The window ___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bike ___ last weekend.</a:t>
              </a:r>
            </a:p>
          </p:txBody>
        </p:sp>
      </p:grpSp>
      <p:grpSp>
        <p:nvGrpSpPr>
          <p:cNvPr id="91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5" name="A. was brok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stolen</a:t>
              </a:r>
            </a:p>
          </p:txBody>
        </p:sp>
      </p:grpSp>
      <p:grpSp>
        <p:nvGrpSpPr>
          <p:cNvPr id="91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18" name="B. broke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stole by</a:t>
              </a:r>
            </a:p>
          </p:txBody>
        </p:sp>
      </p:grpSp>
      <p:grpSp>
        <p:nvGrpSpPr>
          <p:cNvPr id="91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1" name="C. is breaking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stealing yesterday</a:t>
              </a:r>
            </a:p>
          </p:txBody>
        </p:sp>
      </p:grpSp>
      <p:grpSp>
        <p:nvGrpSpPr>
          <p:cNvPr id="91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1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4" name="3. These cars ___ in German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These phones ___ in China.</a:t>
              </a:r>
            </a:p>
          </p:txBody>
        </p:sp>
      </p:grpSp>
      <p:grpSp>
        <p:nvGrpSpPr>
          <p:cNvPr id="91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1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27" name="A. are mad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made</a:t>
              </a:r>
            </a:p>
          </p:txBody>
        </p:sp>
      </p:grpSp>
      <p:grpSp>
        <p:nvGrpSpPr>
          <p:cNvPr id="91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1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0" name="B.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make</a:t>
              </a:r>
            </a:p>
          </p:txBody>
        </p:sp>
      </p:grpSp>
      <p:grpSp>
        <p:nvGrpSpPr>
          <p:cNvPr id="91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1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3" name="C. are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make</a:t>
              </a:r>
            </a:p>
          </p:txBody>
        </p:sp>
      </p:grpSp>
      <p:grpSp>
        <p:nvGrpSpPr>
          <p:cNvPr id="91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1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6" name="4. The invitation ___ by email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package ___ this morning.</a:t>
              </a:r>
            </a:p>
          </p:txBody>
        </p:sp>
      </p:grpSp>
      <p:grpSp>
        <p:nvGrpSpPr>
          <p:cNvPr id="91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1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39" name="A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delivered</a:t>
              </a:r>
            </a:p>
          </p:txBody>
        </p:sp>
      </p:grpSp>
      <p:grpSp>
        <p:nvGrpSpPr>
          <p:cNvPr id="91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2" name="B. was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delivered</a:t>
              </a:r>
            </a:p>
          </p:txBody>
        </p:sp>
      </p:grpSp>
      <p:grpSp>
        <p:nvGrpSpPr>
          <p:cNvPr id="91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5" name="C. is s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deliver</a:t>
              </a:r>
            </a:p>
          </p:txBody>
        </p:sp>
      </p:grpSp>
      <p:grpSp>
        <p:nvGrpSpPr>
          <p:cNvPr id="91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1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48" name="5. Spanish ___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English ___ in this office.</a:t>
              </a:r>
            </a:p>
          </p:txBody>
        </p:sp>
      </p:grpSp>
      <p:grpSp>
        <p:nvGrpSpPr>
          <p:cNvPr id="91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1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1" name="A. is spo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spoken</a:t>
              </a:r>
            </a:p>
          </p:txBody>
        </p:sp>
      </p:grpSp>
      <p:grpSp>
        <p:nvGrpSpPr>
          <p:cNvPr id="91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4" name="B. spea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speaks</a:t>
              </a:r>
            </a:p>
          </p:txBody>
        </p:sp>
      </p:grpSp>
      <p:grpSp>
        <p:nvGrpSpPr>
          <p:cNvPr id="91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1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57" name="C. is sp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speak</a:t>
              </a:r>
            </a:p>
          </p:txBody>
        </p:sp>
      </p:grpSp>
      <p:sp>
        <p:nvSpPr>
          <p:cNvPr id="91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1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1" name="B1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21  •  REVEAL</a:t>
              </a:r>
            </a:p>
          </p:txBody>
        </p:sp>
      </p:grpSp>
      <p:grpSp>
        <p:nvGrpSpPr>
          <p:cNvPr id="91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1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4" name="12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1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69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1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1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2" name="The passive voi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passive voice: choose the answer</a:t>
              </a:r>
            </a:p>
          </p:txBody>
        </p:sp>
      </p:grpSp>
      <p:grpSp>
        <p:nvGrpSpPr>
          <p:cNvPr id="91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1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91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1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1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79" name="1. Coffee ___ in many countri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Rice ___ in many Asian countries.</a:t>
              </a:r>
            </a:p>
          </p:txBody>
        </p:sp>
      </p:grpSp>
      <p:grpSp>
        <p:nvGrpSpPr>
          <p:cNvPr id="91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1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2" name="A. gr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grows</a:t>
              </a:r>
            </a:p>
          </p:txBody>
        </p:sp>
      </p:grpSp>
      <p:grpSp>
        <p:nvGrpSpPr>
          <p:cNvPr id="91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1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5" name="B. is grow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grown</a:t>
              </a:r>
            </a:p>
          </p:txBody>
        </p:sp>
      </p:grpSp>
      <p:grpSp>
        <p:nvGrpSpPr>
          <p:cNvPr id="91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1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88" name="C. is g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grow</a:t>
              </a:r>
            </a:p>
          </p:txBody>
        </p:sp>
      </p:grpSp>
      <p:grpSp>
        <p:nvGrpSpPr>
          <p:cNvPr id="91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1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1" name="2. The window ___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bike ___ last weekend.</a:t>
              </a:r>
            </a:p>
          </p:txBody>
        </p:sp>
      </p:grpSp>
      <p:grpSp>
        <p:nvGrpSpPr>
          <p:cNvPr id="91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1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4" name="A. was brok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stolen</a:t>
              </a:r>
            </a:p>
          </p:txBody>
        </p:sp>
      </p:grpSp>
      <p:grpSp>
        <p:nvGrpSpPr>
          <p:cNvPr id="91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1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197" name="B. broke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stole by</a:t>
              </a:r>
            </a:p>
          </p:txBody>
        </p:sp>
      </p:grpSp>
      <p:grpSp>
        <p:nvGrpSpPr>
          <p:cNvPr id="92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1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0" name="C. is breaking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stealing yesterday</a:t>
              </a:r>
            </a:p>
          </p:txBody>
        </p:sp>
      </p:grpSp>
      <p:grpSp>
        <p:nvGrpSpPr>
          <p:cNvPr id="92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2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3" name="3. These cars ___ in German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These phones ___ in China.</a:t>
              </a:r>
            </a:p>
          </p:txBody>
        </p:sp>
      </p:grpSp>
      <p:grpSp>
        <p:nvGrpSpPr>
          <p:cNvPr id="92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2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6" name="A. are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made</a:t>
              </a:r>
            </a:p>
          </p:txBody>
        </p:sp>
      </p:grpSp>
      <p:grpSp>
        <p:nvGrpSpPr>
          <p:cNvPr id="92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09" name="B.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make</a:t>
              </a:r>
            </a:p>
          </p:txBody>
        </p:sp>
      </p:grpSp>
      <p:grpSp>
        <p:nvGrpSpPr>
          <p:cNvPr id="92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2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2" name="C. are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make</a:t>
              </a:r>
            </a:p>
          </p:txBody>
        </p:sp>
      </p:grpSp>
      <p:grpSp>
        <p:nvGrpSpPr>
          <p:cNvPr id="92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2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5" name="4. The invitation ___ by email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package ___ this morning.</a:t>
              </a:r>
            </a:p>
          </p:txBody>
        </p:sp>
      </p:grpSp>
      <p:grpSp>
        <p:nvGrpSpPr>
          <p:cNvPr id="92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2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18" name="A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delivered</a:t>
              </a:r>
            </a:p>
          </p:txBody>
        </p:sp>
      </p:grpSp>
      <p:grpSp>
        <p:nvGrpSpPr>
          <p:cNvPr id="92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1" name="B. was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delivered</a:t>
              </a:r>
            </a:p>
          </p:txBody>
        </p:sp>
      </p:grpSp>
      <p:grpSp>
        <p:nvGrpSpPr>
          <p:cNvPr id="92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4" name="C. is s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deliver</a:t>
              </a:r>
            </a:p>
          </p:txBody>
        </p:sp>
      </p:grpSp>
      <p:grpSp>
        <p:nvGrpSpPr>
          <p:cNvPr id="92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2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27" name="5. Spanish ___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English ___ in this office.</a:t>
              </a:r>
            </a:p>
          </p:txBody>
        </p:sp>
      </p:grpSp>
      <p:grpSp>
        <p:nvGrpSpPr>
          <p:cNvPr id="92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0" name="A. is spo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spoken</a:t>
              </a:r>
            </a:p>
          </p:txBody>
        </p:sp>
      </p:grpSp>
      <p:grpSp>
        <p:nvGrpSpPr>
          <p:cNvPr id="92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2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3" name="B. spea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speaks</a:t>
              </a:r>
            </a:p>
          </p:txBody>
        </p:sp>
      </p:grpSp>
      <p:grpSp>
        <p:nvGrpSpPr>
          <p:cNvPr id="92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36" name="C. is sp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speak</a:t>
              </a:r>
            </a:p>
          </p:txBody>
        </p:sp>
      </p:grpSp>
      <p:sp>
        <p:nvSpPr>
          <p:cNvPr id="92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2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0" name="B1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21  •  REVEAL</a:t>
              </a:r>
            </a:p>
          </p:txBody>
        </p:sp>
      </p:grpSp>
      <p:grpSp>
        <p:nvGrpSpPr>
          <p:cNvPr id="92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2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3" name="12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2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48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2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2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1" name="The passive voi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passive voice: choose the answer</a:t>
              </a:r>
            </a:p>
          </p:txBody>
        </p:sp>
      </p:grpSp>
      <p:grpSp>
        <p:nvGrpSpPr>
          <p:cNvPr id="92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2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92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2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2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58" name="1. Coffee ___ in many countri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Rice ___ in many Asian countries.</a:t>
              </a:r>
            </a:p>
          </p:txBody>
        </p:sp>
      </p:grpSp>
      <p:grpSp>
        <p:nvGrpSpPr>
          <p:cNvPr id="92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2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1" name="A. gr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grows</a:t>
              </a:r>
            </a:p>
          </p:txBody>
        </p:sp>
      </p:grpSp>
      <p:grpSp>
        <p:nvGrpSpPr>
          <p:cNvPr id="92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2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4" name="B. is grow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grown</a:t>
              </a:r>
            </a:p>
          </p:txBody>
        </p:sp>
      </p:grpSp>
      <p:grpSp>
        <p:nvGrpSpPr>
          <p:cNvPr id="92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2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67" name="C. is g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grow</a:t>
              </a:r>
            </a:p>
          </p:txBody>
        </p:sp>
      </p:grpSp>
      <p:grpSp>
        <p:nvGrpSpPr>
          <p:cNvPr id="92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2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0" name="2. The window ___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bike ___ last weekend.</a:t>
              </a:r>
            </a:p>
          </p:txBody>
        </p:sp>
      </p:grpSp>
      <p:grpSp>
        <p:nvGrpSpPr>
          <p:cNvPr id="92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2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3" name="A. was brok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stolen</a:t>
              </a:r>
            </a:p>
          </p:txBody>
        </p:sp>
      </p:grpSp>
      <p:grpSp>
        <p:nvGrpSpPr>
          <p:cNvPr id="92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2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6" name="B. broke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stole by</a:t>
              </a:r>
            </a:p>
          </p:txBody>
        </p:sp>
      </p:grpSp>
      <p:grpSp>
        <p:nvGrpSpPr>
          <p:cNvPr id="92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2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79" name="C. is breaking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stealing yesterday</a:t>
              </a:r>
            </a:p>
          </p:txBody>
        </p:sp>
      </p:grpSp>
      <p:grpSp>
        <p:nvGrpSpPr>
          <p:cNvPr id="92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2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2" name="3. These cars ___ in German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These phones ___ in China.</a:t>
              </a:r>
            </a:p>
          </p:txBody>
        </p:sp>
      </p:grpSp>
      <p:grpSp>
        <p:nvGrpSpPr>
          <p:cNvPr id="92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2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5" name="A. are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made</a:t>
              </a:r>
            </a:p>
          </p:txBody>
        </p:sp>
      </p:grpSp>
      <p:grpSp>
        <p:nvGrpSpPr>
          <p:cNvPr id="92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2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88" name="B.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make</a:t>
              </a:r>
            </a:p>
          </p:txBody>
        </p:sp>
      </p:grpSp>
      <p:grpSp>
        <p:nvGrpSpPr>
          <p:cNvPr id="92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2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1" name="C. are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make</a:t>
              </a:r>
            </a:p>
          </p:txBody>
        </p:sp>
      </p:grpSp>
      <p:grpSp>
        <p:nvGrpSpPr>
          <p:cNvPr id="92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2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4" name="4. The invitation ___ by email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package ___ this morning.</a:t>
              </a:r>
            </a:p>
          </p:txBody>
        </p:sp>
      </p:grpSp>
      <p:grpSp>
        <p:nvGrpSpPr>
          <p:cNvPr id="92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2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297" name="A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delivered</a:t>
              </a:r>
            </a:p>
          </p:txBody>
        </p:sp>
      </p:grpSp>
      <p:grpSp>
        <p:nvGrpSpPr>
          <p:cNvPr id="93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0" name="B. was s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delivered</a:t>
              </a:r>
            </a:p>
          </p:txBody>
        </p:sp>
      </p:grpSp>
      <p:grpSp>
        <p:nvGrpSpPr>
          <p:cNvPr id="93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3" name="C. is s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deliver</a:t>
              </a:r>
            </a:p>
          </p:txBody>
        </p:sp>
      </p:grpSp>
      <p:grpSp>
        <p:nvGrpSpPr>
          <p:cNvPr id="93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3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6" name="5. Spanish ___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English ___ in this office.</a:t>
              </a:r>
            </a:p>
          </p:txBody>
        </p:sp>
      </p:grpSp>
      <p:grpSp>
        <p:nvGrpSpPr>
          <p:cNvPr id="93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09" name="A. is spoke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spoken</a:t>
              </a:r>
            </a:p>
          </p:txBody>
        </p:sp>
      </p:grpSp>
      <p:grpSp>
        <p:nvGrpSpPr>
          <p:cNvPr id="93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2" name="B. spea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speaks</a:t>
              </a:r>
            </a:p>
          </p:txBody>
        </p:sp>
      </p:grpSp>
      <p:grpSp>
        <p:nvGrpSpPr>
          <p:cNvPr id="93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5" name="C. is sp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speak</a:t>
              </a:r>
            </a:p>
          </p:txBody>
        </p:sp>
      </p:grpSp>
      <p:sp>
        <p:nvSpPr>
          <p:cNvPr id="93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3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19" name="B1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21  •  REVEAL</a:t>
              </a:r>
            </a:p>
          </p:txBody>
        </p:sp>
      </p:grpSp>
      <p:grpSp>
        <p:nvGrpSpPr>
          <p:cNvPr id="93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3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2" name="12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3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27" name="UNIT 2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21  •  REVEAL</a:t>
              </a:r>
            </a:p>
          </p:txBody>
        </p:sp>
      </p:grpSp>
      <p:grpSp>
        <p:nvGrpSpPr>
          <p:cNvPr id="93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3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0" name="The passive voic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The passive voice: choose the answer</a:t>
              </a:r>
            </a:p>
          </p:txBody>
        </p:sp>
      </p:grpSp>
      <p:grpSp>
        <p:nvGrpSpPr>
          <p:cNvPr id="93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3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3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37" name="1. Coffee ___ in many countri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Rice ___ in many Asian countries.</a:t>
              </a:r>
            </a:p>
          </p:txBody>
        </p:sp>
      </p:grpSp>
      <p:grpSp>
        <p:nvGrpSpPr>
          <p:cNvPr id="93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0" name="A. grow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grows</a:t>
              </a:r>
            </a:p>
          </p:txBody>
        </p:sp>
      </p:grpSp>
      <p:grpSp>
        <p:nvGrpSpPr>
          <p:cNvPr id="93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3" name="B. is grow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 grown</a:t>
              </a:r>
            </a:p>
          </p:txBody>
        </p:sp>
      </p:grpSp>
      <p:grpSp>
        <p:nvGrpSpPr>
          <p:cNvPr id="93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6" name="C. is g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grow</a:t>
              </a:r>
            </a:p>
          </p:txBody>
        </p:sp>
      </p:grpSp>
      <p:grpSp>
        <p:nvGrpSpPr>
          <p:cNvPr id="93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3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49" name="2. The window ___ last nigh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My bike ___ last weekend.</a:t>
              </a:r>
            </a:p>
          </p:txBody>
        </p:sp>
      </p:grpSp>
      <p:grpSp>
        <p:nvGrpSpPr>
          <p:cNvPr id="93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2" name="A. was brok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was stolen</a:t>
              </a:r>
            </a:p>
          </p:txBody>
        </p:sp>
      </p:grpSp>
      <p:grpSp>
        <p:nvGrpSpPr>
          <p:cNvPr id="93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5" name="B. broke b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stole by</a:t>
              </a:r>
            </a:p>
          </p:txBody>
        </p:sp>
      </p:grpSp>
      <p:grpSp>
        <p:nvGrpSpPr>
          <p:cNvPr id="93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58" name="C. is breaking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stealing yesterday</a:t>
              </a:r>
            </a:p>
          </p:txBody>
        </p:sp>
      </p:grpSp>
      <p:grpSp>
        <p:nvGrpSpPr>
          <p:cNvPr id="93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3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1" name="3. These cars ___ in German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These phones ___ in China.</a:t>
              </a:r>
            </a:p>
          </p:txBody>
        </p:sp>
      </p:grpSp>
      <p:grpSp>
        <p:nvGrpSpPr>
          <p:cNvPr id="93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3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4" name="A. are mad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are made</a:t>
              </a:r>
            </a:p>
          </p:txBody>
        </p:sp>
      </p:grpSp>
      <p:grpSp>
        <p:nvGrpSpPr>
          <p:cNvPr id="93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3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67" name="B.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make</a:t>
              </a:r>
            </a:p>
          </p:txBody>
        </p:sp>
      </p:grpSp>
      <p:grpSp>
        <p:nvGrpSpPr>
          <p:cNvPr id="93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3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0" name="C. are ma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 make</a:t>
              </a:r>
            </a:p>
          </p:txBody>
        </p:sp>
      </p:grpSp>
      <p:grpSp>
        <p:nvGrpSpPr>
          <p:cNvPr id="93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3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3" name="4. The invitation ___ by email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package ___ this morning.</a:t>
              </a:r>
            </a:p>
          </p:txBody>
        </p:sp>
      </p:grpSp>
      <p:grpSp>
        <p:nvGrpSpPr>
          <p:cNvPr id="93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3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6" name="A. sen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delivered</a:t>
              </a:r>
            </a:p>
          </p:txBody>
        </p:sp>
      </p:grpSp>
      <p:grpSp>
        <p:nvGrpSpPr>
          <p:cNvPr id="93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3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79" name="B. was sen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 delivered</a:t>
              </a:r>
            </a:p>
          </p:txBody>
        </p:sp>
      </p:grpSp>
      <p:grpSp>
        <p:nvGrpSpPr>
          <p:cNvPr id="93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2" name="C. is sen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deliver</a:t>
              </a:r>
            </a:p>
          </p:txBody>
        </p:sp>
      </p:grpSp>
      <p:grpSp>
        <p:nvGrpSpPr>
          <p:cNvPr id="93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3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5" name="5. Spanish ___ her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English ___ in this office.</a:t>
              </a:r>
            </a:p>
          </p:txBody>
        </p:sp>
      </p:grpSp>
      <p:grpSp>
        <p:nvGrpSpPr>
          <p:cNvPr id="93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8" name="A. is spoke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spoken</a:t>
              </a:r>
            </a:p>
          </p:txBody>
        </p:sp>
      </p:grpSp>
      <p:grpSp>
        <p:nvGrpSpPr>
          <p:cNvPr id="93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3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1" name="B. speak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speaks</a:t>
              </a:r>
            </a:p>
          </p:txBody>
        </p:sp>
      </p:grpSp>
      <p:grpSp>
        <p:nvGrpSpPr>
          <p:cNvPr id="93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4" name="C. is speak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speak</a:t>
              </a:r>
            </a:p>
          </p:txBody>
        </p:sp>
      </p:grpSp>
      <p:sp>
        <p:nvSpPr>
          <p:cNvPr id="93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3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3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8" name="B1 GRAMMAR  •  UNIT 2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21  •  REVEAL</a:t>
              </a:r>
            </a:p>
          </p:txBody>
        </p:sp>
      </p:grpSp>
      <p:grpSp>
        <p:nvGrpSpPr>
          <p:cNvPr id="94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4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1" name="12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94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6" name="UNIT 2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EXPLANATION</a:t>
              </a:r>
            </a:p>
          </p:txBody>
        </p:sp>
      </p:grpSp>
      <p:grpSp>
        <p:nvGrpSpPr>
          <p:cNvPr id="94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94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09" name="Defining relative claus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Defining relative clauses</a:t>
              </a:r>
            </a:p>
          </p:txBody>
        </p:sp>
      </p:grpSp>
      <p:sp>
        <p:nvSpPr>
          <p:cNvPr id="94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94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94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94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6" name="Use who for people, which for things and that for people or things in defining clauses. Where refers to place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who for people, which for things and that for people or things in defining clauses. Where refers to places.</a:t>
              </a:r>
            </a:p>
          </p:txBody>
        </p:sp>
      </p:grpSp>
      <p:grpSp>
        <p:nvGrpSpPr>
          <p:cNvPr id="94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94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94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94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2" name="Do not use commas around a defining relative clause because the information identifies the nou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not use commas around a defining relative clause because the information identifies the noun.</a:t>
              </a:r>
            </a:p>
          </p:txBody>
        </p:sp>
      </p:grpSp>
      <p:sp>
        <p:nvSpPr>
          <p:cNvPr id="94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94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943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94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29" name="noun + who / which / that / where + clause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noun + who / which / that / where + clause</a:t>
              </a:r>
            </a:p>
          </p:txBody>
        </p:sp>
      </p:grpSp>
      <p:grpSp>
        <p:nvGrpSpPr>
          <p:cNvPr id="94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94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94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94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4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94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9" name="1.  The woman who lives next door is a doctor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woman who lives next door is a doctor.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This is the phone that I bought.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 café where we met has closed.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 like books which make me laugh.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He’s the teacher who helped me.</a:t>
              </a:r>
            </a:p>
          </p:txBody>
        </p:sp>
      </p:grpSp>
      <p:sp>
        <p:nvSpPr>
          <p:cNvPr id="94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4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43" name="B1 GRAMMAR  •  UNIT 2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22  •  EXPLANATION</a:t>
              </a:r>
            </a:p>
          </p:txBody>
        </p:sp>
      </p:grpSp>
      <p:grpSp>
        <p:nvGrpSpPr>
          <p:cNvPr id="94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4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46" name="13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4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1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4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4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4" name="Defining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Defining relative clauses: choose the answer</a:t>
              </a:r>
            </a:p>
          </p:txBody>
        </p:sp>
      </p:grpSp>
      <p:grpSp>
        <p:nvGrpSpPr>
          <p:cNvPr id="94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4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4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4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4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1" name="1. The man ___ called you is my unc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woman ___ lives next door is a doctor.</a:t>
              </a:r>
            </a:p>
          </p:txBody>
        </p:sp>
      </p:grpSp>
      <p:grpSp>
        <p:nvGrpSpPr>
          <p:cNvPr id="94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4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94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67" name="B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4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4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0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4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4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3" name="2. This is the laptop ___ I use for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is the camera ___ I bought last month.</a:t>
              </a:r>
            </a:p>
          </p:txBody>
        </p:sp>
      </p:grpSp>
      <p:grpSp>
        <p:nvGrpSpPr>
          <p:cNvPr id="94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6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94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79" name="B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4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4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2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4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4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5" name="3. That’s the town ___ I was bor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That’s the café ___ we first met.</a:t>
              </a:r>
            </a:p>
          </p:txBody>
        </p:sp>
      </p:grpSp>
      <p:grpSp>
        <p:nvGrpSpPr>
          <p:cNvPr id="94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4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88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94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1" name="B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4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4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4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4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4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97" name="4. I need a book ___ explains this top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need an app ___ works offline.</a:t>
              </a:r>
            </a:p>
          </p:txBody>
        </p:sp>
      </p:grpSp>
      <p:grpSp>
        <p:nvGrpSpPr>
          <p:cNvPr id="95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0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95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3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95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6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95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5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09" name="5. She’s the person ___ organised the ev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is the student ___ won the prize.</a:t>
              </a:r>
            </a:p>
          </p:txBody>
        </p:sp>
      </p:grpSp>
      <p:grpSp>
        <p:nvGrpSpPr>
          <p:cNvPr id="95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2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95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5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95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8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95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5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2" name="B1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22  •  REVEAL</a:t>
              </a:r>
            </a:p>
          </p:txBody>
        </p:sp>
      </p:grpSp>
      <p:grpSp>
        <p:nvGrpSpPr>
          <p:cNvPr id="95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5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25" name="13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5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0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5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5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3" name="Defining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Defining relative clauses: choose the answer</a:t>
              </a:r>
            </a:p>
          </p:txBody>
        </p:sp>
      </p:grpSp>
      <p:grpSp>
        <p:nvGrpSpPr>
          <p:cNvPr id="95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5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5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5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5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0" name="1. The man ___ called you is my unc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woman ___ lives next door is a doctor.</a:t>
              </a:r>
            </a:p>
          </p:txBody>
        </p:sp>
      </p:grpSp>
      <p:grpSp>
        <p:nvGrpSpPr>
          <p:cNvPr id="95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3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95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6" name="B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5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5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49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5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5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2" name="2. This is the laptop ___ I use for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is the camera ___ I bought last month.</a:t>
              </a:r>
            </a:p>
          </p:txBody>
        </p:sp>
      </p:grpSp>
      <p:grpSp>
        <p:nvGrpSpPr>
          <p:cNvPr id="95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5" name="A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95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58" name="B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5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5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1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5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5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4" name="3. That’s the town ___ I was bor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That’s the café ___ we first met.</a:t>
              </a:r>
            </a:p>
          </p:txBody>
        </p:sp>
      </p:grpSp>
      <p:grpSp>
        <p:nvGrpSpPr>
          <p:cNvPr id="95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5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67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95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5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0" name="B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5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5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3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5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5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6" name="4. I need a book ___ explains this top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need an app ___ works offline.</a:t>
              </a:r>
            </a:p>
          </p:txBody>
        </p:sp>
      </p:grpSp>
      <p:grpSp>
        <p:nvGrpSpPr>
          <p:cNvPr id="95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79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95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2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95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5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95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5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88" name="5. She’s the person ___ organised the ev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is the student ___ won the prize.</a:t>
              </a:r>
            </a:p>
          </p:txBody>
        </p:sp>
      </p:grpSp>
      <p:grpSp>
        <p:nvGrpSpPr>
          <p:cNvPr id="95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1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95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4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95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5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97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95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6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1" name="B1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22  •  REVEAL</a:t>
              </a:r>
            </a:p>
          </p:txBody>
        </p:sp>
      </p:grpSp>
      <p:grpSp>
        <p:nvGrpSpPr>
          <p:cNvPr id="96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6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4" name="13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09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6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2" name="Defining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Defining relative clauses: choose the answer</a:t>
              </a:r>
            </a:p>
          </p:txBody>
        </p:sp>
      </p:grpSp>
      <p:grpSp>
        <p:nvGrpSpPr>
          <p:cNvPr id="96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6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96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6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19" name="1. The man ___ called you is my unc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woman ___ lives next door is a doctor.</a:t>
              </a:r>
            </a:p>
          </p:txBody>
        </p:sp>
      </p:grpSp>
      <p:grpSp>
        <p:nvGrpSpPr>
          <p:cNvPr id="96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6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2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96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6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5" name="B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6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6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28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6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6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1" name="2. This is the laptop ___ I use for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is the camera ___ I bought last month.</a:t>
              </a:r>
            </a:p>
          </p:txBody>
        </p:sp>
      </p:grpSp>
      <p:grpSp>
        <p:nvGrpSpPr>
          <p:cNvPr id="96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6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4" name="A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96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6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37" name="B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6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6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0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6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6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3" name="3. That’s the town ___ I was bor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That’s the café ___ we first met.</a:t>
              </a:r>
            </a:p>
          </p:txBody>
        </p:sp>
      </p:grpSp>
      <p:grpSp>
        <p:nvGrpSpPr>
          <p:cNvPr id="96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6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6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96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6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49" name="B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6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6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2" name="C. wh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6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6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5" name="4. I need a book ___ explains this top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need an app ___ works offline.</a:t>
              </a:r>
            </a:p>
          </p:txBody>
        </p:sp>
      </p:grpSp>
      <p:grpSp>
        <p:nvGrpSpPr>
          <p:cNvPr id="96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6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58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96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1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96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4" name="C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96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6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67" name="5. She’s the person ___ organised the ev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is the student ___ won the prize.</a:t>
              </a:r>
            </a:p>
          </p:txBody>
        </p:sp>
      </p:grpSp>
      <p:grpSp>
        <p:nvGrpSpPr>
          <p:cNvPr id="96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0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96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6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3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96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76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96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6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0" name="B1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22  •  REVEAL</a:t>
              </a:r>
            </a:p>
          </p:txBody>
        </p:sp>
      </p:grpSp>
      <p:grpSp>
        <p:nvGrpSpPr>
          <p:cNvPr id="96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6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3" name="13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6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88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6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6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1" name="Defining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Defining relative clauses: choose the answer</a:t>
              </a:r>
            </a:p>
          </p:txBody>
        </p:sp>
      </p:grpSp>
      <p:grpSp>
        <p:nvGrpSpPr>
          <p:cNvPr id="96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6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96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6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6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698" name="1. The man ___ called you is my unc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woman ___ lives next door is a doctor.</a:t>
              </a:r>
            </a:p>
          </p:txBody>
        </p:sp>
      </p:grpSp>
      <p:grpSp>
        <p:nvGrpSpPr>
          <p:cNvPr id="97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1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97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7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4" name="B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7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7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07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7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7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0" name="2. This is the laptop ___ I use for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is the camera ___ I bought last month.</a:t>
              </a:r>
            </a:p>
          </p:txBody>
        </p:sp>
      </p:grpSp>
      <p:grpSp>
        <p:nvGrpSpPr>
          <p:cNvPr id="97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7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3" name="A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97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7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6" name="B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7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7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19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7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7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2" name="3. That’s the town ___ I was bor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That’s the café ___ we first met.</a:t>
              </a:r>
            </a:p>
          </p:txBody>
        </p:sp>
      </p:grpSp>
      <p:grpSp>
        <p:nvGrpSpPr>
          <p:cNvPr id="97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7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5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97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7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28" name="B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7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7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1" name="C. wh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7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7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4" name="4. I need a book ___ explains this top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need an app ___ works offline.</a:t>
              </a:r>
            </a:p>
          </p:txBody>
        </p:sp>
      </p:grpSp>
      <p:grpSp>
        <p:nvGrpSpPr>
          <p:cNvPr id="97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7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37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97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0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97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3" name="C. whi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97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7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6" name="5. She’s the person ___ organised the ev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is the student ___ won the prize.</a:t>
              </a:r>
            </a:p>
          </p:txBody>
        </p:sp>
      </p:grpSp>
      <p:grpSp>
        <p:nvGrpSpPr>
          <p:cNvPr id="97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49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97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2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97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5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97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7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59" name="B1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22  •  REVEAL</a:t>
              </a:r>
            </a:p>
          </p:txBody>
        </p:sp>
      </p:grpSp>
      <p:grpSp>
        <p:nvGrpSpPr>
          <p:cNvPr id="97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7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62" name="13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7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67" name="UNIT 2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22  •  REVEAL</a:t>
              </a:r>
            </a:p>
          </p:txBody>
        </p:sp>
      </p:grpSp>
      <p:grpSp>
        <p:nvGrpSpPr>
          <p:cNvPr id="97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7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0" name="Defining relative claus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Defining relative clauses: choose the answer</a:t>
              </a:r>
            </a:p>
          </p:txBody>
        </p:sp>
      </p:grpSp>
      <p:grpSp>
        <p:nvGrpSpPr>
          <p:cNvPr id="97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7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97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7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7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77" name="1. The man ___ called you is my unc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The woman ___ lives next door is a doctor.</a:t>
              </a:r>
            </a:p>
          </p:txBody>
        </p:sp>
      </p:grpSp>
      <p:grpSp>
        <p:nvGrpSpPr>
          <p:cNvPr id="97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7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0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97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7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3" name="B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7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7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6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7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7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89" name="2. This is the laptop ___ I use for wor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This is the camera ___ I bought last month.</a:t>
              </a:r>
            </a:p>
          </p:txBody>
        </p:sp>
      </p:grpSp>
      <p:grpSp>
        <p:nvGrpSpPr>
          <p:cNvPr id="97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7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2" name="A. tha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97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7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5" name="B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7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7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798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8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8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1" name="3. That’s the town ___ I was bor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That’s the café ___ we first met.</a:t>
              </a:r>
            </a:p>
          </p:txBody>
        </p:sp>
      </p:grpSp>
      <p:grpSp>
        <p:nvGrpSpPr>
          <p:cNvPr id="98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8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4" name="A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which</a:t>
              </a:r>
            </a:p>
          </p:txBody>
        </p:sp>
      </p:grpSp>
      <p:grpSp>
        <p:nvGrpSpPr>
          <p:cNvPr id="98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8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07" name="B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who</a:t>
              </a:r>
            </a:p>
          </p:txBody>
        </p:sp>
      </p:grpSp>
      <p:grpSp>
        <p:nvGrpSpPr>
          <p:cNvPr id="98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8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0" name="C. wher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grpSp>
        <p:nvGrpSpPr>
          <p:cNvPr id="98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8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3" name="4. I need a book ___ explains this topic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need an app ___ works offline.</a:t>
              </a:r>
            </a:p>
          </p:txBody>
        </p:sp>
      </p:grpSp>
      <p:grpSp>
        <p:nvGrpSpPr>
          <p:cNvPr id="98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8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6" name="A. wh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98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8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19" name="B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where</a:t>
              </a:r>
            </a:p>
          </p:txBody>
        </p:sp>
      </p:grpSp>
      <p:grpSp>
        <p:nvGrpSpPr>
          <p:cNvPr id="98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2" name="C. whi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which</a:t>
              </a:r>
            </a:p>
          </p:txBody>
        </p:sp>
      </p:grpSp>
      <p:grpSp>
        <p:nvGrpSpPr>
          <p:cNvPr id="98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8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5" name="5. She’s the person ___ organised the even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is the student ___ won the prize.</a:t>
              </a:r>
            </a:p>
          </p:txBody>
        </p:sp>
      </p:grpSp>
      <p:grpSp>
        <p:nvGrpSpPr>
          <p:cNvPr id="98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8" name="A. wh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who</a:t>
              </a:r>
            </a:p>
          </p:txBody>
        </p:sp>
      </p:grpSp>
      <p:grpSp>
        <p:nvGrpSpPr>
          <p:cNvPr id="98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8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1" name="B. whi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which</a:t>
              </a:r>
            </a:p>
          </p:txBody>
        </p:sp>
      </p:grpSp>
      <p:grpSp>
        <p:nvGrpSpPr>
          <p:cNvPr id="98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4" name="C. whe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where</a:t>
              </a:r>
            </a:p>
          </p:txBody>
        </p:sp>
      </p:grpSp>
      <p:sp>
        <p:nvSpPr>
          <p:cNvPr id="98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8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8" name="B1 GRAMMAR  •  UNIT 2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22  •  REVEAL</a:t>
              </a:r>
            </a:p>
          </p:txBody>
        </p:sp>
      </p:grpSp>
      <p:grpSp>
        <p:nvGrpSpPr>
          <p:cNvPr id="98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8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1" name="13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98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6" name="UNIT 2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EXPLANATION</a:t>
              </a:r>
            </a:p>
          </p:txBody>
        </p:sp>
      </p:grpSp>
      <p:grpSp>
        <p:nvGrpSpPr>
          <p:cNvPr id="98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98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9" name="Gerunds and infinitiv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</a:t>
              </a:r>
            </a:p>
          </p:txBody>
        </p:sp>
      </p:grpSp>
      <p:sp>
        <p:nvSpPr>
          <p:cNvPr id="98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98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98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98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6" name="Some verbs are followed by -ing, others by to + infinitive. Prepositions are followed by -ing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Some verbs are followed by -ing, others by to + infinitive. Prepositions are followed by -ing.</a:t>
              </a:r>
            </a:p>
          </p:txBody>
        </p:sp>
      </p:grpSp>
      <p:grpSp>
        <p:nvGrpSpPr>
          <p:cNvPr id="98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98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98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98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2" name="Learn the pattern together with each new verb: enjoy doing, decide to do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Learn the pattern together with each new verb: enjoy doing, decide to do.</a:t>
              </a:r>
            </a:p>
          </p:txBody>
        </p:sp>
      </p:grpSp>
      <p:sp>
        <p:nvSpPr>
          <p:cNvPr id="98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98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987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98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9" name="enjoy / avoid + verb-ing…"/>
            <p:cNvSpPr txBox="1"/>
            <p:nvPr/>
          </p:nvSpPr>
          <p:spPr>
            <a:xfrm>
              <a:off x="45719" y="0"/>
              <a:ext cx="2146937" cy="1164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enjoy / avoid + verb-ing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want / decide + to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preposition + verb-ing</a:t>
              </a:r>
            </a:p>
          </p:txBody>
        </p:sp>
      </p:grpSp>
      <p:grpSp>
        <p:nvGrpSpPr>
          <p:cNvPr id="98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98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98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98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98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98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9" name="1.  I enjoy reading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enjoy reading.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decided to leave.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We’re interested in learning.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avoided answering.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They hope to travel.</a:t>
              </a:r>
            </a:p>
          </p:txBody>
        </p:sp>
      </p:grpSp>
      <p:sp>
        <p:nvSpPr>
          <p:cNvPr id="98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8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83" name="B1 GRAMMAR  •  UNIT 2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23  •  EXPLANATION</a:t>
              </a:r>
            </a:p>
          </p:txBody>
        </p:sp>
      </p:grpSp>
      <p:grpSp>
        <p:nvGrpSpPr>
          <p:cNvPr id="98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8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86" name="13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8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8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1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98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8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4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98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8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98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9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1" name="1. I enjoy ___ new plac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enjoys ___ photographs.</a:t>
              </a:r>
            </a:p>
          </p:txBody>
        </p:sp>
      </p:grpSp>
      <p:grpSp>
        <p:nvGrpSpPr>
          <p:cNvPr id="99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4" name="A. to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take</a:t>
              </a:r>
            </a:p>
          </p:txBody>
        </p:sp>
      </p:grpSp>
      <p:grpSp>
        <p:nvGrpSpPr>
          <p:cNvPr id="99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7" name="B. vis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taking</a:t>
              </a:r>
            </a:p>
          </p:txBody>
        </p:sp>
      </p:grpSp>
      <p:grpSp>
        <p:nvGrpSpPr>
          <p:cNvPr id="99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9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0" name="C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take</a:t>
              </a:r>
            </a:p>
          </p:txBody>
        </p:sp>
      </p:grpSp>
      <p:grpSp>
        <p:nvGrpSpPr>
          <p:cNvPr id="99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9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3" name="2. She decided ___ the job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decided ___ by train.</a:t>
              </a:r>
            </a:p>
          </p:txBody>
        </p:sp>
      </p:grpSp>
      <p:grpSp>
        <p:nvGrpSpPr>
          <p:cNvPr id="99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6" name="A. accep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travelling</a:t>
              </a:r>
            </a:p>
          </p:txBody>
        </p:sp>
      </p:grpSp>
      <p:grpSp>
        <p:nvGrpSpPr>
          <p:cNvPr id="99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9" name="B. to acc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travel</a:t>
              </a:r>
            </a:p>
          </p:txBody>
        </p:sp>
      </p:grpSp>
      <p:grpSp>
        <p:nvGrpSpPr>
          <p:cNvPr id="99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99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2" name="C. acc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travel</a:t>
              </a:r>
            </a:p>
          </p:txBody>
        </p:sp>
      </p:grpSp>
      <p:grpSp>
        <p:nvGrpSpPr>
          <p:cNvPr id="99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99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5" name="3. He’s good at ___ peop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He's interested in ___ languages.</a:t>
              </a:r>
            </a:p>
          </p:txBody>
        </p:sp>
      </p:grpSp>
      <p:grpSp>
        <p:nvGrpSpPr>
          <p:cNvPr id="99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99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8" name="A. hel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learning</a:t>
              </a:r>
            </a:p>
          </p:txBody>
        </p:sp>
      </p:grpSp>
      <p:grpSp>
        <p:nvGrpSpPr>
          <p:cNvPr id="99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9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1" name="B. to hel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learn</a:t>
              </a:r>
            </a:p>
          </p:txBody>
        </p:sp>
      </p:grpSp>
      <p:grpSp>
        <p:nvGrpSpPr>
          <p:cNvPr id="99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99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4" name="C. hel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learn</a:t>
              </a:r>
            </a:p>
          </p:txBody>
        </p:sp>
      </p:grpSp>
      <p:grpSp>
        <p:nvGrpSpPr>
          <p:cNvPr id="99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99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7" name="4. We hope ___ you s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hope ___ you next weekend.</a:t>
              </a:r>
            </a:p>
          </p:txBody>
        </p:sp>
      </p:grpSp>
      <p:grpSp>
        <p:nvGrpSpPr>
          <p:cNvPr id="99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9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0" name="A.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meeting</a:t>
              </a:r>
            </a:p>
          </p:txBody>
        </p:sp>
      </p:grpSp>
      <p:grpSp>
        <p:nvGrpSpPr>
          <p:cNvPr id="99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9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3" name="B. to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meet</a:t>
              </a:r>
            </a:p>
          </p:txBody>
        </p:sp>
      </p:grpSp>
      <p:grpSp>
        <p:nvGrpSpPr>
          <p:cNvPr id="99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9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6" name="C.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meet</a:t>
              </a:r>
            </a:p>
          </p:txBody>
        </p:sp>
      </p:grpSp>
      <p:grpSp>
        <p:nvGrpSpPr>
          <p:cNvPr id="99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99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9" name="5. They avoided ___ the ques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avoided ___ about money.</a:t>
              </a:r>
            </a:p>
          </p:txBody>
        </p:sp>
      </p:grpSp>
      <p:grpSp>
        <p:nvGrpSpPr>
          <p:cNvPr id="99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9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2" name="A.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</a:t>
              </a:r>
            </a:p>
          </p:txBody>
        </p:sp>
      </p:grpSp>
      <p:grpSp>
        <p:nvGrpSpPr>
          <p:cNvPr id="99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9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5" name="B. to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talk</a:t>
              </a:r>
            </a:p>
          </p:txBody>
        </p:sp>
      </p:grpSp>
      <p:grpSp>
        <p:nvGrpSpPr>
          <p:cNvPr id="99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9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8" name="C. answe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talking</a:t>
              </a:r>
            </a:p>
          </p:txBody>
        </p:sp>
      </p:grpSp>
      <p:sp>
        <p:nvSpPr>
          <p:cNvPr id="99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99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2" name="B1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23  •  REVEAL</a:t>
              </a:r>
            </a:p>
          </p:txBody>
        </p:sp>
      </p:grpSp>
      <p:grpSp>
        <p:nvGrpSpPr>
          <p:cNvPr id="99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99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5" name="13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99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0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99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99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3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99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99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99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99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99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0" name="1. I enjoy ___ new plac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enjoys ___ photographs.</a:t>
              </a:r>
            </a:p>
          </p:txBody>
        </p:sp>
      </p:grpSp>
      <p:grpSp>
        <p:nvGrpSpPr>
          <p:cNvPr id="99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9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3" name="A. to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take</a:t>
              </a:r>
            </a:p>
          </p:txBody>
        </p:sp>
      </p:grpSp>
      <p:grpSp>
        <p:nvGrpSpPr>
          <p:cNvPr id="99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9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6" name="B. vis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taking</a:t>
              </a:r>
            </a:p>
          </p:txBody>
        </p:sp>
      </p:grpSp>
      <p:grpSp>
        <p:nvGrpSpPr>
          <p:cNvPr id="99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99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9" name="C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take</a:t>
              </a:r>
            </a:p>
          </p:txBody>
        </p:sp>
      </p:grpSp>
      <p:grpSp>
        <p:nvGrpSpPr>
          <p:cNvPr id="99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99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2" name="2. She decided ___ the job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decided ___ by train.</a:t>
              </a:r>
            </a:p>
          </p:txBody>
        </p:sp>
      </p:grpSp>
      <p:grpSp>
        <p:nvGrpSpPr>
          <p:cNvPr id="99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9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5" name="A. accep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travelling</a:t>
              </a:r>
            </a:p>
          </p:txBody>
        </p:sp>
      </p:grpSp>
      <p:grpSp>
        <p:nvGrpSpPr>
          <p:cNvPr id="99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9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8" name="B. to accep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travel</a:t>
              </a:r>
            </a:p>
          </p:txBody>
        </p:sp>
      </p:grpSp>
      <p:grpSp>
        <p:nvGrpSpPr>
          <p:cNvPr id="100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0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1" name="C. acc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travel</a:t>
              </a:r>
            </a:p>
          </p:txBody>
        </p:sp>
      </p:grpSp>
      <p:grpSp>
        <p:nvGrpSpPr>
          <p:cNvPr id="100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0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4" name="3. He’s good at ___ peop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He's interested in ___ languages.</a:t>
              </a:r>
            </a:p>
          </p:txBody>
        </p:sp>
      </p:grpSp>
      <p:grpSp>
        <p:nvGrpSpPr>
          <p:cNvPr id="100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0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07" name="A. help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learning</a:t>
              </a:r>
            </a:p>
          </p:txBody>
        </p:sp>
      </p:grpSp>
      <p:grpSp>
        <p:nvGrpSpPr>
          <p:cNvPr id="100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0" name="B. to hel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learn</a:t>
              </a:r>
            </a:p>
          </p:txBody>
        </p:sp>
      </p:grpSp>
      <p:grpSp>
        <p:nvGrpSpPr>
          <p:cNvPr id="100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3" name="C. hel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learn</a:t>
              </a:r>
            </a:p>
          </p:txBody>
        </p:sp>
      </p:grpSp>
      <p:grpSp>
        <p:nvGrpSpPr>
          <p:cNvPr id="100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0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6" name="4. We hope ___ you s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hope ___ you next weekend.</a:t>
              </a:r>
            </a:p>
          </p:txBody>
        </p:sp>
      </p:grpSp>
      <p:grpSp>
        <p:nvGrpSpPr>
          <p:cNvPr id="100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19" name="A.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meeting</a:t>
              </a:r>
            </a:p>
          </p:txBody>
        </p:sp>
      </p:grpSp>
      <p:grpSp>
        <p:nvGrpSpPr>
          <p:cNvPr id="100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2" name="B. to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meet</a:t>
              </a:r>
            </a:p>
          </p:txBody>
        </p:sp>
      </p:grpSp>
      <p:grpSp>
        <p:nvGrpSpPr>
          <p:cNvPr id="100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5" name="C.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meet</a:t>
              </a:r>
            </a:p>
          </p:txBody>
        </p:sp>
      </p:grpSp>
      <p:grpSp>
        <p:nvGrpSpPr>
          <p:cNvPr id="100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0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28" name="5. They avoided ___ the ques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avoided ___ about money.</a:t>
              </a:r>
            </a:p>
          </p:txBody>
        </p:sp>
      </p:grpSp>
      <p:grpSp>
        <p:nvGrpSpPr>
          <p:cNvPr id="100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1" name="A.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</a:t>
              </a:r>
            </a:p>
          </p:txBody>
        </p:sp>
      </p:grpSp>
      <p:grpSp>
        <p:nvGrpSpPr>
          <p:cNvPr id="100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4" name="B. to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talk</a:t>
              </a:r>
            </a:p>
          </p:txBody>
        </p:sp>
      </p:grpSp>
      <p:grpSp>
        <p:nvGrpSpPr>
          <p:cNvPr id="100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0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37" name="C. answe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talking</a:t>
              </a:r>
            </a:p>
          </p:txBody>
        </p:sp>
      </p:grpSp>
      <p:sp>
        <p:nvSpPr>
          <p:cNvPr id="100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0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1" name="B1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23  •  REVEAL</a:t>
              </a:r>
            </a:p>
          </p:txBody>
        </p:sp>
      </p:grpSp>
      <p:grpSp>
        <p:nvGrpSpPr>
          <p:cNvPr id="100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0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4" name="13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0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49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0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0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2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100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0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0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0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0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59" name="1. I enjoy ___ new plac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enjoys ___ photographs.</a:t>
              </a:r>
            </a:p>
          </p:txBody>
        </p:sp>
      </p:grpSp>
      <p:grpSp>
        <p:nvGrpSpPr>
          <p:cNvPr id="100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0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2" name="A. to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take</a:t>
              </a:r>
            </a:p>
          </p:txBody>
        </p:sp>
      </p:grpSp>
      <p:grpSp>
        <p:nvGrpSpPr>
          <p:cNvPr id="100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0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5" name="B. vis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taking</a:t>
              </a:r>
            </a:p>
          </p:txBody>
        </p:sp>
      </p:grpSp>
      <p:grpSp>
        <p:nvGrpSpPr>
          <p:cNvPr id="100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0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68" name="C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take</a:t>
              </a:r>
            </a:p>
          </p:txBody>
        </p:sp>
      </p:grpSp>
      <p:grpSp>
        <p:nvGrpSpPr>
          <p:cNvPr id="100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0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1" name="2. She decided ___ the job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decided ___ by train.</a:t>
              </a:r>
            </a:p>
          </p:txBody>
        </p:sp>
      </p:grpSp>
      <p:grpSp>
        <p:nvGrpSpPr>
          <p:cNvPr id="100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0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4" name="A. accep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travelling</a:t>
              </a:r>
            </a:p>
          </p:txBody>
        </p:sp>
      </p:grpSp>
      <p:grpSp>
        <p:nvGrpSpPr>
          <p:cNvPr id="100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0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77" name="B. to accep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travel</a:t>
              </a:r>
            </a:p>
          </p:txBody>
        </p:sp>
      </p:grpSp>
      <p:grpSp>
        <p:nvGrpSpPr>
          <p:cNvPr id="100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0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0" name="C. acc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travel</a:t>
              </a:r>
            </a:p>
          </p:txBody>
        </p:sp>
      </p:grpSp>
      <p:grpSp>
        <p:nvGrpSpPr>
          <p:cNvPr id="100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0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3" name="3. He’s good at ___ peop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He's interested in ___ languages.</a:t>
              </a:r>
            </a:p>
          </p:txBody>
        </p:sp>
      </p:grpSp>
      <p:grpSp>
        <p:nvGrpSpPr>
          <p:cNvPr id="100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0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6" name="A. hel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learning</a:t>
              </a:r>
            </a:p>
          </p:txBody>
        </p:sp>
      </p:grpSp>
      <p:grpSp>
        <p:nvGrpSpPr>
          <p:cNvPr id="100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0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89" name="B. to hel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learn</a:t>
              </a:r>
            </a:p>
          </p:txBody>
        </p:sp>
      </p:grpSp>
      <p:grpSp>
        <p:nvGrpSpPr>
          <p:cNvPr id="100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0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2" name="C. hel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learn</a:t>
              </a:r>
            </a:p>
          </p:txBody>
        </p:sp>
      </p:grpSp>
      <p:grpSp>
        <p:nvGrpSpPr>
          <p:cNvPr id="100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0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5" name="4. We hope ___ you s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hope ___ you next weekend.</a:t>
              </a:r>
            </a:p>
          </p:txBody>
        </p:sp>
      </p:grpSp>
      <p:grpSp>
        <p:nvGrpSpPr>
          <p:cNvPr id="100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0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098" name="A.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meeting</a:t>
              </a:r>
            </a:p>
          </p:txBody>
        </p:sp>
      </p:grpSp>
      <p:grpSp>
        <p:nvGrpSpPr>
          <p:cNvPr id="101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1" name="B. to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meet</a:t>
              </a:r>
            </a:p>
          </p:txBody>
        </p:sp>
      </p:grpSp>
      <p:grpSp>
        <p:nvGrpSpPr>
          <p:cNvPr id="101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4" name="C.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meet</a:t>
              </a:r>
            </a:p>
          </p:txBody>
        </p:sp>
      </p:grpSp>
      <p:grpSp>
        <p:nvGrpSpPr>
          <p:cNvPr id="101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1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07" name="5. They avoided ___ the ques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avoided ___ about money.</a:t>
              </a:r>
            </a:p>
          </p:txBody>
        </p:sp>
      </p:grpSp>
      <p:grpSp>
        <p:nvGrpSpPr>
          <p:cNvPr id="101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0" name="A.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</a:t>
              </a:r>
            </a:p>
          </p:txBody>
        </p:sp>
      </p:grpSp>
      <p:grpSp>
        <p:nvGrpSpPr>
          <p:cNvPr id="101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1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3" name="B. to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talk</a:t>
              </a:r>
            </a:p>
          </p:txBody>
        </p:sp>
      </p:grpSp>
      <p:grpSp>
        <p:nvGrpSpPr>
          <p:cNvPr id="101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16" name="C. answe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talking</a:t>
              </a:r>
            </a:p>
          </p:txBody>
        </p:sp>
      </p:grpSp>
      <p:sp>
        <p:nvSpPr>
          <p:cNvPr id="101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1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0" name="B1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23  •  REVEAL</a:t>
              </a:r>
            </a:p>
          </p:txBody>
        </p:sp>
      </p:grpSp>
      <p:grpSp>
        <p:nvGrpSpPr>
          <p:cNvPr id="101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1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3" name="13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1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28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1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1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1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101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1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01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1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1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8" name="1. I enjoy ___ new plac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enjoys ___ photographs.</a:t>
              </a:r>
            </a:p>
          </p:txBody>
        </p:sp>
      </p:grpSp>
      <p:grpSp>
        <p:nvGrpSpPr>
          <p:cNvPr id="101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1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1" name="A. to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take</a:t>
              </a:r>
            </a:p>
          </p:txBody>
        </p:sp>
      </p:grpSp>
      <p:grpSp>
        <p:nvGrpSpPr>
          <p:cNvPr id="101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1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4" name="B. vis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taking</a:t>
              </a:r>
            </a:p>
          </p:txBody>
        </p:sp>
      </p:grpSp>
      <p:grpSp>
        <p:nvGrpSpPr>
          <p:cNvPr id="101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1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7" name="C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take</a:t>
              </a:r>
            </a:p>
          </p:txBody>
        </p:sp>
      </p:grpSp>
      <p:grpSp>
        <p:nvGrpSpPr>
          <p:cNvPr id="101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1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0" name="2. She decided ___ the job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decided ___ by train.</a:t>
              </a:r>
            </a:p>
          </p:txBody>
        </p:sp>
      </p:grpSp>
      <p:grpSp>
        <p:nvGrpSpPr>
          <p:cNvPr id="101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1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3" name="A. accep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travelling</a:t>
              </a:r>
            </a:p>
          </p:txBody>
        </p:sp>
      </p:grpSp>
      <p:grpSp>
        <p:nvGrpSpPr>
          <p:cNvPr id="101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1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6" name="B. to accep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travel</a:t>
              </a:r>
            </a:p>
          </p:txBody>
        </p:sp>
      </p:grpSp>
      <p:grpSp>
        <p:nvGrpSpPr>
          <p:cNvPr id="101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1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9" name="C. acc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travel</a:t>
              </a:r>
            </a:p>
          </p:txBody>
        </p:sp>
      </p:grpSp>
      <p:grpSp>
        <p:nvGrpSpPr>
          <p:cNvPr id="101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1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2" name="3. He’s good at ___ peop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He's interested in ___ languages.</a:t>
              </a:r>
            </a:p>
          </p:txBody>
        </p:sp>
      </p:grpSp>
      <p:grpSp>
        <p:nvGrpSpPr>
          <p:cNvPr id="101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1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5" name="A. hel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learning</a:t>
              </a:r>
            </a:p>
          </p:txBody>
        </p:sp>
      </p:grpSp>
      <p:grpSp>
        <p:nvGrpSpPr>
          <p:cNvPr id="101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1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8" name="B. to hel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learn</a:t>
              </a:r>
            </a:p>
          </p:txBody>
        </p:sp>
      </p:grpSp>
      <p:grpSp>
        <p:nvGrpSpPr>
          <p:cNvPr id="101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1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1" name="C. hel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learn</a:t>
              </a:r>
            </a:p>
          </p:txBody>
        </p:sp>
      </p:grpSp>
      <p:grpSp>
        <p:nvGrpSpPr>
          <p:cNvPr id="101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1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4" name="4. We hope ___ you s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hope ___ you next weekend.</a:t>
              </a:r>
            </a:p>
          </p:txBody>
        </p:sp>
      </p:grpSp>
      <p:grpSp>
        <p:nvGrpSpPr>
          <p:cNvPr id="101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1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7" name="A.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meeting</a:t>
              </a:r>
            </a:p>
          </p:txBody>
        </p:sp>
      </p:grpSp>
      <p:grpSp>
        <p:nvGrpSpPr>
          <p:cNvPr id="101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0" name="B. to se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meet</a:t>
              </a:r>
            </a:p>
          </p:txBody>
        </p:sp>
      </p:grpSp>
      <p:grpSp>
        <p:nvGrpSpPr>
          <p:cNvPr id="101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3" name="C.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meet</a:t>
              </a:r>
            </a:p>
          </p:txBody>
        </p:sp>
      </p:grpSp>
      <p:grpSp>
        <p:nvGrpSpPr>
          <p:cNvPr id="101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1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6" name="5. They avoided ___ the ques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avoided ___ about money.</a:t>
              </a:r>
            </a:p>
          </p:txBody>
        </p:sp>
      </p:grpSp>
      <p:grpSp>
        <p:nvGrpSpPr>
          <p:cNvPr id="101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9" name="A.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</a:t>
              </a:r>
            </a:p>
          </p:txBody>
        </p:sp>
      </p:grpSp>
      <p:grpSp>
        <p:nvGrpSpPr>
          <p:cNvPr id="101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2" name="B. to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talk</a:t>
              </a:r>
            </a:p>
          </p:txBody>
        </p:sp>
      </p:grpSp>
      <p:grpSp>
        <p:nvGrpSpPr>
          <p:cNvPr id="101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5" name="C. answer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talking</a:t>
              </a:r>
            </a:p>
          </p:txBody>
        </p:sp>
      </p:grpSp>
      <p:sp>
        <p:nvSpPr>
          <p:cNvPr id="101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1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9" name="B1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23  •  REVEAL</a:t>
              </a:r>
            </a:p>
          </p:txBody>
        </p:sp>
      </p:grpSp>
      <p:grpSp>
        <p:nvGrpSpPr>
          <p:cNvPr id="102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2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2" name="14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2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7" name="UNIT 2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23  •  REVEAL</a:t>
              </a:r>
            </a:p>
          </p:txBody>
        </p:sp>
      </p:grpSp>
      <p:grpSp>
        <p:nvGrpSpPr>
          <p:cNvPr id="102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2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0" name="Gerunds and infini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Gerunds and infinitives: choose the answer</a:t>
              </a:r>
            </a:p>
          </p:txBody>
        </p:sp>
      </p:grpSp>
      <p:grpSp>
        <p:nvGrpSpPr>
          <p:cNvPr id="102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2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02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2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7" name="1. I enjoy ___ new places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enjoys ___ photographs.</a:t>
              </a:r>
            </a:p>
          </p:txBody>
        </p:sp>
      </p:grpSp>
      <p:grpSp>
        <p:nvGrpSpPr>
          <p:cNvPr id="102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2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0" name="A. to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 take</a:t>
              </a:r>
            </a:p>
          </p:txBody>
        </p:sp>
      </p:grpSp>
      <p:grpSp>
        <p:nvGrpSpPr>
          <p:cNvPr id="102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2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3" name="B. visit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taking</a:t>
              </a:r>
            </a:p>
          </p:txBody>
        </p:sp>
      </p:grpSp>
      <p:grpSp>
        <p:nvGrpSpPr>
          <p:cNvPr id="102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2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6" name="C. vi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take</a:t>
              </a:r>
            </a:p>
          </p:txBody>
        </p:sp>
      </p:grpSp>
      <p:grpSp>
        <p:nvGrpSpPr>
          <p:cNvPr id="102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2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9" name="2. She decided ___ the job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decided ___ by train.</a:t>
              </a:r>
            </a:p>
          </p:txBody>
        </p:sp>
      </p:grpSp>
      <p:grpSp>
        <p:nvGrpSpPr>
          <p:cNvPr id="102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2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2" name="A. accep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travelling</a:t>
              </a:r>
            </a:p>
          </p:txBody>
        </p:sp>
      </p:grpSp>
      <p:grpSp>
        <p:nvGrpSpPr>
          <p:cNvPr id="102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2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5" name="B. to accep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travel</a:t>
              </a:r>
            </a:p>
          </p:txBody>
        </p:sp>
      </p:grpSp>
      <p:grpSp>
        <p:nvGrpSpPr>
          <p:cNvPr id="102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2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8" name="C. accep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travel</a:t>
              </a:r>
            </a:p>
          </p:txBody>
        </p:sp>
      </p:grpSp>
      <p:grpSp>
        <p:nvGrpSpPr>
          <p:cNvPr id="102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2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1" name="3. He’s good at ___ peopl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He's interested in ___ languages.</a:t>
              </a:r>
            </a:p>
          </p:txBody>
        </p:sp>
      </p:grpSp>
      <p:grpSp>
        <p:nvGrpSpPr>
          <p:cNvPr id="102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2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4" name="A. help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learning</a:t>
              </a:r>
            </a:p>
          </p:txBody>
        </p:sp>
      </p:grpSp>
      <p:grpSp>
        <p:nvGrpSpPr>
          <p:cNvPr id="102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2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7" name="B. to hel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learn</a:t>
              </a:r>
            </a:p>
          </p:txBody>
        </p:sp>
      </p:grpSp>
      <p:grpSp>
        <p:nvGrpSpPr>
          <p:cNvPr id="102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2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0" name="C. help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learn</a:t>
              </a:r>
            </a:p>
          </p:txBody>
        </p:sp>
      </p:grpSp>
      <p:grpSp>
        <p:nvGrpSpPr>
          <p:cNvPr id="102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2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3" name="4. We hope ___ you so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 hope ___ you next weekend.</a:t>
              </a:r>
            </a:p>
          </p:txBody>
        </p:sp>
      </p:grpSp>
      <p:grpSp>
        <p:nvGrpSpPr>
          <p:cNvPr id="102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2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6" name="A. see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meeting</a:t>
              </a:r>
            </a:p>
          </p:txBody>
        </p:sp>
      </p:grpSp>
      <p:grpSp>
        <p:nvGrpSpPr>
          <p:cNvPr id="102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2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9" name="B. to se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meet</a:t>
              </a:r>
            </a:p>
          </p:txBody>
        </p:sp>
      </p:grpSp>
      <p:grpSp>
        <p:nvGrpSpPr>
          <p:cNvPr id="102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2" name="C. se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meet</a:t>
              </a:r>
            </a:p>
          </p:txBody>
        </p:sp>
      </p:grpSp>
      <p:grpSp>
        <p:nvGrpSpPr>
          <p:cNvPr id="102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2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5" name="5. They avoided ___ the questio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avoided ___ about money.</a:t>
              </a:r>
            </a:p>
          </p:txBody>
        </p:sp>
      </p:grpSp>
      <p:grpSp>
        <p:nvGrpSpPr>
          <p:cNvPr id="102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8" name="A.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talk</a:t>
              </a:r>
            </a:p>
          </p:txBody>
        </p:sp>
      </p:grpSp>
      <p:grpSp>
        <p:nvGrpSpPr>
          <p:cNvPr id="102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2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1" name="B. to answ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talk</a:t>
              </a:r>
            </a:p>
          </p:txBody>
        </p:sp>
      </p:grpSp>
      <p:grpSp>
        <p:nvGrpSpPr>
          <p:cNvPr id="102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4" name="C. answer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talking</a:t>
              </a:r>
            </a:p>
          </p:txBody>
        </p:sp>
      </p:grpSp>
      <p:sp>
        <p:nvSpPr>
          <p:cNvPr id="102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2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8" name="B1 GRAMMAR  •  UNIT 2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23  •  REVEAL</a:t>
              </a:r>
            </a:p>
          </p:txBody>
        </p:sp>
      </p:grpSp>
      <p:grpSp>
        <p:nvGrpSpPr>
          <p:cNvPr id="102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2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1" name="14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2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6" name="UNIT 24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EXPLANATION</a:t>
              </a:r>
            </a:p>
          </p:txBody>
        </p:sp>
      </p:grpSp>
      <p:grpSp>
        <p:nvGrpSpPr>
          <p:cNvPr id="102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2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9" name="Reported statement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statements</a:t>
              </a:r>
            </a:p>
          </p:txBody>
        </p:sp>
      </p:grpSp>
      <p:sp>
        <p:nvSpPr>
          <p:cNvPr id="102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2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2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29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02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6" name="In reported speech, pronouns and time expressions may change. When the reporting verb is past, the tense usually moves one step back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 reported speech, pronouns and time expressions may change. When the reporting verb is past, the tense usually moves one step back.</a:t>
              </a:r>
            </a:p>
          </p:txBody>
        </p:sp>
      </p:grpSp>
      <p:grpSp>
        <p:nvGrpSpPr>
          <p:cNvPr id="103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2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3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3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2" name="Said does not take a person directly; use told + perso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Said does not take a person directly; use told + person.</a:t>
              </a:r>
            </a:p>
          </p:txBody>
        </p:sp>
      </p:grpSp>
      <p:sp>
        <p:nvSpPr>
          <p:cNvPr id="103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3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31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03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9" name="“I am tired.”…"/>
            <p:cNvSpPr txBox="1"/>
            <p:nvPr/>
          </p:nvSpPr>
          <p:spPr>
            <a:xfrm>
              <a:off x="45719" y="0"/>
              <a:ext cx="2146937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“I am tired.”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She said (that) she was tired.</a:t>
              </a:r>
            </a:p>
          </p:txBody>
        </p:sp>
      </p:grpSp>
      <p:grpSp>
        <p:nvGrpSpPr>
          <p:cNvPr id="103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03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03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3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3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3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19" name="1.  He said he was busy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He said he was busy.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Mia told me she had a cold.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said they would call.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She said she couldn’t come.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Tom told us he liked the film.</a:t>
              </a:r>
            </a:p>
          </p:txBody>
        </p:sp>
      </p:grpSp>
      <p:sp>
        <p:nvSpPr>
          <p:cNvPr id="103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3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23" name="B1 GRAMMAR  •  UNIT 24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24  •  EXPLANATION</a:t>
              </a:r>
            </a:p>
          </p:txBody>
        </p:sp>
      </p:grpSp>
      <p:grpSp>
        <p:nvGrpSpPr>
          <p:cNvPr id="103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3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26" name="14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3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1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3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3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4" name="Reported statement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statements: choose the answer</a:t>
              </a:r>
            </a:p>
          </p:txBody>
        </p:sp>
      </p:grpSp>
      <p:grpSp>
        <p:nvGrpSpPr>
          <p:cNvPr id="103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3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3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3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3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1" name="1. “I am tired.” She said she ___ ti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“I am busy.” He said he ___ busy.</a:t>
              </a:r>
            </a:p>
          </p:txBody>
        </p:sp>
      </p:grpSp>
      <p:grpSp>
        <p:nvGrpSpPr>
          <p:cNvPr id="103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4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03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47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03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3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0" name="C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</a:t>
              </a:r>
            </a:p>
          </p:txBody>
        </p:sp>
      </p:grpSp>
      <p:grpSp>
        <p:nvGrpSpPr>
          <p:cNvPr id="103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3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3" name="2. “We will call.” They said they ___ c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“We will wait.” They said they ___ wait.</a:t>
              </a:r>
            </a:p>
          </p:txBody>
        </p:sp>
      </p:grpSp>
      <p:grpSp>
        <p:nvGrpSpPr>
          <p:cNvPr id="103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6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103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59" name="B. w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103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3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2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03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3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5" name="3. “I can swim.” He said he ___ swi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“I can help.” Maria said she ___ help.</a:t>
              </a:r>
            </a:p>
          </p:txBody>
        </p:sp>
      </p:grpSp>
      <p:grpSp>
        <p:nvGrpSpPr>
          <p:cNvPr id="103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3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68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103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1" name="B. can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 tomorrow</a:t>
              </a:r>
            </a:p>
          </p:txBody>
        </p:sp>
      </p:grpSp>
      <p:grpSp>
        <p:nvGrpSpPr>
          <p:cNvPr id="103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3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4" name="C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</a:t>
              </a:r>
            </a:p>
          </p:txBody>
        </p:sp>
      </p:grpSp>
      <p:grpSp>
        <p:nvGrpSpPr>
          <p:cNvPr id="103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3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77" name="4. She ___ me that she was l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me that the meeting was cancelled.</a:t>
              </a:r>
            </a:p>
          </p:txBody>
        </p:sp>
      </p:grpSp>
      <p:grpSp>
        <p:nvGrpSpPr>
          <p:cNvPr id="103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0" name="A. sa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said</a:t>
              </a:r>
            </a:p>
          </p:txBody>
        </p:sp>
      </p:grpSp>
      <p:grpSp>
        <p:nvGrpSpPr>
          <p:cNvPr id="103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3" name="B. to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told</a:t>
              </a:r>
            </a:p>
          </p:txBody>
        </p:sp>
      </p:grpSp>
      <p:grpSp>
        <p:nvGrpSpPr>
          <p:cNvPr id="103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6" name="C. spo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spoke</a:t>
              </a:r>
            </a:p>
          </p:txBody>
        </p:sp>
      </p:grpSp>
      <p:grpSp>
        <p:nvGrpSpPr>
          <p:cNvPr id="103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3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89" name="5. Tom said he ___ the boo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Lisa said she ___ the new teacher.</a:t>
              </a:r>
            </a:p>
          </p:txBody>
        </p:sp>
      </p:grpSp>
      <p:grpSp>
        <p:nvGrpSpPr>
          <p:cNvPr id="103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2" name="A. lik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likes yesterday</a:t>
              </a:r>
            </a:p>
          </p:txBody>
        </p:sp>
      </p:grpSp>
      <p:grpSp>
        <p:nvGrpSpPr>
          <p:cNvPr id="103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5" name="B. li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liked</a:t>
              </a:r>
            </a:p>
          </p:txBody>
        </p:sp>
      </p:grpSp>
      <p:grpSp>
        <p:nvGrpSpPr>
          <p:cNvPr id="103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98" name="C. is li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liking</a:t>
              </a:r>
            </a:p>
          </p:txBody>
        </p:sp>
      </p:grpSp>
      <p:sp>
        <p:nvSpPr>
          <p:cNvPr id="104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4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02" name="B1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24  •  REVEAL</a:t>
              </a:r>
            </a:p>
          </p:txBody>
        </p:sp>
      </p:grpSp>
      <p:grpSp>
        <p:nvGrpSpPr>
          <p:cNvPr id="104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4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05" name="14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4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0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4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4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3" name="Reported statement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statements: choose the answer</a:t>
              </a:r>
            </a:p>
          </p:txBody>
        </p:sp>
      </p:grpSp>
      <p:grpSp>
        <p:nvGrpSpPr>
          <p:cNvPr id="104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4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04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4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0" name="1. “I am tired.” She said she ___ ti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“I am busy.” He said he ___ busy.</a:t>
              </a:r>
            </a:p>
          </p:txBody>
        </p:sp>
      </p:grpSp>
      <p:grpSp>
        <p:nvGrpSpPr>
          <p:cNvPr id="104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3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04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6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04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4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29" name="C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</a:t>
              </a:r>
            </a:p>
          </p:txBody>
        </p:sp>
      </p:grpSp>
      <p:grpSp>
        <p:nvGrpSpPr>
          <p:cNvPr id="104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4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2" name="2. “We will call.” They said they ___ c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“We will wait.” They said they ___ wait.</a:t>
              </a:r>
            </a:p>
          </p:txBody>
        </p:sp>
      </p:grpSp>
      <p:grpSp>
        <p:nvGrpSpPr>
          <p:cNvPr id="104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5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104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38" name="B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104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4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1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04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4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4" name="3. “I can swim.” He said he ___ swi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“I can help.” Maria said she ___ help.</a:t>
              </a:r>
            </a:p>
          </p:txBody>
        </p:sp>
      </p:grpSp>
      <p:grpSp>
        <p:nvGrpSpPr>
          <p:cNvPr id="104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4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47" name="A. cou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104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4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0" name="B. can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 tomorrow</a:t>
              </a:r>
            </a:p>
          </p:txBody>
        </p:sp>
      </p:grpSp>
      <p:grpSp>
        <p:nvGrpSpPr>
          <p:cNvPr id="104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4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3" name="C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</a:t>
              </a:r>
            </a:p>
          </p:txBody>
        </p:sp>
      </p:grpSp>
      <p:grpSp>
        <p:nvGrpSpPr>
          <p:cNvPr id="104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4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6" name="4. She ___ me that she was l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me that the meeting was cancelled.</a:t>
              </a:r>
            </a:p>
          </p:txBody>
        </p:sp>
      </p:grpSp>
      <p:grpSp>
        <p:nvGrpSpPr>
          <p:cNvPr id="104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9" name="A. sa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said</a:t>
              </a:r>
            </a:p>
          </p:txBody>
        </p:sp>
      </p:grpSp>
      <p:grpSp>
        <p:nvGrpSpPr>
          <p:cNvPr id="104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2" name="B. to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told</a:t>
              </a:r>
            </a:p>
          </p:txBody>
        </p:sp>
      </p:grpSp>
      <p:grpSp>
        <p:nvGrpSpPr>
          <p:cNvPr id="104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5" name="C. spo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spoke</a:t>
              </a:r>
            </a:p>
          </p:txBody>
        </p:sp>
      </p:grpSp>
      <p:grpSp>
        <p:nvGrpSpPr>
          <p:cNvPr id="104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4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8" name="5. Tom said he ___ the boo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Lisa said she ___ the new teacher.</a:t>
              </a:r>
            </a:p>
          </p:txBody>
        </p:sp>
      </p:grpSp>
      <p:grpSp>
        <p:nvGrpSpPr>
          <p:cNvPr id="104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1" name="A. lik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likes yesterday</a:t>
              </a:r>
            </a:p>
          </p:txBody>
        </p:sp>
      </p:grpSp>
      <p:grpSp>
        <p:nvGrpSpPr>
          <p:cNvPr id="104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4" name="B. li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liked</a:t>
              </a:r>
            </a:p>
          </p:txBody>
        </p:sp>
      </p:grpSp>
      <p:grpSp>
        <p:nvGrpSpPr>
          <p:cNvPr id="104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7" name="C. is li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liking</a:t>
              </a:r>
            </a:p>
          </p:txBody>
        </p:sp>
      </p:grpSp>
      <p:sp>
        <p:nvSpPr>
          <p:cNvPr id="104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4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1" name="B1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24  •  REVEAL</a:t>
              </a:r>
            </a:p>
          </p:txBody>
        </p:sp>
      </p:grpSp>
      <p:grpSp>
        <p:nvGrpSpPr>
          <p:cNvPr id="104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4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4" name="14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4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4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9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4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4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2" name="Reported statement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statements: choose the answer</a:t>
              </a:r>
            </a:p>
          </p:txBody>
        </p:sp>
      </p:grpSp>
      <p:grpSp>
        <p:nvGrpSpPr>
          <p:cNvPr id="104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4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4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4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9" name="1. “I am tired.” She said she ___ ti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“I am busy.” He said he ___ busy.</a:t>
              </a:r>
            </a:p>
          </p:txBody>
        </p:sp>
      </p:grpSp>
      <p:grpSp>
        <p:nvGrpSpPr>
          <p:cNvPr id="105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5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2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05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5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5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05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5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8" name="C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</a:t>
              </a:r>
            </a:p>
          </p:txBody>
        </p:sp>
      </p:grpSp>
      <p:grpSp>
        <p:nvGrpSpPr>
          <p:cNvPr id="105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5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1" name="2. “We will call.” They said they ___ c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“We will wait.” They said they ___ wait.</a:t>
              </a:r>
            </a:p>
          </p:txBody>
        </p:sp>
      </p:grpSp>
      <p:grpSp>
        <p:nvGrpSpPr>
          <p:cNvPr id="105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5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4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105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5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7" name="B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105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5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0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05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5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3" name="3. “I can swim.” He said he ___ swi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“I can help.” Maria said she ___ help.</a:t>
              </a:r>
            </a:p>
          </p:txBody>
        </p:sp>
      </p:grpSp>
      <p:grpSp>
        <p:nvGrpSpPr>
          <p:cNvPr id="105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5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6" name="A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105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5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9" name="B. can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 tomorrow</a:t>
              </a:r>
            </a:p>
          </p:txBody>
        </p:sp>
      </p:grpSp>
      <p:grpSp>
        <p:nvGrpSpPr>
          <p:cNvPr id="105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5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2" name="C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</a:t>
              </a:r>
            </a:p>
          </p:txBody>
        </p:sp>
      </p:grpSp>
      <p:grpSp>
        <p:nvGrpSpPr>
          <p:cNvPr id="105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5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5" name="4. She ___ me that she was l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me that the meeting was cancelled.</a:t>
              </a:r>
            </a:p>
          </p:txBody>
        </p:sp>
      </p:grpSp>
      <p:grpSp>
        <p:nvGrpSpPr>
          <p:cNvPr id="105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5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8" name="A. sa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said</a:t>
              </a:r>
            </a:p>
          </p:txBody>
        </p:sp>
      </p:grpSp>
      <p:grpSp>
        <p:nvGrpSpPr>
          <p:cNvPr id="105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1" name="B. tol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told</a:t>
              </a:r>
            </a:p>
          </p:txBody>
        </p:sp>
      </p:grpSp>
      <p:grpSp>
        <p:nvGrpSpPr>
          <p:cNvPr id="105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4" name="C. spo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spoke</a:t>
              </a:r>
            </a:p>
          </p:txBody>
        </p:sp>
      </p:grpSp>
      <p:grpSp>
        <p:nvGrpSpPr>
          <p:cNvPr id="105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5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7" name="5. Tom said he ___ the boo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Lisa said she ___ the new teacher.</a:t>
              </a:r>
            </a:p>
          </p:txBody>
        </p:sp>
      </p:grpSp>
      <p:grpSp>
        <p:nvGrpSpPr>
          <p:cNvPr id="105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0" name="A. lik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likes yesterday</a:t>
              </a:r>
            </a:p>
          </p:txBody>
        </p:sp>
      </p:grpSp>
      <p:grpSp>
        <p:nvGrpSpPr>
          <p:cNvPr id="105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5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3" name="B. li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liked</a:t>
              </a:r>
            </a:p>
          </p:txBody>
        </p:sp>
      </p:grpSp>
      <p:grpSp>
        <p:nvGrpSpPr>
          <p:cNvPr id="105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6" name="C. is li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liking</a:t>
              </a:r>
            </a:p>
          </p:txBody>
        </p:sp>
      </p:grpSp>
      <p:sp>
        <p:nvSpPr>
          <p:cNvPr id="105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5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0" name="B1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24  •  REVEAL</a:t>
              </a:r>
            </a:p>
          </p:txBody>
        </p:sp>
      </p:grpSp>
      <p:grpSp>
        <p:nvGrpSpPr>
          <p:cNvPr id="105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5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3" name="14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5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8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5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5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1" name="Reported statement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statements: choose the answer</a:t>
              </a:r>
            </a:p>
          </p:txBody>
        </p:sp>
      </p:grpSp>
      <p:grpSp>
        <p:nvGrpSpPr>
          <p:cNvPr id="105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5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05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5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5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8" name="1. “I am tired.” She said she ___ ti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“I am busy.” He said he ___ busy.</a:t>
              </a:r>
            </a:p>
          </p:txBody>
        </p:sp>
      </p:grpSp>
      <p:grpSp>
        <p:nvGrpSpPr>
          <p:cNvPr id="105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5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1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05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5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4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05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5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7" name="C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</a:t>
              </a:r>
            </a:p>
          </p:txBody>
        </p:sp>
      </p:grpSp>
      <p:grpSp>
        <p:nvGrpSpPr>
          <p:cNvPr id="105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5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0" name="2. “We will call.” They said they ___ c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“We will wait.” They said they ___ wait.</a:t>
              </a:r>
            </a:p>
          </p:txBody>
        </p:sp>
      </p:grpSp>
      <p:grpSp>
        <p:nvGrpSpPr>
          <p:cNvPr id="105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5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3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105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5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6" name="B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106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5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9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06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6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2" name="3. “I can swim.” He said he ___ swi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“I can help.” Maria said she ___ help.</a:t>
              </a:r>
            </a:p>
          </p:txBody>
        </p:sp>
      </p:grpSp>
      <p:grpSp>
        <p:nvGrpSpPr>
          <p:cNvPr id="106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6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5" name="A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106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6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8" name="B. can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 tomorrow</a:t>
              </a:r>
            </a:p>
          </p:txBody>
        </p:sp>
      </p:grpSp>
      <p:grpSp>
        <p:nvGrpSpPr>
          <p:cNvPr id="106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6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1" name="C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</a:t>
              </a:r>
            </a:p>
          </p:txBody>
        </p:sp>
      </p:grpSp>
      <p:grpSp>
        <p:nvGrpSpPr>
          <p:cNvPr id="106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6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4" name="4. She ___ me that she was l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me that the meeting was cancelled.</a:t>
              </a:r>
            </a:p>
          </p:txBody>
        </p:sp>
      </p:grpSp>
      <p:grpSp>
        <p:nvGrpSpPr>
          <p:cNvPr id="106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6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7" name="A. sa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said</a:t>
              </a:r>
            </a:p>
          </p:txBody>
        </p:sp>
      </p:grpSp>
      <p:grpSp>
        <p:nvGrpSpPr>
          <p:cNvPr id="106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0" name="B. to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told</a:t>
              </a:r>
            </a:p>
          </p:txBody>
        </p:sp>
      </p:grpSp>
      <p:grpSp>
        <p:nvGrpSpPr>
          <p:cNvPr id="106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3" name="C. spo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spoke</a:t>
              </a:r>
            </a:p>
          </p:txBody>
        </p:sp>
      </p:grpSp>
      <p:grpSp>
        <p:nvGrpSpPr>
          <p:cNvPr id="106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6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6" name="5. Tom said he ___ the boo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Lisa said she ___ the new teacher.</a:t>
              </a:r>
            </a:p>
          </p:txBody>
        </p:sp>
      </p:grpSp>
      <p:grpSp>
        <p:nvGrpSpPr>
          <p:cNvPr id="106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9" name="A. lik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likes yesterday</a:t>
              </a:r>
            </a:p>
          </p:txBody>
        </p:sp>
      </p:grpSp>
      <p:grpSp>
        <p:nvGrpSpPr>
          <p:cNvPr id="106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2" name="B. lik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liked</a:t>
              </a:r>
            </a:p>
          </p:txBody>
        </p:sp>
      </p:grpSp>
      <p:grpSp>
        <p:nvGrpSpPr>
          <p:cNvPr id="106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5" name="C. is li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liking</a:t>
              </a:r>
            </a:p>
          </p:txBody>
        </p:sp>
      </p:grpSp>
      <p:sp>
        <p:nvSpPr>
          <p:cNvPr id="106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6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39" name="B1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24  •  REVEAL</a:t>
              </a:r>
            </a:p>
          </p:txBody>
        </p:sp>
      </p:grpSp>
      <p:grpSp>
        <p:nvGrpSpPr>
          <p:cNvPr id="106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6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42" name="14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6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47" name="UNIT 24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24  •  REVEAL</a:t>
              </a:r>
            </a:p>
          </p:txBody>
        </p:sp>
      </p:grpSp>
      <p:grpSp>
        <p:nvGrpSpPr>
          <p:cNvPr id="106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6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0" name="Reported statement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statements: choose the answer</a:t>
              </a:r>
            </a:p>
          </p:txBody>
        </p:sp>
      </p:grpSp>
      <p:grpSp>
        <p:nvGrpSpPr>
          <p:cNvPr id="106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6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06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6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6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57" name="1. “I am tired.” She said she ___ tire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“I am busy.” He said he ___ busy.</a:t>
              </a:r>
            </a:p>
          </p:txBody>
        </p:sp>
      </p:grpSp>
      <p:grpSp>
        <p:nvGrpSpPr>
          <p:cNvPr id="106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6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0" name="A.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</a:t>
              </a:r>
            </a:p>
          </p:txBody>
        </p:sp>
      </p:grpSp>
      <p:grpSp>
        <p:nvGrpSpPr>
          <p:cNvPr id="106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6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3" name="B. wa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was</a:t>
              </a:r>
            </a:p>
          </p:txBody>
        </p:sp>
      </p:grpSp>
      <p:grpSp>
        <p:nvGrpSpPr>
          <p:cNvPr id="106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6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6" name="C. ha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has</a:t>
              </a:r>
            </a:p>
          </p:txBody>
        </p:sp>
      </p:grpSp>
      <p:grpSp>
        <p:nvGrpSpPr>
          <p:cNvPr id="106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6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69" name="2. “We will call.” They said they ___ ca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“We will wait.” They said they ___ wait.</a:t>
              </a:r>
            </a:p>
          </p:txBody>
        </p:sp>
      </p:grpSp>
      <p:grpSp>
        <p:nvGrpSpPr>
          <p:cNvPr id="106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6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2" name="A. wi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will</a:t>
              </a:r>
            </a:p>
          </p:txBody>
        </p:sp>
      </p:grpSp>
      <p:grpSp>
        <p:nvGrpSpPr>
          <p:cNvPr id="106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6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5" name="B. w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would</a:t>
              </a:r>
            </a:p>
          </p:txBody>
        </p:sp>
      </p:grpSp>
      <p:grpSp>
        <p:nvGrpSpPr>
          <p:cNvPr id="106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6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78" name="C. ar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</a:t>
              </a:r>
            </a:p>
          </p:txBody>
        </p:sp>
      </p:grpSp>
      <p:grpSp>
        <p:nvGrpSpPr>
          <p:cNvPr id="106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6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1" name="3. “I can swim.” He said he ___ swi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“I can help.” Maria said she ___ help.</a:t>
              </a:r>
            </a:p>
          </p:txBody>
        </p:sp>
      </p:grpSp>
      <p:grpSp>
        <p:nvGrpSpPr>
          <p:cNvPr id="106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6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4" name="A. cou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could</a:t>
              </a:r>
            </a:p>
          </p:txBody>
        </p:sp>
      </p:grpSp>
      <p:grpSp>
        <p:nvGrpSpPr>
          <p:cNvPr id="106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6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87" name="B. can tomorro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 tomorrow</a:t>
              </a:r>
            </a:p>
          </p:txBody>
        </p:sp>
      </p:grpSp>
      <p:grpSp>
        <p:nvGrpSpPr>
          <p:cNvPr id="106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6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0" name="C. mu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must</a:t>
              </a:r>
            </a:p>
          </p:txBody>
        </p:sp>
      </p:grpSp>
      <p:grpSp>
        <p:nvGrpSpPr>
          <p:cNvPr id="106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6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3" name="4. She ___ me that she was l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___ me that the meeting was cancelled.</a:t>
              </a:r>
            </a:p>
          </p:txBody>
        </p:sp>
      </p:grpSp>
      <p:grpSp>
        <p:nvGrpSpPr>
          <p:cNvPr id="106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6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6" name="A. sai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said</a:t>
              </a:r>
            </a:p>
          </p:txBody>
        </p:sp>
      </p:grpSp>
      <p:grpSp>
        <p:nvGrpSpPr>
          <p:cNvPr id="107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6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99" name="B. tol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told</a:t>
              </a:r>
            </a:p>
          </p:txBody>
        </p:sp>
      </p:grpSp>
      <p:grpSp>
        <p:nvGrpSpPr>
          <p:cNvPr id="107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2" name="C. spok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spoke</a:t>
              </a:r>
            </a:p>
          </p:txBody>
        </p:sp>
      </p:grpSp>
      <p:grpSp>
        <p:nvGrpSpPr>
          <p:cNvPr id="107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7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5" name="5. Tom said he ___ the boo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Lisa said she ___ the new teacher.</a:t>
              </a:r>
            </a:p>
          </p:txBody>
        </p:sp>
      </p:grpSp>
      <p:grpSp>
        <p:nvGrpSpPr>
          <p:cNvPr id="107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08" name="A. likes yesterda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likes yesterday</a:t>
              </a:r>
            </a:p>
          </p:txBody>
        </p:sp>
      </p:grpSp>
      <p:grpSp>
        <p:nvGrpSpPr>
          <p:cNvPr id="107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7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1" name="B. lik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liked</a:t>
              </a:r>
            </a:p>
          </p:txBody>
        </p:sp>
      </p:grpSp>
      <p:grpSp>
        <p:nvGrpSpPr>
          <p:cNvPr id="107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4" name="C. is lik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is liking</a:t>
              </a:r>
            </a:p>
          </p:txBody>
        </p:sp>
      </p:grpSp>
      <p:sp>
        <p:nvSpPr>
          <p:cNvPr id="107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7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18" name="B1 GRAMMAR  •  UNIT 24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24  •  REVEAL</a:t>
              </a:r>
            </a:p>
          </p:txBody>
        </p:sp>
      </p:grpSp>
      <p:grpSp>
        <p:nvGrpSpPr>
          <p:cNvPr id="107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7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1" name="14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07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6" name="UNIT 25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EXPLANATION</a:t>
              </a:r>
            </a:p>
          </p:txBody>
        </p:sp>
      </p:grpSp>
      <p:grpSp>
        <p:nvGrpSpPr>
          <p:cNvPr id="107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07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29" name="Reported questions and command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questions and commands</a:t>
              </a:r>
            </a:p>
          </p:txBody>
        </p:sp>
      </p:grpSp>
      <p:sp>
        <p:nvSpPr>
          <p:cNvPr id="107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07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073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07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6" name="Reported questions use statement word order. Report yes/no questions with if or whether. Report commands with told + person + to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questions use statement word order. Report yes/no questions with if or whether. Report commands with told + person + to.</a:t>
              </a:r>
            </a:p>
          </p:txBody>
        </p:sp>
      </p:grpSp>
      <p:grpSp>
        <p:nvGrpSpPr>
          <p:cNvPr id="107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07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07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07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2" name="Do not use do, does or did in the reported question claus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not use do, does or did in the reported question clause.</a:t>
              </a:r>
            </a:p>
          </p:txBody>
        </p:sp>
      </p:grpSp>
      <p:sp>
        <p:nvSpPr>
          <p:cNvPr id="107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07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075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07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49" name="asked + question word / if + subject + verb…"/>
            <p:cNvSpPr txBox="1"/>
            <p:nvPr/>
          </p:nvSpPr>
          <p:spPr>
            <a:xfrm>
              <a:off x="45719" y="0"/>
              <a:ext cx="2146937" cy="1164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asked + question word / if + subject + verb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told + person + to + verb</a:t>
              </a:r>
            </a:p>
          </p:txBody>
        </p:sp>
      </p:grpSp>
      <p:grpSp>
        <p:nvGrpSpPr>
          <p:cNvPr id="107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07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07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07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07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07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59" name="1.  She asked where I lived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She asked where I lived.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He asked if I was ready.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Mum told me to wait.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teacher told us not to talk.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They asked when the shop closed.</a:t>
              </a:r>
            </a:p>
          </p:txBody>
        </p:sp>
      </p:grpSp>
      <p:sp>
        <p:nvSpPr>
          <p:cNvPr id="107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7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3" name="B1 GRAMMAR  •  UNIT 25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25  •  EXPLANATION</a:t>
              </a:r>
            </a:p>
          </p:txBody>
        </p:sp>
      </p:grpSp>
      <p:grpSp>
        <p:nvGrpSpPr>
          <p:cNvPr id="107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7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66" name="14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7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1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7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7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4" name="Reported questions and command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questions and commands: choose the answer</a:t>
              </a:r>
            </a:p>
          </p:txBody>
        </p:sp>
      </p:grpSp>
      <p:grpSp>
        <p:nvGrpSpPr>
          <p:cNvPr id="107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7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07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7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7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1" name="1. “Where do you live?” She asked where I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“Where do you work?” He asked where I ___.</a:t>
              </a:r>
            </a:p>
          </p:txBody>
        </p:sp>
      </p:grpSp>
      <p:grpSp>
        <p:nvGrpSpPr>
          <p:cNvPr id="107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4" name="A. did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work</a:t>
              </a:r>
            </a:p>
          </p:txBody>
        </p:sp>
      </p:grpSp>
      <p:grpSp>
        <p:nvGrpSpPr>
          <p:cNvPr id="107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87" name="B. l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</a:t>
              </a:r>
            </a:p>
          </p:txBody>
        </p:sp>
      </p:grpSp>
      <p:grpSp>
        <p:nvGrpSpPr>
          <p:cNvPr id="107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7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0" name="C. do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work</a:t>
              </a:r>
            </a:p>
          </p:txBody>
        </p:sp>
      </p:grpSp>
      <p:grpSp>
        <p:nvGrpSpPr>
          <p:cNvPr id="107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7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3" name="2. “Are you ready?” He asked ___ I was 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“Is Jack at home?” She asked ___ Jack was at home.</a:t>
              </a:r>
            </a:p>
          </p:txBody>
        </p:sp>
      </p:grpSp>
      <p:grpSp>
        <p:nvGrpSpPr>
          <p:cNvPr id="107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6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108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799" name="B. i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if</a:t>
              </a:r>
            </a:p>
          </p:txBody>
        </p:sp>
      </p:grpSp>
      <p:grpSp>
        <p:nvGrpSpPr>
          <p:cNvPr id="108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8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2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grpSp>
        <p:nvGrpSpPr>
          <p:cNvPr id="108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8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5" name="3. “Sit down.” She told me ___ d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“Open your books.” The teacher told us ___ our books.</a:t>
              </a:r>
            </a:p>
          </p:txBody>
        </p:sp>
      </p:grpSp>
      <p:grpSp>
        <p:nvGrpSpPr>
          <p:cNvPr id="108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8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08" name="A. 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open</a:t>
              </a:r>
            </a:p>
          </p:txBody>
        </p:sp>
      </p:grpSp>
      <p:grpSp>
        <p:nvGrpSpPr>
          <p:cNvPr id="108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1" name="B. to 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open</a:t>
              </a:r>
            </a:p>
          </p:txBody>
        </p:sp>
      </p:grpSp>
      <p:grpSp>
        <p:nvGrpSpPr>
          <p:cNvPr id="108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8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4" name="C. si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opening</a:t>
              </a:r>
            </a:p>
          </p:txBody>
        </p:sp>
      </p:grpSp>
      <p:grpSp>
        <p:nvGrpSpPr>
          <p:cNvPr id="108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8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17" name="4. “Don’t touch it.” He told us ___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“Don’t run.” Mum told the children ___.</a:t>
              </a:r>
            </a:p>
          </p:txBody>
        </p:sp>
      </p:grpSp>
      <p:grpSp>
        <p:nvGrpSpPr>
          <p:cNvPr id="108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0" name="A. not to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 to run</a:t>
              </a:r>
            </a:p>
          </p:txBody>
        </p:sp>
      </p:grpSp>
      <p:grpSp>
        <p:nvGrpSpPr>
          <p:cNvPr id="108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3" name="B. don’t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run</a:t>
              </a:r>
            </a:p>
          </p:txBody>
        </p:sp>
      </p:grpSp>
      <p:grpSp>
        <p:nvGrpSpPr>
          <p:cNvPr id="108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8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6" name="C. to not touc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not running</a:t>
              </a:r>
            </a:p>
          </p:txBody>
        </p:sp>
      </p:grpSp>
      <p:grpSp>
        <p:nvGrpSpPr>
          <p:cNvPr id="108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8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29" name="5. “When does it start?” They asked when it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“When does the shop close?” I asked when it ___.</a:t>
              </a:r>
            </a:p>
          </p:txBody>
        </p:sp>
      </p:grpSp>
      <p:grpSp>
        <p:nvGrpSpPr>
          <p:cNvPr id="108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2" name="A. did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close</a:t>
              </a:r>
            </a:p>
          </p:txBody>
        </p:sp>
      </p:grpSp>
      <p:grpSp>
        <p:nvGrpSpPr>
          <p:cNvPr id="108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5" name="B. sta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closed</a:t>
              </a:r>
            </a:p>
          </p:txBody>
        </p:sp>
      </p:grpSp>
      <p:grpSp>
        <p:nvGrpSpPr>
          <p:cNvPr id="108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8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38" name="C. does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close</a:t>
              </a:r>
            </a:p>
          </p:txBody>
        </p:sp>
      </p:grpSp>
      <p:sp>
        <p:nvSpPr>
          <p:cNvPr id="108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8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42" name="B1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25  •  REVEAL</a:t>
              </a:r>
            </a:p>
          </p:txBody>
        </p:sp>
      </p:grpSp>
      <p:grpSp>
        <p:nvGrpSpPr>
          <p:cNvPr id="108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8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45" name="14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8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0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8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8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3" name="Reported questions and command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questions and commands: choose the answer</a:t>
              </a:r>
            </a:p>
          </p:txBody>
        </p:sp>
      </p:grpSp>
      <p:grpSp>
        <p:nvGrpSpPr>
          <p:cNvPr id="108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8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08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8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8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0" name="1. “Where do you live?” She asked where I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“Where do you work?” He asked where I ___.</a:t>
              </a:r>
            </a:p>
          </p:txBody>
        </p:sp>
      </p:grpSp>
      <p:grpSp>
        <p:nvGrpSpPr>
          <p:cNvPr id="108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3" name="A. did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work</a:t>
              </a:r>
            </a:p>
          </p:txBody>
        </p:sp>
      </p:grpSp>
      <p:grpSp>
        <p:nvGrpSpPr>
          <p:cNvPr id="108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6" name="B. l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</a:t>
              </a:r>
            </a:p>
          </p:txBody>
        </p:sp>
      </p:grpSp>
      <p:grpSp>
        <p:nvGrpSpPr>
          <p:cNvPr id="108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8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69" name="C. do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work</a:t>
              </a:r>
            </a:p>
          </p:txBody>
        </p:sp>
      </p:grpSp>
      <p:grpSp>
        <p:nvGrpSpPr>
          <p:cNvPr id="108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8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2" name="2. “Are you ready?” He asked ___ I was 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“Is Jack at home?” She asked ___ Jack was at home.</a:t>
              </a:r>
            </a:p>
          </p:txBody>
        </p:sp>
      </p:grpSp>
      <p:grpSp>
        <p:nvGrpSpPr>
          <p:cNvPr id="108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5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108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78" name="B. i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if</a:t>
              </a:r>
            </a:p>
          </p:txBody>
        </p:sp>
      </p:grpSp>
      <p:grpSp>
        <p:nvGrpSpPr>
          <p:cNvPr id="108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8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1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grpSp>
        <p:nvGrpSpPr>
          <p:cNvPr id="108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8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4" name="3. “Sit down.” She told me ___ d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“Open your books.” The teacher told us ___ our books.</a:t>
              </a:r>
            </a:p>
          </p:txBody>
        </p:sp>
      </p:grpSp>
      <p:grpSp>
        <p:nvGrpSpPr>
          <p:cNvPr id="108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8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87" name="A. 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open</a:t>
              </a:r>
            </a:p>
          </p:txBody>
        </p:sp>
      </p:grpSp>
      <p:grpSp>
        <p:nvGrpSpPr>
          <p:cNvPr id="108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8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0" name="B. to 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open</a:t>
              </a:r>
            </a:p>
          </p:txBody>
        </p:sp>
      </p:grpSp>
      <p:grpSp>
        <p:nvGrpSpPr>
          <p:cNvPr id="108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8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3" name="C. si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opening</a:t>
              </a:r>
            </a:p>
          </p:txBody>
        </p:sp>
      </p:grpSp>
      <p:grpSp>
        <p:nvGrpSpPr>
          <p:cNvPr id="108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8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6" name="4. “Don’t touch it.” He told us ___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“Don’t run.” Mum told the children ___.</a:t>
              </a:r>
            </a:p>
          </p:txBody>
        </p:sp>
      </p:grpSp>
      <p:grpSp>
        <p:nvGrpSpPr>
          <p:cNvPr id="109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899" name="A. not to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 to run</a:t>
              </a:r>
            </a:p>
          </p:txBody>
        </p:sp>
      </p:grpSp>
      <p:grpSp>
        <p:nvGrpSpPr>
          <p:cNvPr id="109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2" name="B. don’t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run</a:t>
              </a:r>
            </a:p>
          </p:txBody>
        </p:sp>
      </p:grpSp>
      <p:grpSp>
        <p:nvGrpSpPr>
          <p:cNvPr id="109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9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5" name="C. to not touc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not running</a:t>
              </a:r>
            </a:p>
          </p:txBody>
        </p:sp>
      </p:grpSp>
      <p:grpSp>
        <p:nvGrpSpPr>
          <p:cNvPr id="109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9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08" name="5. “When does it start?” They asked when it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“When does the shop close?” I asked when it ___.</a:t>
              </a:r>
            </a:p>
          </p:txBody>
        </p:sp>
      </p:grpSp>
      <p:grpSp>
        <p:nvGrpSpPr>
          <p:cNvPr id="109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1" name="A. did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close</a:t>
              </a:r>
            </a:p>
          </p:txBody>
        </p:sp>
      </p:grpSp>
      <p:grpSp>
        <p:nvGrpSpPr>
          <p:cNvPr id="109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4" name="B. sta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closed</a:t>
              </a:r>
            </a:p>
          </p:txBody>
        </p:sp>
      </p:grpSp>
      <p:grpSp>
        <p:nvGrpSpPr>
          <p:cNvPr id="109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9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17" name="C. does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close</a:t>
              </a:r>
            </a:p>
          </p:txBody>
        </p:sp>
      </p:grpSp>
      <p:sp>
        <p:nvSpPr>
          <p:cNvPr id="109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9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1" name="B1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25  •  REVEAL</a:t>
              </a:r>
            </a:p>
          </p:txBody>
        </p:sp>
      </p:grpSp>
      <p:grpSp>
        <p:nvGrpSpPr>
          <p:cNvPr id="109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09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4" name="15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09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29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09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09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2" name="Reported questions and command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questions and commands: choose the answer</a:t>
              </a:r>
            </a:p>
          </p:txBody>
        </p:sp>
      </p:grpSp>
      <p:grpSp>
        <p:nvGrpSpPr>
          <p:cNvPr id="109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09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09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09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09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39" name="1. “Where do you live?” She asked where I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“Where do you work?” He asked where I ___.</a:t>
              </a:r>
            </a:p>
          </p:txBody>
        </p:sp>
      </p:grpSp>
      <p:grpSp>
        <p:nvGrpSpPr>
          <p:cNvPr id="109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09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2" name="A. did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work</a:t>
              </a:r>
            </a:p>
          </p:txBody>
        </p:sp>
      </p:grpSp>
      <p:grpSp>
        <p:nvGrpSpPr>
          <p:cNvPr id="109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09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5" name="B. l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</a:t>
              </a:r>
            </a:p>
          </p:txBody>
        </p:sp>
      </p:grpSp>
      <p:grpSp>
        <p:nvGrpSpPr>
          <p:cNvPr id="109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09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48" name="C. do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work</a:t>
              </a:r>
            </a:p>
          </p:txBody>
        </p:sp>
      </p:grpSp>
      <p:grpSp>
        <p:nvGrpSpPr>
          <p:cNvPr id="109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09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1" name="2. “Are you ready?” He asked ___ I was 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“Is Jack at home?” She asked ___ Jack was at home.</a:t>
              </a:r>
            </a:p>
          </p:txBody>
        </p:sp>
      </p:grpSp>
      <p:grpSp>
        <p:nvGrpSpPr>
          <p:cNvPr id="109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09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4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109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09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57" name="B. i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if</a:t>
              </a:r>
            </a:p>
          </p:txBody>
        </p:sp>
      </p:grpSp>
      <p:grpSp>
        <p:nvGrpSpPr>
          <p:cNvPr id="109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09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0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grpSp>
        <p:nvGrpSpPr>
          <p:cNvPr id="109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09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3" name="3. “Sit down.” She told me ___ d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“Open your books.” The teacher told us ___ our books.</a:t>
              </a:r>
            </a:p>
          </p:txBody>
        </p:sp>
      </p:grpSp>
      <p:grpSp>
        <p:nvGrpSpPr>
          <p:cNvPr id="109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09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6" name="A. 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open</a:t>
              </a:r>
            </a:p>
          </p:txBody>
        </p:sp>
      </p:grpSp>
      <p:grpSp>
        <p:nvGrpSpPr>
          <p:cNvPr id="109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09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69" name="B. to si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open</a:t>
              </a:r>
            </a:p>
          </p:txBody>
        </p:sp>
      </p:grpSp>
      <p:grpSp>
        <p:nvGrpSpPr>
          <p:cNvPr id="109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09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2" name="C. si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opening</a:t>
              </a:r>
            </a:p>
          </p:txBody>
        </p:sp>
      </p:grpSp>
      <p:grpSp>
        <p:nvGrpSpPr>
          <p:cNvPr id="109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09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5" name="4. “Don’t touch it.” He told us ___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“Don’t run.” Mum told the children ___.</a:t>
              </a:r>
            </a:p>
          </p:txBody>
        </p:sp>
      </p:grpSp>
      <p:grpSp>
        <p:nvGrpSpPr>
          <p:cNvPr id="109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09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78" name="A. not to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 to run</a:t>
              </a:r>
            </a:p>
          </p:txBody>
        </p:sp>
      </p:grpSp>
      <p:grpSp>
        <p:nvGrpSpPr>
          <p:cNvPr id="109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09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1" name="B. don’t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run</a:t>
              </a:r>
            </a:p>
          </p:txBody>
        </p:sp>
      </p:grpSp>
      <p:grpSp>
        <p:nvGrpSpPr>
          <p:cNvPr id="109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0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4" name="C. to not touc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not running</a:t>
              </a:r>
            </a:p>
          </p:txBody>
        </p:sp>
      </p:grpSp>
      <p:grpSp>
        <p:nvGrpSpPr>
          <p:cNvPr id="109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09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87" name="5. “When does it start?” They asked when it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“When does the shop close?” I asked when it ___.</a:t>
              </a:r>
            </a:p>
          </p:txBody>
        </p:sp>
      </p:grpSp>
      <p:grpSp>
        <p:nvGrpSpPr>
          <p:cNvPr id="109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0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0" name="A. did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close</a:t>
              </a:r>
            </a:p>
          </p:txBody>
        </p:sp>
      </p:grpSp>
      <p:grpSp>
        <p:nvGrpSpPr>
          <p:cNvPr id="109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09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3" name="B. sta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closed</a:t>
              </a:r>
            </a:p>
          </p:txBody>
        </p:sp>
      </p:grpSp>
      <p:grpSp>
        <p:nvGrpSpPr>
          <p:cNvPr id="109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0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996" name="C. does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close</a:t>
              </a:r>
            </a:p>
          </p:txBody>
        </p:sp>
      </p:grpSp>
      <p:sp>
        <p:nvSpPr>
          <p:cNvPr id="109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09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0" name="B1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25  •  REVEAL</a:t>
              </a:r>
            </a:p>
          </p:txBody>
        </p:sp>
      </p:grpSp>
      <p:grpSp>
        <p:nvGrpSpPr>
          <p:cNvPr id="110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0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3" name="15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0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08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10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0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1" name="Reported questions and command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questions and commands: choose the answer</a:t>
              </a:r>
            </a:p>
          </p:txBody>
        </p:sp>
      </p:grpSp>
      <p:grpSp>
        <p:nvGrpSpPr>
          <p:cNvPr id="110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0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0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18" name="1. “Where do you live?” She asked where I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“Where do you work?” He asked where I ___.</a:t>
              </a:r>
            </a:p>
          </p:txBody>
        </p:sp>
      </p:grpSp>
      <p:grpSp>
        <p:nvGrpSpPr>
          <p:cNvPr id="110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1" name="A. did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work</a:t>
              </a:r>
            </a:p>
          </p:txBody>
        </p:sp>
      </p:grpSp>
      <p:grpSp>
        <p:nvGrpSpPr>
          <p:cNvPr id="110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0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4" name="B. l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</a:t>
              </a:r>
            </a:p>
          </p:txBody>
        </p:sp>
      </p:grpSp>
      <p:grpSp>
        <p:nvGrpSpPr>
          <p:cNvPr id="110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0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27" name="C. do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work</a:t>
              </a:r>
            </a:p>
          </p:txBody>
        </p:sp>
      </p:grpSp>
      <p:grpSp>
        <p:nvGrpSpPr>
          <p:cNvPr id="110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0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0" name="2. “Are you ready?” He asked ___ I was 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“Is Jack at home?” She asked ___ Jack was at home.</a:t>
              </a:r>
            </a:p>
          </p:txBody>
        </p:sp>
      </p:grpSp>
      <p:grpSp>
        <p:nvGrpSpPr>
          <p:cNvPr id="110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0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3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110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0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6" name="B. i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if</a:t>
              </a:r>
            </a:p>
          </p:txBody>
        </p:sp>
      </p:grpSp>
      <p:grpSp>
        <p:nvGrpSpPr>
          <p:cNvPr id="110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0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39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grpSp>
        <p:nvGrpSpPr>
          <p:cNvPr id="110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0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2" name="3. “Sit down.” She told me ___ d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“Open your books.” The teacher told us ___ our books.</a:t>
              </a:r>
            </a:p>
          </p:txBody>
        </p:sp>
      </p:grpSp>
      <p:grpSp>
        <p:nvGrpSpPr>
          <p:cNvPr id="110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0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5" name="A. 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open</a:t>
              </a:r>
            </a:p>
          </p:txBody>
        </p:sp>
      </p:grpSp>
      <p:grpSp>
        <p:nvGrpSpPr>
          <p:cNvPr id="110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0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48" name="B. to si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open</a:t>
              </a:r>
            </a:p>
          </p:txBody>
        </p:sp>
      </p:grpSp>
      <p:grpSp>
        <p:nvGrpSpPr>
          <p:cNvPr id="110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0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1" name="C. si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opening</a:t>
              </a:r>
            </a:p>
          </p:txBody>
        </p:sp>
      </p:grpSp>
      <p:grpSp>
        <p:nvGrpSpPr>
          <p:cNvPr id="110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0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4" name="4. “Don’t touch it.” He told us ___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“Don’t run.” Mum told the children ___.</a:t>
              </a:r>
            </a:p>
          </p:txBody>
        </p:sp>
      </p:grpSp>
      <p:grpSp>
        <p:nvGrpSpPr>
          <p:cNvPr id="110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0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57" name="A. not to to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 to run</a:t>
              </a:r>
            </a:p>
          </p:txBody>
        </p:sp>
      </p:grpSp>
      <p:grpSp>
        <p:nvGrpSpPr>
          <p:cNvPr id="110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0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0" name="B. don’t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run</a:t>
              </a:r>
            </a:p>
          </p:txBody>
        </p:sp>
      </p:grpSp>
      <p:grpSp>
        <p:nvGrpSpPr>
          <p:cNvPr id="110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3" name="C. to not touc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not running</a:t>
              </a:r>
            </a:p>
          </p:txBody>
        </p:sp>
      </p:grpSp>
      <p:grpSp>
        <p:nvGrpSpPr>
          <p:cNvPr id="110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0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6" name="5. “When does it start?” They asked when it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“When does the shop close?” I asked when it ___.</a:t>
              </a:r>
            </a:p>
          </p:txBody>
        </p:sp>
      </p:grpSp>
      <p:grpSp>
        <p:nvGrpSpPr>
          <p:cNvPr id="110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69" name="A. did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close</a:t>
              </a:r>
            </a:p>
          </p:txBody>
        </p:sp>
      </p:grpSp>
      <p:grpSp>
        <p:nvGrpSpPr>
          <p:cNvPr id="110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0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2" name="B. started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closed</a:t>
              </a:r>
            </a:p>
          </p:txBody>
        </p:sp>
      </p:grpSp>
      <p:grpSp>
        <p:nvGrpSpPr>
          <p:cNvPr id="110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5" name="C. does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close</a:t>
              </a:r>
            </a:p>
          </p:txBody>
        </p:sp>
      </p:grpSp>
      <p:sp>
        <p:nvSpPr>
          <p:cNvPr id="110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0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79" name="B1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25  •  REVEAL</a:t>
              </a:r>
            </a:p>
          </p:txBody>
        </p:sp>
      </p:grpSp>
      <p:grpSp>
        <p:nvGrpSpPr>
          <p:cNvPr id="110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0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82" name="15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0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87" name="UNIT 25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25  •  REVEAL</a:t>
              </a:r>
            </a:p>
          </p:txBody>
        </p:sp>
      </p:grpSp>
      <p:grpSp>
        <p:nvGrpSpPr>
          <p:cNvPr id="110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0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0" name="Reported questions and command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Reported questions and commands: choose the answer</a:t>
              </a:r>
            </a:p>
          </p:txBody>
        </p:sp>
      </p:grpSp>
      <p:grpSp>
        <p:nvGrpSpPr>
          <p:cNvPr id="110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0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0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0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0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097" name="1. “Where do you live?” She asked where I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“Where do you work?” He asked where I ___.</a:t>
              </a:r>
            </a:p>
          </p:txBody>
        </p:sp>
      </p:grpSp>
      <p:grpSp>
        <p:nvGrpSpPr>
          <p:cNvPr id="111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0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0" name="A. did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work</a:t>
              </a:r>
            </a:p>
          </p:txBody>
        </p:sp>
      </p:grpSp>
      <p:grpSp>
        <p:nvGrpSpPr>
          <p:cNvPr id="111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1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3" name="B. liv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worked</a:t>
              </a:r>
            </a:p>
          </p:txBody>
        </p:sp>
      </p:grpSp>
      <p:grpSp>
        <p:nvGrpSpPr>
          <p:cNvPr id="111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1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6" name="C. do l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 work</a:t>
              </a:r>
            </a:p>
          </p:txBody>
        </p:sp>
      </p:grpSp>
      <p:grpSp>
        <p:nvGrpSpPr>
          <p:cNvPr id="111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1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09" name="2. “Are you ready?” He asked ___ I was read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“Is Jack at home?” She asked ___ Jack was at home.</a:t>
              </a:r>
            </a:p>
          </p:txBody>
        </p:sp>
      </p:grpSp>
      <p:grpSp>
        <p:nvGrpSpPr>
          <p:cNvPr id="111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1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2" name="A.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that</a:t>
              </a:r>
            </a:p>
          </p:txBody>
        </p:sp>
      </p:grpSp>
      <p:grpSp>
        <p:nvGrpSpPr>
          <p:cNvPr id="111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1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5" name="B. i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if</a:t>
              </a:r>
            </a:p>
          </p:txBody>
        </p:sp>
      </p:grpSp>
      <p:grpSp>
        <p:nvGrpSpPr>
          <p:cNvPr id="111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1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18" name="C. w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what</a:t>
              </a:r>
            </a:p>
          </p:txBody>
        </p:sp>
      </p:grpSp>
      <p:grpSp>
        <p:nvGrpSpPr>
          <p:cNvPr id="111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1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1" name="3. “Sit down.” She told me ___ d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“Open your books.” The teacher told us ___ our books.</a:t>
              </a:r>
            </a:p>
          </p:txBody>
        </p:sp>
      </p:grpSp>
      <p:grpSp>
        <p:nvGrpSpPr>
          <p:cNvPr id="111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1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4" name="A. si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open</a:t>
              </a:r>
            </a:p>
          </p:txBody>
        </p:sp>
      </p:grpSp>
      <p:grpSp>
        <p:nvGrpSpPr>
          <p:cNvPr id="111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1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27" name="B. to si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 open</a:t>
              </a:r>
            </a:p>
          </p:txBody>
        </p:sp>
      </p:grpSp>
      <p:grpSp>
        <p:nvGrpSpPr>
          <p:cNvPr id="111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1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0" name="C. sitt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opening</a:t>
              </a:r>
            </a:p>
          </p:txBody>
        </p:sp>
      </p:grpSp>
      <p:grpSp>
        <p:nvGrpSpPr>
          <p:cNvPr id="111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1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3" name="4. “Don’t touch it.” He told us ___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“Don’t run.” Mum told the children ___.</a:t>
              </a:r>
            </a:p>
          </p:txBody>
        </p:sp>
      </p:grpSp>
      <p:grpSp>
        <p:nvGrpSpPr>
          <p:cNvPr id="111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1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6" name="A. not to to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not to run</a:t>
              </a:r>
            </a:p>
          </p:txBody>
        </p:sp>
      </p:grpSp>
      <p:grpSp>
        <p:nvGrpSpPr>
          <p:cNvPr id="111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1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39" name="B. don’t to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run</a:t>
              </a:r>
            </a:p>
          </p:txBody>
        </p:sp>
      </p:grpSp>
      <p:grpSp>
        <p:nvGrpSpPr>
          <p:cNvPr id="111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2" name="C. to not touc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 not running</a:t>
              </a:r>
            </a:p>
          </p:txBody>
        </p:sp>
      </p:grpSp>
      <p:grpSp>
        <p:nvGrpSpPr>
          <p:cNvPr id="111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1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5" name="5. “When does it start?” They asked when it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“When does the shop close?” I asked when it ___.</a:t>
              </a:r>
            </a:p>
          </p:txBody>
        </p:sp>
      </p:grpSp>
      <p:grpSp>
        <p:nvGrpSpPr>
          <p:cNvPr id="111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48" name="A. did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close</a:t>
              </a:r>
            </a:p>
          </p:txBody>
        </p:sp>
      </p:grpSp>
      <p:grpSp>
        <p:nvGrpSpPr>
          <p:cNvPr id="111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1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1" name="B. started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closed</a:t>
              </a:r>
            </a:p>
          </p:txBody>
        </p:sp>
      </p:grpSp>
      <p:grpSp>
        <p:nvGrpSpPr>
          <p:cNvPr id="111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4" name="C. does sta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close</a:t>
              </a:r>
            </a:p>
          </p:txBody>
        </p:sp>
      </p:grpSp>
      <p:sp>
        <p:nvSpPr>
          <p:cNvPr id="111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1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58" name="B1 GRAMMAR  •  UNIT 25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25  •  REVEAL</a:t>
              </a:r>
            </a:p>
          </p:txBody>
        </p:sp>
      </p:grpSp>
      <p:grpSp>
        <p:nvGrpSpPr>
          <p:cNvPr id="111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1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1" name="15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11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6" name="UNIT 26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EXPLANATION</a:t>
              </a:r>
            </a:p>
          </p:txBody>
        </p:sp>
      </p:grpSp>
      <p:grpSp>
        <p:nvGrpSpPr>
          <p:cNvPr id="111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11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69" name="Question tag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tags</a:t>
              </a:r>
            </a:p>
          </p:txBody>
        </p:sp>
      </p:grpSp>
      <p:sp>
        <p:nvSpPr>
          <p:cNvPr id="111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11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11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11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6" name="Add a short question tag to check information. A positive statement normally takes a negative tag and vice versa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Add a short question tag to check information. A positive statement normally takes a negative tag and vice versa.</a:t>
              </a:r>
            </a:p>
          </p:txBody>
        </p:sp>
      </p:grpSp>
      <p:grpSp>
        <p:nvGrpSpPr>
          <p:cNvPr id="111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11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11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11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2" name="Use the same auxiliary verb and match the subject with a pronoun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same auxiliary verb and match the subject with a pronoun.</a:t>
              </a:r>
            </a:p>
          </p:txBody>
        </p:sp>
      </p:grpSp>
      <p:sp>
        <p:nvSpPr>
          <p:cNvPr id="111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11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1190" name="Group"/>
          <p:cNvGrpSpPr/>
          <p:nvPr/>
        </p:nvGrpSpPr>
        <p:grpSpPr>
          <a:xfrm>
            <a:off x="5295900" y="2152649"/>
            <a:ext cx="2238375" cy="2333626"/>
            <a:chOff x="0" y="0"/>
            <a:chExt cx="2238375" cy="2333625"/>
          </a:xfrm>
        </p:grpSpPr>
        <p:sp>
          <p:nvSpPr>
            <p:cNvPr id="111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9" name="positive, negative tag?…"/>
            <p:cNvSpPr txBox="1"/>
            <p:nvPr/>
          </p:nvSpPr>
          <p:spPr>
            <a:xfrm>
              <a:off x="45719" y="0"/>
              <a:ext cx="2146937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positive, negative tag?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negative, positive tag?</a:t>
              </a:r>
            </a:p>
          </p:txBody>
        </p:sp>
      </p:grpSp>
      <p:grpSp>
        <p:nvGrpSpPr>
          <p:cNvPr id="111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11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11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1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11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12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11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9" name="1.  You’re tired, aren’t you?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You’re tired, aren’t you?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doesn’t drive, does she?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They arrived, didn’t they?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We can leave, can’t we?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It isn’t cold, is it?</a:t>
              </a:r>
            </a:p>
          </p:txBody>
        </p:sp>
      </p:grpSp>
      <p:sp>
        <p:nvSpPr>
          <p:cNvPr id="112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2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3" name="B1 GRAMMAR  •  UNIT 26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26  •  EXPLANATION</a:t>
              </a:r>
            </a:p>
          </p:txBody>
        </p:sp>
      </p:grpSp>
      <p:grpSp>
        <p:nvGrpSpPr>
          <p:cNvPr id="112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2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6" name="15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2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1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2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2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4" name="Question tag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tags: choose the answer</a:t>
              </a:r>
            </a:p>
          </p:txBody>
        </p:sp>
      </p:grpSp>
      <p:grpSp>
        <p:nvGrpSpPr>
          <p:cNvPr id="112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2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12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2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1" name="1. You live here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know Sarah, ___?</a:t>
              </a:r>
            </a:p>
          </p:txBody>
        </p:sp>
      </p:grpSp>
      <p:grpSp>
        <p:nvGrpSpPr>
          <p:cNvPr id="112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4" name="A. do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 you</a:t>
              </a:r>
            </a:p>
          </p:txBody>
        </p:sp>
      </p:grpSp>
      <p:grpSp>
        <p:nvGrpSpPr>
          <p:cNvPr id="112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7" name="B. don’t yo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you</a:t>
              </a:r>
            </a:p>
          </p:txBody>
        </p:sp>
      </p:grpSp>
      <p:grpSp>
        <p:nvGrpSpPr>
          <p:cNvPr id="112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2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0" name="C. aren’t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 you</a:t>
              </a:r>
            </a:p>
          </p:txBody>
        </p:sp>
      </p:grpSp>
      <p:grpSp>
        <p:nvGrpSpPr>
          <p:cNvPr id="112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2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3" name="2. She isn’t coming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isn't tired, ___?</a:t>
              </a:r>
            </a:p>
          </p:txBody>
        </p:sp>
      </p:grpSp>
      <p:grpSp>
        <p:nvGrpSpPr>
          <p:cNvPr id="112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6" name="A. is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he</a:t>
              </a:r>
            </a:p>
          </p:txBody>
        </p:sp>
      </p:grpSp>
      <p:grpSp>
        <p:nvGrpSpPr>
          <p:cNvPr id="112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9" name="B. isn’t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 he</a:t>
              </a:r>
            </a:p>
          </p:txBody>
        </p:sp>
      </p:grpSp>
      <p:grpSp>
        <p:nvGrpSpPr>
          <p:cNvPr id="112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2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2" name="C. does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he</a:t>
              </a:r>
            </a:p>
          </p:txBody>
        </p:sp>
      </p:grpSp>
      <p:grpSp>
        <p:nvGrpSpPr>
          <p:cNvPr id="112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2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5" name="3. They went home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arrived early, ___?</a:t>
              </a:r>
            </a:p>
          </p:txBody>
        </p:sp>
      </p:grpSp>
      <p:grpSp>
        <p:nvGrpSpPr>
          <p:cNvPr id="112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48" name="A. did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</a:t>
              </a:r>
            </a:p>
          </p:txBody>
        </p:sp>
      </p:grpSp>
      <p:grpSp>
        <p:nvGrpSpPr>
          <p:cNvPr id="112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1" name="B. didn’t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didn’t we</a:t>
              </a:r>
            </a:p>
          </p:txBody>
        </p:sp>
      </p:grpSp>
      <p:grpSp>
        <p:nvGrpSpPr>
          <p:cNvPr id="112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2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4" name="C. weren’t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weren’t we</a:t>
              </a:r>
            </a:p>
          </p:txBody>
        </p:sp>
      </p:grpSp>
      <p:grpSp>
        <p:nvGrpSpPr>
          <p:cNvPr id="112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2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57" name="4. He can swim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Anna can drive, ___?</a:t>
              </a:r>
            </a:p>
          </p:txBody>
        </p:sp>
      </p:grpSp>
      <p:grpSp>
        <p:nvGrpSpPr>
          <p:cNvPr id="112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0" name="A. can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 she</a:t>
              </a:r>
            </a:p>
          </p:txBody>
        </p:sp>
      </p:grpSp>
      <p:grpSp>
        <p:nvGrpSpPr>
          <p:cNvPr id="112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3" name="B. can’t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 she</a:t>
              </a:r>
            </a:p>
          </p:txBody>
        </p:sp>
      </p:grpSp>
      <p:grpSp>
        <p:nvGrpSpPr>
          <p:cNvPr id="112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2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6" name="C. doesn’t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doesn’t she</a:t>
              </a:r>
            </a:p>
          </p:txBody>
        </p:sp>
      </p:grpSp>
      <p:grpSp>
        <p:nvGrpSpPr>
          <p:cNvPr id="112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2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69" name="5. We haven’t met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haven't finished, ___?</a:t>
              </a:r>
            </a:p>
          </p:txBody>
        </p:sp>
      </p:grpSp>
      <p:grpSp>
        <p:nvGrpSpPr>
          <p:cNvPr id="112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2" name="A. have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they</a:t>
              </a:r>
            </a:p>
          </p:txBody>
        </p:sp>
      </p:grpSp>
      <p:grpSp>
        <p:nvGrpSpPr>
          <p:cNvPr id="112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5" name="B. haven’t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haven’t they</a:t>
              </a:r>
            </a:p>
          </p:txBody>
        </p:sp>
      </p:grpSp>
      <p:grpSp>
        <p:nvGrpSpPr>
          <p:cNvPr id="112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2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78" name="C. did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they</a:t>
              </a:r>
            </a:p>
          </p:txBody>
        </p:sp>
      </p:grpSp>
      <p:sp>
        <p:nvSpPr>
          <p:cNvPr id="112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2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2" name="B1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26  •  REVEAL</a:t>
              </a:r>
            </a:p>
          </p:txBody>
        </p:sp>
      </p:grpSp>
      <p:grpSp>
        <p:nvGrpSpPr>
          <p:cNvPr id="112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2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85" name="15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2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2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0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2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2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3" name="Question tag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tags: choose the answer</a:t>
              </a:r>
            </a:p>
          </p:txBody>
        </p:sp>
      </p:grpSp>
      <p:grpSp>
        <p:nvGrpSpPr>
          <p:cNvPr id="112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2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2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2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0" name="1. You live here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know Sarah, ___?</a:t>
              </a:r>
            </a:p>
          </p:txBody>
        </p:sp>
      </p:grpSp>
      <p:grpSp>
        <p:nvGrpSpPr>
          <p:cNvPr id="113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3" name="A. do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 you</a:t>
              </a:r>
            </a:p>
          </p:txBody>
        </p:sp>
      </p:grpSp>
      <p:grpSp>
        <p:nvGrpSpPr>
          <p:cNvPr id="113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6" name="B. don’t yo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you</a:t>
              </a:r>
            </a:p>
          </p:txBody>
        </p:sp>
      </p:grpSp>
      <p:grpSp>
        <p:nvGrpSpPr>
          <p:cNvPr id="113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3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09" name="C. aren’t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 you</a:t>
              </a:r>
            </a:p>
          </p:txBody>
        </p:sp>
      </p:grpSp>
      <p:grpSp>
        <p:nvGrpSpPr>
          <p:cNvPr id="113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3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2" name="2. She isn’t coming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isn't tired, ___?</a:t>
              </a:r>
            </a:p>
          </p:txBody>
        </p:sp>
      </p:grpSp>
      <p:grpSp>
        <p:nvGrpSpPr>
          <p:cNvPr id="113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5" name="A. is s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he</a:t>
              </a:r>
            </a:p>
          </p:txBody>
        </p:sp>
      </p:grpSp>
      <p:grpSp>
        <p:nvGrpSpPr>
          <p:cNvPr id="113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18" name="B. isn’t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 he</a:t>
              </a:r>
            </a:p>
          </p:txBody>
        </p:sp>
      </p:grpSp>
      <p:grpSp>
        <p:nvGrpSpPr>
          <p:cNvPr id="113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3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1" name="C. does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he</a:t>
              </a:r>
            </a:p>
          </p:txBody>
        </p:sp>
      </p:grpSp>
      <p:grpSp>
        <p:nvGrpSpPr>
          <p:cNvPr id="113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3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4" name="3. They went home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arrived early, ___?</a:t>
              </a:r>
            </a:p>
          </p:txBody>
        </p:sp>
      </p:grpSp>
      <p:grpSp>
        <p:nvGrpSpPr>
          <p:cNvPr id="113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27" name="A. did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</a:t>
              </a:r>
            </a:p>
          </p:txBody>
        </p:sp>
      </p:grpSp>
      <p:grpSp>
        <p:nvGrpSpPr>
          <p:cNvPr id="113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0" name="B. didn’t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didn’t we</a:t>
              </a:r>
            </a:p>
          </p:txBody>
        </p:sp>
      </p:grpSp>
      <p:grpSp>
        <p:nvGrpSpPr>
          <p:cNvPr id="113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3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3" name="C. weren’t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weren’t we</a:t>
              </a:r>
            </a:p>
          </p:txBody>
        </p:sp>
      </p:grpSp>
      <p:grpSp>
        <p:nvGrpSpPr>
          <p:cNvPr id="113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3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6" name="4. He can swim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Anna can drive, ___?</a:t>
              </a:r>
            </a:p>
          </p:txBody>
        </p:sp>
      </p:grpSp>
      <p:grpSp>
        <p:nvGrpSpPr>
          <p:cNvPr id="113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39" name="A. can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 she</a:t>
              </a:r>
            </a:p>
          </p:txBody>
        </p:sp>
      </p:grpSp>
      <p:grpSp>
        <p:nvGrpSpPr>
          <p:cNvPr id="113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2" name="B. can’t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 she</a:t>
              </a:r>
            </a:p>
          </p:txBody>
        </p:sp>
      </p:grpSp>
      <p:grpSp>
        <p:nvGrpSpPr>
          <p:cNvPr id="113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3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5" name="C. doesn’t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doesn’t she</a:t>
              </a:r>
            </a:p>
          </p:txBody>
        </p:sp>
      </p:grpSp>
      <p:grpSp>
        <p:nvGrpSpPr>
          <p:cNvPr id="113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3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48" name="5. We haven’t met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haven't finished, ___?</a:t>
              </a:r>
            </a:p>
          </p:txBody>
        </p:sp>
      </p:grpSp>
      <p:grpSp>
        <p:nvGrpSpPr>
          <p:cNvPr id="113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1" name="A. have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they</a:t>
              </a:r>
            </a:p>
          </p:txBody>
        </p:sp>
      </p:grpSp>
      <p:grpSp>
        <p:nvGrpSpPr>
          <p:cNvPr id="113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4" name="B. haven’t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haven’t they</a:t>
              </a:r>
            </a:p>
          </p:txBody>
        </p:sp>
      </p:grpSp>
      <p:grpSp>
        <p:nvGrpSpPr>
          <p:cNvPr id="113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3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57" name="C. did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they</a:t>
              </a:r>
            </a:p>
          </p:txBody>
        </p:sp>
      </p:grpSp>
      <p:sp>
        <p:nvSpPr>
          <p:cNvPr id="113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3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1" name="B1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26  •  REVEAL</a:t>
              </a:r>
            </a:p>
          </p:txBody>
        </p:sp>
      </p:grpSp>
      <p:grpSp>
        <p:nvGrpSpPr>
          <p:cNvPr id="113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3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4" name="15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3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69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3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3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2" name="Question tag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tags: choose the answer</a:t>
              </a:r>
            </a:p>
          </p:txBody>
        </p:sp>
      </p:grpSp>
      <p:grpSp>
        <p:nvGrpSpPr>
          <p:cNvPr id="113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3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13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3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3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79" name="1. You live here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know Sarah, ___?</a:t>
              </a:r>
            </a:p>
          </p:txBody>
        </p:sp>
      </p:grpSp>
      <p:grpSp>
        <p:nvGrpSpPr>
          <p:cNvPr id="113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3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2" name="A. do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 you</a:t>
              </a:r>
            </a:p>
          </p:txBody>
        </p:sp>
      </p:grpSp>
      <p:grpSp>
        <p:nvGrpSpPr>
          <p:cNvPr id="113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3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5" name="B. don’t yo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you</a:t>
              </a:r>
            </a:p>
          </p:txBody>
        </p:sp>
      </p:grpSp>
      <p:grpSp>
        <p:nvGrpSpPr>
          <p:cNvPr id="113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3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88" name="C. aren’t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 you</a:t>
              </a:r>
            </a:p>
          </p:txBody>
        </p:sp>
      </p:grpSp>
      <p:grpSp>
        <p:nvGrpSpPr>
          <p:cNvPr id="113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3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1" name="2. She isn’t coming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isn't tired, ___?</a:t>
              </a:r>
            </a:p>
          </p:txBody>
        </p:sp>
      </p:grpSp>
      <p:grpSp>
        <p:nvGrpSpPr>
          <p:cNvPr id="113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3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4" name="A. is s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he</a:t>
              </a:r>
            </a:p>
          </p:txBody>
        </p:sp>
      </p:grpSp>
      <p:grpSp>
        <p:nvGrpSpPr>
          <p:cNvPr id="113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3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397" name="B. isn’t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 he</a:t>
              </a:r>
            </a:p>
          </p:txBody>
        </p:sp>
      </p:grpSp>
      <p:grpSp>
        <p:nvGrpSpPr>
          <p:cNvPr id="114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3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0" name="C. does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he</a:t>
              </a:r>
            </a:p>
          </p:txBody>
        </p:sp>
      </p:grpSp>
      <p:grpSp>
        <p:nvGrpSpPr>
          <p:cNvPr id="114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4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3" name="3. They went home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arrived early, ___?</a:t>
              </a:r>
            </a:p>
          </p:txBody>
        </p:sp>
      </p:grpSp>
      <p:grpSp>
        <p:nvGrpSpPr>
          <p:cNvPr id="114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4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6" name="A. did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</a:t>
              </a:r>
            </a:p>
          </p:txBody>
        </p:sp>
      </p:grpSp>
      <p:grpSp>
        <p:nvGrpSpPr>
          <p:cNvPr id="114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4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09" name="B. didn’t the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didn’t we</a:t>
              </a:r>
            </a:p>
          </p:txBody>
        </p:sp>
      </p:grpSp>
      <p:grpSp>
        <p:nvGrpSpPr>
          <p:cNvPr id="114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4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2" name="C. weren’t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weren’t we</a:t>
              </a:r>
            </a:p>
          </p:txBody>
        </p:sp>
      </p:grpSp>
      <p:grpSp>
        <p:nvGrpSpPr>
          <p:cNvPr id="114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4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5" name="4. He can swim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Anna can drive, ___?</a:t>
              </a:r>
            </a:p>
          </p:txBody>
        </p:sp>
      </p:grpSp>
      <p:grpSp>
        <p:nvGrpSpPr>
          <p:cNvPr id="114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4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18" name="A. can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 she</a:t>
              </a:r>
            </a:p>
          </p:txBody>
        </p:sp>
      </p:grpSp>
      <p:grpSp>
        <p:nvGrpSpPr>
          <p:cNvPr id="114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1" name="B. can’t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 she</a:t>
              </a:r>
            </a:p>
          </p:txBody>
        </p:sp>
      </p:grpSp>
      <p:grpSp>
        <p:nvGrpSpPr>
          <p:cNvPr id="114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4" name="C. doesn’t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doesn’t she</a:t>
              </a:r>
            </a:p>
          </p:txBody>
        </p:sp>
      </p:grpSp>
      <p:grpSp>
        <p:nvGrpSpPr>
          <p:cNvPr id="114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4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27" name="5. We haven’t met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haven't finished, ___?</a:t>
              </a:r>
            </a:p>
          </p:txBody>
        </p:sp>
      </p:grpSp>
      <p:grpSp>
        <p:nvGrpSpPr>
          <p:cNvPr id="114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0" name="A. have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they</a:t>
              </a:r>
            </a:p>
          </p:txBody>
        </p:sp>
      </p:grpSp>
      <p:grpSp>
        <p:nvGrpSpPr>
          <p:cNvPr id="114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4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3" name="B. haven’t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haven’t they</a:t>
              </a:r>
            </a:p>
          </p:txBody>
        </p:sp>
      </p:grpSp>
      <p:grpSp>
        <p:nvGrpSpPr>
          <p:cNvPr id="114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36" name="C. did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they</a:t>
              </a:r>
            </a:p>
          </p:txBody>
        </p:sp>
      </p:grpSp>
      <p:sp>
        <p:nvSpPr>
          <p:cNvPr id="114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4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0" name="B1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26  •  REVEAL</a:t>
              </a:r>
            </a:p>
          </p:txBody>
        </p:sp>
      </p:grpSp>
      <p:grpSp>
        <p:nvGrpSpPr>
          <p:cNvPr id="114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4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3" name="15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4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48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4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4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1" name="Question tag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tags: choose the answer</a:t>
              </a:r>
            </a:p>
          </p:txBody>
        </p:sp>
      </p:grpSp>
      <p:grpSp>
        <p:nvGrpSpPr>
          <p:cNvPr id="114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4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4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4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4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58" name="1. You live here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know Sarah, ___?</a:t>
              </a:r>
            </a:p>
          </p:txBody>
        </p:sp>
      </p:grpSp>
      <p:grpSp>
        <p:nvGrpSpPr>
          <p:cNvPr id="114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4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1" name="A. do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 you</a:t>
              </a:r>
            </a:p>
          </p:txBody>
        </p:sp>
      </p:grpSp>
      <p:grpSp>
        <p:nvGrpSpPr>
          <p:cNvPr id="114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4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4" name="B. don’t yo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you</a:t>
              </a:r>
            </a:p>
          </p:txBody>
        </p:sp>
      </p:grpSp>
      <p:grpSp>
        <p:nvGrpSpPr>
          <p:cNvPr id="114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4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67" name="C. aren’t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 you</a:t>
              </a:r>
            </a:p>
          </p:txBody>
        </p:sp>
      </p:grpSp>
      <p:grpSp>
        <p:nvGrpSpPr>
          <p:cNvPr id="114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4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0" name="2. She isn’t coming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isn't tired, ___?</a:t>
              </a:r>
            </a:p>
          </p:txBody>
        </p:sp>
      </p:grpSp>
      <p:grpSp>
        <p:nvGrpSpPr>
          <p:cNvPr id="114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4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3" name="A. is s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he</a:t>
              </a:r>
            </a:p>
          </p:txBody>
        </p:sp>
      </p:grpSp>
      <p:grpSp>
        <p:nvGrpSpPr>
          <p:cNvPr id="114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4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6" name="B. isn’t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 he</a:t>
              </a:r>
            </a:p>
          </p:txBody>
        </p:sp>
      </p:grpSp>
      <p:grpSp>
        <p:nvGrpSpPr>
          <p:cNvPr id="114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4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79" name="C. does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he</a:t>
              </a:r>
            </a:p>
          </p:txBody>
        </p:sp>
      </p:grpSp>
      <p:grpSp>
        <p:nvGrpSpPr>
          <p:cNvPr id="114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4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2" name="3. They went home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arrived early, ___?</a:t>
              </a:r>
            </a:p>
          </p:txBody>
        </p:sp>
      </p:grpSp>
      <p:grpSp>
        <p:nvGrpSpPr>
          <p:cNvPr id="114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4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5" name="A. did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</a:t>
              </a:r>
            </a:p>
          </p:txBody>
        </p:sp>
      </p:grpSp>
      <p:grpSp>
        <p:nvGrpSpPr>
          <p:cNvPr id="114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4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88" name="B. didn’t the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didn’t we</a:t>
              </a:r>
            </a:p>
          </p:txBody>
        </p:sp>
      </p:grpSp>
      <p:grpSp>
        <p:nvGrpSpPr>
          <p:cNvPr id="114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4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1" name="C. weren’t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weren’t we</a:t>
              </a:r>
            </a:p>
          </p:txBody>
        </p:sp>
      </p:grpSp>
      <p:grpSp>
        <p:nvGrpSpPr>
          <p:cNvPr id="114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4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4" name="4. He can swim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Anna can drive, ___?</a:t>
              </a:r>
            </a:p>
          </p:txBody>
        </p:sp>
      </p:grpSp>
      <p:grpSp>
        <p:nvGrpSpPr>
          <p:cNvPr id="114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4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497" name="A. can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 she</a:t>
              </a:r>
            </a:p>
          </p:txBody>
        </p:sp>
      </p:grpSp>
      <p:grpSp>
        <p:nvGrpSpPr>
          <p:cNvPr id="115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4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0" name="B. can’t 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 she</a:t>
              </a:r>
            </a:p>
          </p:txBody>
        </p:sp>
      </p:grpSp>
      <p:grpSp>
        <p:nvGrpSpPr>
          <p:cNvPr id="115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3" name="C. doesn’t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doesn’t she</a:t>
              </a:r>
            </a:p>
          </p:txBody>
        </p:sp>
      </p:grpSp>
      <p:grpSp>
        <p:nvGrpSpPr>
          <p:cNvPr id="115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5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6" name="5. We haven’t met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haven't finished, ___?</a:t>
              </a:r>
            </a:p>
          </p:txBody>
        </p:sp>
      </p:grpSp>
      <p:grpSp>
        <p:nvGrpSpPr>
          <p:cNvPr id="115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09" name="A. have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they</a:t>
              </a:r>
            </a:p>
          </p:txBody>
        </p:sp>
      </p:grpSp>
      <p:grpSp>
        <p:nvGrpSpPr>
          <p:cNvPr id="115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2" name="B. haven’t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haven’t they</a:t>
              </a:r>
            </a:p>
          </p:txBody>
        </p:sp>
      </p:grpSp>
      <p:grpSp>
        <p:nvGrpSpPr>
          <p:cNvPr id="115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5" name="C. did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they</a:t>
              </a:r>
            </a:p>
          </p:txBody>
        </p:sp>
      </p:grpSp>
      <p:sp>
        <p:nvSpPr>
          <p:cNvPr id="115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5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19" name="B1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26  •  REVEAL</a:t>
              </a:r>
            </a:p>
          </p:txBody>
        </p:sp>
      </p:grpSp>
      <p:grpSp>
        <p:nvGrpSpPr>
          <p:cNvPr id="115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5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2" name="15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5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27" name="UNIT 26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26  •  REVEAL</a:t>
              </a:r>
            </a:p>
          </p:txBody>
        </p:sp>
      </p:grpSp>
      <p:grpSp>
        <p:nvGrpSpPr>
          <p:cNvPr id="115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5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0" name="Question tag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Question tags: choose the answer</a:t>
              </a:r>
            </a:p>
          </p:txBody>
        </p:sp>
      </p:grpSp>
      <p:grpSp>
        <p:nvGrpSpPr>
          <p:cNvPr id="115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5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5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5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37" name="1. You live here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You know Sarah, ___?</a:t>
              </a:r>
            </a:p>
          </p:txBody>
        </p:sp>
      </p:grpSp>
      <p:grpSp>
        <p:nvGrpSpPr>
          <p:cNvPr id="115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5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0" name="A. do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do you</a:t>
              </a:r>
            </a:p>
          </p:txBody>
        </p:sp>
      </p:grpSp>
      <p:grpSp>
        <p:nvGrpSpPr>
          <p:cNvPr id="115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5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3" name="B. don’t you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don’t you</a:t>
              </a:r>
            </a:p>
          </p:txBody>
        </p:sp>
      </p:grpSp>
      <p:grpSp>
        <p:nvGrpSpPr>
          <p:cNvPr id="115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5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6" name="C. aren’t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aren’t you</a:t>
              </a:r>
            </a:p>
          </p:txBody>
        </p:sp>
      </p:grpSp>
      <p:grpSp>
        <p:nvGrpSpPr>
          <p:cNvPr id="115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5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49" name="2. She isn’t coming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He isn't tired, ___?</a:t>
              </a:r>
            </a:p>
          </p:txBody>
        </p:sp>
      </p:grpSp>
      <p:grpSp>
        <p:nvGrpSpPr>
          <p:cNvPr id="115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5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2" name="A. is s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is he</a:t>
              </a:r>
            </a:p>
          </p:txBody>
        </p:sp>
      </p:grpSp>
      <p:grpSp>
        <p:nvGrpSpPr>
          <p:cNvPr id="115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5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5" name="B. isn’t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isn’t he</a:t>
              </a:r>
            </a:p>
          </p:txBody>
        </p:sp>
      </p:grpSp>
      <p:grpSp>
        <p:nvGrpSpPr>
          <p:cNvPr id="115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5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58" name="C. does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 he</a:t>
              </a:r>
            </a:p>
          </p:txBody>
        </p:sp>
      </p:grpSp>
      <p:grpSp>
        <p:nvGrpSpPr>
          <p:cNvPr id="115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5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1" name="3. They went home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We arrived early, ___?</a:t>
              </a:r>
            </a:p>
          </p:txBody>
        </p:sp>
      </p:grpSp>
      <p:grpSp>
        <p:nvGrpSpPr>
          <p:cNvPr id="115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5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4" name="A. did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did we</a:t>
              </a:r>
            </a:p>
          </p:txBody>
        </p:sp>
      </p:grpSp>
      <p:grpSp>
        <p:nvGrpSpPr>
          <p:cNvPr id="115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5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67" name="B. didn’t they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didn’t we</a:t>
              </a:r>
            </a:p>
          </p:txBody>
        </p:sp>
      </p:grpSp>
      <p:grpSp>
        <p:nvGrpSpPr>
          <p:cNvPr id="115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5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0" name="C. weren’t the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weren’t we</a:t>
              </a:r>
            </a:p>
          </p:txBody>
        </p:sp>
      </p:grpSp>
      <p:grpSp>
        <p:nvGrpSpPr>
          <p:cNvPr id="115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5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3" name="4. He can swim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Anna can drive, ___?</a:t>
              </a:r>
            </a:p>
          </p:txBody>
        </p:sp>
      </p:grpSp>
      <p:grpSp>
        <p:nvGrpSpPr>
          <p:cNvPr id="115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5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6" name="A. can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can she</a:t>
              </a:r>
            </a:p>
          </p:txBody>
        </p:sp>
      </p:grpSp>
      <p:grpSp>
        <p:nvGrpSpPr>
          <p:cNvPr id="115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5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79" name="B. can’t 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can’t she</a:t>
              </a:r>
            </a:p>
          </p:txBody>
        </p:sp>
      </p:grpSp>
      <p:grpSp>
        <p:nvGrpSpPr>
          <p:cNvPr id="115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2" name="C. doesn’t 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doesn’t she</a:t>
              </a:r>
            </a:p>
          </p:txBody>
        </p:sp>
      </p:grpSp>
      <p:grpSp>
        <p:nvGrpSpPr>
          <p:cNvPr id="115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5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5" name="5. We haven’t met,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They haven't finished, ___?</a:t>
              </a:r>
            </a:p>
          </p:txBody>
        </p:sp>
      </p:grpSp>
      <p:grpSp>
        <p:nvGrpSpPr>
          <p:cNvPr id="115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88" name="A. have w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have they</a:t>
              </a:r>
            </a:p>
          </p:txBody>
        </p:sp>
      </p:grpSp>
      <p:grpSp>
        <p:nvGrpSpPr>
          <p:cNvPr id="115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5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1" name="B. haven’t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haven’t they</a:t>
              </a:r>
            </a:p>
          </p:txBody>
        </p:sp>
      </p:grpSp>
      <p:grpSp>
        <p:nvGrpSpPr>
          <p:cNvPr id="115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4" name="C. did w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did they</a:t>
              </a:r>
            </a:p>
          </p:txBody>
        </p:sp>
      </p:grpSp>
      <p:sp>
        <p:nvSpPr>
          <p:cNvPr id="115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5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5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598" name="B1 GRAMMAR  •  UNIT 26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26  •  REVEAL</a:t>
              </a:r>
            </a:p>
          </p:txBody>
        </p:sp>
      </p:grpSp>
      <p:grpSp>
        <p:nvGrpSpPr>
          <p:cNvPr id="116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6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1" name="15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16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6" name="UNIT 27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EXPLANATION</a:t>
              </a:r>
            </a:p>
          </p:txBody>
        </p:sp>
      </p:grpSp>
      <p:grpSp>
        <p:nvGrpSpPr>
          <p:cNvPr id="116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16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09" name="Comparatives and superlative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superlatives</a:t>
              </a:r>
            </a:p>
          </p:txBody>
        </p:sp>
      </p:grpSp>
      <p:sp>
        <p:nvSpPr>
          <p:cNvPr id="116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16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161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16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6" name="Use comparatives to compare two things and superlatives to compare one thing with a whole group. Irregular forms include better and best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comparatives to compare two things and superlatives to compare one thing with a whole group. Irregular forms include better and best.</a:t>
              </a:r>
            </a:p>
          </p:txBody>
        </p:sp>
      </p:grpSp>
      <p:grpSp>
        <p:nvGrpSpPr>
          <p:cNvPr id="116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16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16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16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2" name="Use much or far to strengthen a comparative and a bit or slightly to make it weaker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much or far to strengthen a comparative and a bit or slightly to make it weaker.</a:t>
              </a:r>
            </a:p>
          </p:txBody>
        </p:sp>
      </p:grpSp>
      <p:sp>
        <p:nvSpPr>
          <p:cNvPr id="116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16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163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16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29" name="adjective-er / more adjective + than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adjective-er / more adjective + than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the adjective-est / most adjective</a:t>
              </a:r>
            </a:p>
          </p:txBody>
        </p:sp>
      </p:grpSp>
      <p:grpSp>
        <p:nvGrpSpPr>
          <p:cNvPr id="116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16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16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16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16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16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39" name="1.  This test is easier than the last one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This test is easier than the last one.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It’s the most interesting book here.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My car is much faster.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Today is slightly colder.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She is the best player.</a:t>
              </a:r>
            </a:p>
          </p:txBody>
        </p:sp>
      </p:grpSp>
      <p:sp>
        <p:nvSpPr>
          <p:cNvPr id="116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6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43" name="B1 GRAMMAR  •  UNIT 27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27  •  EXPLANATION</a:t>
              </a:r>
            </a:p>
          </p:txBody>
        </p:sp>
      </p:grpSp>
      <p:grpSp>
        <p:nvGrpSpPr>
          <p:cNvPr id="116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6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46" name="16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6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1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6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6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4" name="Comparatives and superla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superlatives: choose the answer</a:t>
              </a:r>
            </a:p>
          </p:txBody>
        </p:sp>
      </p:grpSp>
      <p:grpSp>
        <p:nvGrpSpPr>
          <p:cNvPr id="116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6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16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6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6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1" name="1. This route is ___ than the other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new phone is ___ than my old one.</a:t>
              </a:r>
            </a:p>
          </p:txBody>
        </p:sp>
      </p:grpSp>
      <p:grpSp>
        <p:nvGrpSpPr>
          <p:cNvPr id="116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4" name="A. more sho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light</a:t>
              </a:r>
            </a:p>
          </p:txBody>
        </p:sp>
      </p:grpSp>
      <p:grpSp>
        <p:nvGrpSpPr>
          <p:cNvPr id="116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67" name="B. shor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lighter</a:t>
              </a:r>
            </a:p>
          </p:txBody>
        </p:sp>
      </p:grpSp>
      <p:grpSp>
        <p:nvGrpSpPr>
          <p:cNvPr id="116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6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0" name="C. the short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lightest</a:t>
              </a:r>
            </a:p>
          </p:txBody>
        </p:sp>
      </p:grpSp>
      <p:grpSp>
        <p:nvGrpSpPr>
          <p:cNvPr id="116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6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3" name="2. It was ___ film I’ve se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That was ___ meal I've had here.</a:t>
              </a:r>
            </a:p>
          </p:txBody>
        </p:sp>
      </p:grpSp>
      <p:grpSp>
        <p:nvGrpSpPr>
          <p:cNvPr id="116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6" name="A. the funni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tastiest</a:t>
              </a:r>
            </a:p>
          </p:txBody>
        </p:sp>
      </p:grpSp>
      <p:grpSp>
        <p:nvGrpSpPr>
          <p:cNvPr id="116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79" name="B. funni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tastier than</a:t>
              </a:r>
            </a:p>
          </p:txBody>
        </p:sp>
      </p:grpSp>
      <p:grpSp>
        <p:nvGrpSpPr>
          <p:cNvPr id="116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6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2" name="C. more fun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tasty</a:t>
              </a:r>
            </a:p>
          </p:txBody>
        </p:sp>
      </p:grpSp>
      <p:grpSp>
        <p:nvGrpSpPr>
          <p:cNvPr id="116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6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5" name="3. Her new job is ___ more interes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book is ___ more useful than that one.</a:t>
              </a:r>
            </a:p>
          </p:txBody>
        </p:sp>
      </p:grpSp>
      <p:grpSp>
        <p:nvGrpSpPr>
          <p:cNvPr id="116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88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16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1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16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6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4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6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6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697" name="4. Today is a bit ___ than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exam was a bit ___ than I expected.</a:t>
              </a:r>
            </a:p>
          </p:txBody>
        </p:sp>
      </p:grpSp>
      <p:grpSp>
        <p:nvGrpSpPr>
          <p:cNvPr id="117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0" name="A. warm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easiest</a:t>
              </a:r>
            </a:p>
          </p:txBody>
        </p:sp>
      </p:grpSp>
      <p:grpSp>
        <p:nvGrpSpPr>
          <p:cNvPr id="117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3" name="B. warm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easier</a:t>
              </a:r>
            </a:p>
          </p:txBody>
        </p:sp>
      </p:grpSp>
      <p:grpSp>
        <p:nvGrpSpPr>
          <p:cNvPr id="117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7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6" name="C. more warm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easiest</a:t>
              </a:r>
            </a:p>
          </p:txBody>
        </p:sp>
      </p:grpSp>
      <p:grpSp>
        <p:nvGrpSpPr>
          <p:cNvPr id="117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7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09" name="5. That is ___ restaurant in t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Everest is ___ mountain in the world.</a:t>
              </a:r>
            </a:p>
          </p:txBody>
        </p:sp>
      </p:grpSp>
      <p:grpSp>
        <p:nvGrpSpPr>
          <p:cNvPr id="117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2" name="A. the b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highest</a:t>
              </a:r>
            </a:p>
          </p:txBody>
        </p:sp>
      </p:grpSp>
      <p:grpSp>
        <p:nvGrpSpPr>
          <p:cNvPr id="117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5" name="B. bett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higher than</a:t>
              </a:r>
            </a:p>
          </p:txBody>
        </p:sp>
      </p:grpSp>
      <p:grpSp>
        <p:nvGrpSpPr>
          <p:cNvPr id="117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7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18" name="C. the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higher</a:t>
              </a:r>
            </a:p>
          </p:txBody>
        </p:sp>
      </p:grpSp>
      <p:sp>
        <p:nvSpPr>
          <p:cNvPr id="117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7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22" name="B1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27  •  REVEAL</a:t>
              </a:r>
            </a:p>
          </p:txBody>
        </p:sp>
      </p:grpSp>
      <p:grpSp>
        <p:nvGrpSpPr>
          <p:cNvPr id="117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7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25" name="16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7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0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7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7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3" name="Comparatives and superla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superlatives: choose the answer</a:t>
              </a:r>
            </a:p>
          </p:txBody>
        </p:sp>
      </p:grpSp>
      <p:grpSp>
        <p:nvGrpSpPr>
          <p:cNvPr id="117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7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17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7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7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0" name="1. This route is ___ than the other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new phone is ___ than my old one.</a:t>
              </a:r>
            </a:p>
          </p:txBody>
        </p:sp>
      </p:grpSp>
      <p:grpSp>
        <p:nvGrpSpPr>
          <p:cNvPr id="117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3" name="A. more sho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light</a:t>
              </a:r>
            </a:p>
          </p:txBody>
        </p:sp>
      </p:grpSp>
      <p:grpSp>
        <p:nvGrpSpPr>
          <p:cNvPr id="117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6" name="B. shor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lighter</a:t>
              </a:r>
            </a:p>
          </p:txBody>
        </p:sp>
      </p:grpSp>
      <p:grpSp>
        <p:nvGrpSpPr>
          <p:cNvPr id="117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7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49" name="C. the short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lightest</a:t>
              </a:r>
            </a:p>
          </p:txBody>
        </p:sp>
      </p:grpSp>
      <p:grpSp>
        <p:nvGrpSpPr>
          <p:cNvPr id="117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7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2" name="2. It was ___ film I’ve se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That was ___ meal I've had here.</a:t>
              </a:r>
            </a:p>
          </p:txBody>
        </p:sp>
      </p:grpSp>
      <p:grpSp>
        <p:nvGrpSpPr>
          <p:cNvPr id="117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5" name="A. the funni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tastiest</a:t>
              </a:r>
            </a:p>
          </p:txBody>
        </p:sp>
      </p:grpSp>
      <p:grpSp>
        <p:nvGrpSpPr>
          <p:cNvPr id="117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58" name="B. funni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tastier than</a:t>
              </a:r>
            </a:p>
          </p:txBody>
        </p:sp>
      </p:grpSp>
      <p:grpSp>
        <p:nvGrpSpPr>
          <p:cNvPr id="117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7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1" name="C. more fun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tasty</a:t>
              </a:r>
            </a:p>
          </p:txBody>
        </p:sp>
      </p:grpSp>
      <p:grpSp>
        <p:nvGrpSpPr>
          <p:cNvPr id="117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7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4" name="3. Her new job is ___ more interes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book is ___ more useful than that one.</a:t>
              </a:r>
            </a:p>
          </p:txBody>
        </p:sp>
      </p:grpSp>
      <p:grpSp>
        <p:nvGrpSpPr>
          <p:cNvPr id="117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67" name="A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17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0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17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7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3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7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7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6" name="4. Today is a bit ___ than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exam was a bit ___ than I expected.</a:t>
              </a:r>
            </a:p>
          </p:txBody>
        </p:sp>
      </p:grpSp>
      <p:grpSp>
        <p:nvGrpSpPr>
          <p:cNvPr id="117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79" name="A. warm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easiest</a:t>
              </a:r>
            </a:p>
          </p:txBody>
        </p:sp>
      </p:grpSp>
      <p:grpSp>
        <p:nvGrpSpPr>
          <p:cNvPr id="117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2" name="B. warm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easier</a:t>
              </a:r>
            </a:p>
          </p:txBody>
        </p:sp>
      </p:grpSp>
      <p:grpSp>
        <p:nvGrpSpPr>
          <p:cNvPr id="117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7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5" name="C. more warm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easiest</a:t>
              </a:r>
            </a:p>
          </p:txBody>
        </p:sp>
      </p:grpSp>
      <p:grpSp>
        <p:nvGrpSpPr>
          <p:cNvPr id="117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7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88" name="5. That is ___ restaurant in t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Everest is ___ mountain in the world.</a:t>
              </a:r>
            </a:p>
          </p:txBody>
        </p:sp>
      </p:grpSp>
      <p:grpSp>
        <p:nvGrpSpPr>
          <p:cNvPr id="117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1" name="A. the b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highest</a:t>
              </a:r>
            </a:p>
          </p:txBody>
        </p:sp>
      </p:grpSp>
      <p:grpSp>
        <p:nvGrpSpPr>
          <p:cNvPr id="117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4" name="B. bett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higher than</a:t>
              </a:r>
            </a:p>
          </p:txBody>
        </p:sp>
      </p:grpSp>
      <p:grpSp>
        <p:nvGrpSpPr>
          <p:cNvPr id="117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7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797" name="C. the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higher</a:t>
              </a:r>
            </a:p>
          </p:txBody>
        </p:sp>
      </p:grpSp>
      <p:sp>
        <p:nvSpPr>
          <p:cNvPr id="117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8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1" name="B1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27  •  REVEAL</a:t>
              </a:r>
            </a:p>
          </p:txBody>
        </p:sp>
      </p:grpSp>
      <p:grpSp>
        <p:nvGrpSpPr>
          <p:cNvPr id="118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8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4" name="16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8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09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8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8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2" name="Comparatives and superla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superlatives: choose the answer</a:t>
              </a:r>
            </a:p>
          </p:txBody>
        </p:sp>
      </p:grpSp>
      <p:grpSp>
        <p:nvGrpSpPr>
          <p:cNvPr id="118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8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18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8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19" name="1. This route is ___ than the other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new phone is ___ than my old one.</a:t>
              </a:r>
            </a:p>
          </p:txBody>
        </p:sp>
      </p:grpSp>
      <p:grpSp>
        <p:nvGrpSpPr>
          <p:cNvPr id="118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8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2" name="A. more sho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light</a:t>
              </a:r>
            </a:p>
          </p:txBody>
        </p:sp>
      </p:grpSp>
      <p:grpSp>
        <p:nvGrpSpPr>
          <p:cNvPr id="118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8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5" name="B. shor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lighter</a:t>
              </a:r>
            </a:p>
          </p:txBody>
        </p:sp>
      </p:grpSp>
      <p:grpSp>
        <p:nvGrpSpPr>
          <p:cNvPr id="118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8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28" name="C. the short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lightest</a:t>
              </a:r>
            </a:p>
          </p:txBody>
        </p:sp>
      </p:grpSp>
      <p:grpSp>
        <p:nvGrpSpPr>
          <p:cNvPr id="118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8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1" name="2. It was ___ film I’ve se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That was ___ meal I've had here.</a:t>
              </a:r>
            </a:p>
          </p:txBody>
        </p:sp>
      </p:grpSp>
      <p:grpSp>
        <p:nvGrpSpPr>
          <p:cNvPr id="118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8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4" name="A. the funni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tastiest</a:t>
              </a:r>
            </a:p>
          </p:txBody>
        </p:sp>
      </p:grpSp>
      <p:grpSp>
        <p:nvGrpSpPr>
          <p:cNvPr id="118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8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37" name="B. funni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tastier than</a:t>
              </a:r>
            </a:p>
          </p:txBody>
        </p:sp>
      </p:grpSp>
      <p:grpSp>
        <p:nvGrpSpPr>
          <p:cNvPr id="118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8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0" name="C. more fun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tasty</a:t>
              </a:r>
            </a:p>
          </p:txBody>
        </p:sp>
      </p:grpSp>
      <p:grpSp>
        <p:nvGrpSpPr>
          <p:cNvPr id="118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8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3" name="3. Her new job is ___ more interes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book is ___ more useful than that one.</a:t>
              </a:r>
            </a:p>
          </p:txBody>
        </p:sp>
      </p:grpSp>
      <p:grpSp>
        <p:nvGrpSpPr>
          <p:cNvPr id="118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8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6" name="A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18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8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49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18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8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2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8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8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5" name="4. Today is a bit ___ than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exam was a bit ___ than I expected.</a:t>
              </a:r>
            </a:p>
          </p:txBody>
        </p:sp>
      </p:grpSp>
      <p:grpSp>
        <p:nvGrpSpPr>
          <p:cNvPr id="118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8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58" name="A. warm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easiest</a:t>
              </a:r>
            </a:p>
          </p:txBody>
        </p:sp>
      </p:grpSp>
      <p:grpSp>
        <p:nvGrpSpPr>
          <p:cNvPr id="118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8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1" name="B. warm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easier</a:t>
              </a:r>
            </a:p>
          </p:txBody>
        </p:sp>
      </p:grpSp>
      <p:grpSp>
        <p:nvGrpSpPr>
          <p:cNvPr id="118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4" name="C. more warm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easiest</a:t>
              </a:r>
            </a:p>
          </p:txBody>
        </p:sp>
      </p:grpSp>
      <p:grpSp>
        <p:nvGrpSpPr>
          <p:cNvPr id="118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8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67" name="5. That is ___ restaurant in t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Everest is ___ mountain in the world.</a:t>
              </a:r>
            </a:p>
          </p:txBody>
        </p:sp>
      </p:grpSp>
      <p:grpSp>
        <p:nvGrpSpPr>
          <p:cNvPr id="118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0" name="A. the b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highest</a:t>
              </a:r>
            </a:p>
          </p:txBody>
        </p:sp>
      </p:grpSp>
      <p:grpSp>
        <p:nvGrpSpPr>
          <p:cNvPr id="118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8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3" name="B. bett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higher than</a:t>
              </a:r>
            </a:p>
          </p:txBody>
        </p:sp>
      </p:grpSp>
      <p:grpSp>
        <p:nvGrpSpPr>
          <p:cNvPr id="118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76" name="C. the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higher</a:t>
              </a:r>
            </a:p>
          </p:txBody>
        </p:sp>
      </p:grpSp>
      <p:sp>
        <p:nvSpPr>
          <p:cNvPr id="118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8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0" name="B1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27  •  REVEAL</a:t>
              </a:r>
            </a:p>
          </p:txBody>
        </p:sp>
      </p:grpSp>
      <p:grpSp>
        <p:nvGrpSpPr>
          <p:cNvPr id="118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8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3" name="16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8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88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8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8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1" name="Comparatives and superla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superlatives: choose the answer</a:t>
              </a:r>
            </a:p>
          </p:txBody>
        </p:sp>
      </p:grpSp>
      <p:grpSp>
        <p:nvGrpSpPr>
          <p:cNvPr id="118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8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18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8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8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898" name="1. This route is ___ than the other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new phone is ___ than my old one.</a:t>
              </a:r>
            </a:p>
          </p:txBody>
        </p:sp>
      </p:grpSp>
      <p:grpSp>
        <p:nvGrpSpPr>
          <p:cNvPr id="119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9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1" name="A. more sho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light</a:t>
              </a:r>
            </a:p>
          </p:txBody>
        </p:sp>
      </p:grpSp>
      <p:grpSp>
        <p:nvGrpSpPr>
          <p:cNvPr id="119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9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4" name="B. shor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lighter</a:t>
              </a:r>
            </a:p>
          </p:txBody>
        </p:sp>
      </p:grpSp>
      <p:grpSp>
        <p:nvGrpSpPr>
          <p:cNvPr id="119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9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07" name="C. the short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lightest</a:t>
              </a:r>
            </a:p>
          </p:txBody>
        </p:sp>
      </p:grpSp>
      <p:grpSp>
        <p:nvGrpSpPr>
          <p:cNvPr id="119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0" name="2. It was ___ film I’ve se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That was ___ meal I've had here.</a:t>
              </a:r>
            </a:p>
          </p:txBody>
        </p:sp>
      </p:grpSp>
      <p:grpSp>
        <p:nvGrpSpPr>
          <p:cNvPr id="119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3" name="A. the funni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tastiest</a:t>
              </a:r>
            </a:p>
          </p:txBody>
        </p:sp>
      </p:grpSp>
      <p:grpSp>
        <p:nvGrpSpPr>
          <p:cNvPr id="119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6" name="B. funni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tastier than</a:t>
              </a:r>
            </a:p>
          </p:txBody>
        </p:sp>
      </p:grpSp>
      <p:grpSp>
        <p:nvGrpSpPr>
          <p:cNvPr id="119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9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19" name="C. more fun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tasty</a:t>
              </a:r>
            </a:p>
          </p:txBody>
        </p:sp>
      </p:grpSp>
      <p:grpSp>
        <p:nvGrpSpPr>
          <p:cNvPr id="119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19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2" name="3. Her new job is ___ more interes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book is ___ more useful than that one.</a:t>
              </a:r>
            </a:p>
          </p:txBody>
        </p:sp>
      </p:grpSp>
      <p:grpSp>
        <p:nvGrpSpPr>
          <p:cNvPr id="119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19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5" name="A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19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19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28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19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19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1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19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19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4" name="4. Today is a bit ___ than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exam was a bit ___ than I expected.</a:t>
              </a:r>
            </a:p>
          </p:txBody>
        </p:sp>
      </p:grpSp>
      <p:grpSp>
        <p:nvGrpSpPr>
          <p:cNvPr id="119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19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37" name="A. warm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easiest</a:t>
              </a:r>
            </a:p>
          </p:txBody>
        </p:sp>
      </p:grpSp>
      <p:grpSp>
        <p:nvGrpSpPr>
          <p:cNvPr id="119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19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0" name="B. warm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easier</a:t>
              </a:r>
            </a:p>
          </p:txBody>
        </p:sp>
      </p:grpSp>
      <p:grpSp>
        <p:nvGrpSpPr>
          <p:cNvPr id="119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1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3" name="C. more warm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easiest</a:t>
              </a:r>
            </a:p>
          </p:txBody>
        </p:sp>
      </p:grpSp>
      <p:grpSp>
        <p:nvGrpSpPr>
          <p:cNvPr id="119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19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6" name="5. That is ___ restaurant in t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Everest is ___ mountain in the world.</a:t>
              </a:r>
            </a:p>
          </p:txBody>
        </p:sp>
      </p:grpSp>
      <p:grpSp>
        <p:nvGrpSpPr>
          <p:cNvPr id="119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1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49" name="A. the b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highest</a:t>
              </a:r>
            </a:p>
          </p:txBody>
        </p:sp>
      </p:grpSp>
      <p:grpSp>
        <p:nvGrpSpPr>
          <p:cNvPr id="119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19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2" name="B. bett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higher than</a:t>
              </a:r>
            </a:p>
          </p:txBody>
        </p:sp>
      </p:grpSp>
      <p:grpSp>
        <p:nvGrpSpPr>
          <p:cNvPr id="119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1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5" name="C. the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higher</a:t>
              </a:r>
            </a:p>
          </p:txBody>
        </p:sp>
      </p:grpSp>
      <p:sp>
        <p:nvSpPr>
          <p:cNvPr id="119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19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59" name="B1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27  •  REVEAL</a:t>
              </a:r>
            </a:p>
          </p:txBody>
        </p:sp>
      </p:grpSp>
      <p:grpSp>
        <p:nvGrpSpPr>
          <p:cNvPr id="119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19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62" name="16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19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67" name="UNIT 27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27  •  REVEAL</a:t>
              </a:r>
            </a:p>
          </p:txBody>
        </p:sp>
      </p:grpSp>
      <p:grpSp>
        <p:nvGrpSpPr>
          <p:cNvPr id="119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19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0" name="Comparatives and superlative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Comparatives and superlatives: choose the answer</a:t>
              </a:r>
            </a:p>
          </p:txBody>
        </p:sp>
      </p:grpSp>
      <p:grpSp>
        <p:nvGrpSpPr>
          <p:cNvPr id="119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19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19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19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19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77" name="1. This route is ___ than the other on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My new phone is ___ than my old one.</a:t>
              </a:r>
            </a:p>
          </p:txBody>
        </p:sp>
      </p:grpSp>
      <p:grpSp>
        <p:nvGrpSpPr>
          <p:cNvPr id="119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19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0" name="A. more shor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more light</a:t>
              </a:r>
            </a:p>
          </p:txBody>
        </p:sp>
      </p:grpSp>
      <p:grpSp>
        <p:nvGrpSpPr>
          <p:cNvPr id="119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19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3" name="B. short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lighter</a:t>
              </a:r>
            </a:p>
          </p:txBody>
        </p:sp>
      </p:grpSp>
      <p:grpSp>
        <p:nvGrpSpPr>
          <p:cNvPr id="119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19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6" name="C. the short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lightest</a:t>
              </a:r>
            </a:p>
          </p:txBody>
        </p:sp>
      </p:grpSp>
      <p:grpSp>
        <p:nvGrpSpPr>
          <p:cNvPr id="119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19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89" name="2. It was ___ film I’ve see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That was ___ meal I've had here.</a:t>
              </a:r>
            </a:p>
          </p:txBody>
        </p:sp>
      </p:grpSp>
      <p:grpSp>
        <p:nvGrpSpPr>
          <p:cNvPr id="119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19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2" name="A. the funni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tastiest</a:t>
              </a:r>
            </a:p>
          </p:txBody>
        </p:sp>
      </p:grpSp>
      <p:grpSp>
        <p:nvGrpSpPr>
          <p:cNvPr id="119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19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5" name="B. funni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tastier than</a:t>
              </a:r>
            </a:p>
          </p:txBody>
        </p:sp>
      </p:grpSp>
      <p:grpSp>
        <p:nvGrpSpPr>
          <p:cNvPr id="119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19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998" name="C. more fun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tasty</a:t>
              </a:r>
            </a:p>
          </p:txBody>
        </p:sp>
      </p:grpSp>
      <p:grpSp>
        <p:nvGrpSpPr>
          <p:cNvPr id="120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0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1" name="3. Her new job is ___ more interes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This book is ___ more useful than that one.</a:t>
              </a:r>
            </a:p>
          </p:txBody>
        </p:sp>
      </p:grpSp>
      <p:grpSp>
        <p:nvGrpSpPr>
          <p:cNvPr id="120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0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4" name="A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much</a:t>
              </a:r>
            </a:p>
          </p:txBody>
        </p:sp>
      </p:grpSp>
      <p:grpSp>
        <p:nvGrpSpPr>
          <p:cNvPr id="120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0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07" name="B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many</a:t>
              </a:r>
            </a:p>
          </p:txBody>
        </p:sp>
      </p:grpSp>
      <p:grpSp>
        <p:nvGrpSpPr>
          <p:cNvPr id="120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0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0" name="C. mo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most</a:t>
              </a:r>
            </a:p>
          </p:txBody>
        </p:sp>
      </p:grpSp>
      <p:grpSp>
        <p:nvGrpSpPr>
          <p:cNvPr id="120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0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3" name="4. Today is a bit ___ than yesterda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exam was a bit ___ than I expected.</a:t>
              </a:r>
            </a:p>
          </p:txBody>
        </p:sp>
      </p:grpSp>
      <p:grpSp>
        <p:nvGrpSpPr>
          <p:cNvPr id="120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0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6" name="A. warm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easiest</a:t>
              </a:r>
            </a:p>
          </p:txBody>
        </p:sp>
      </p:grpSp>
      <p:grpSp>
        <p:nvGrpSpPr>
          <p:cNvPr id="120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0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19" name="B. warm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easier</a:t>
              </a:r>
            </a:p>
          </p:txBody>
        </p:sp>
      </p:grpSp>
      <p:grpSp>
        <p:nvGrpSpPr>
          <p:cNvPr id="120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2" name="C. more warmes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more easiest</a:t>
              </a:r>
            </a:p>
          </p:txBody>
        </p:sp>
      </p:grpSp>
      <p:grpSp>
        <p:nvGrpSpPr>
          <p:cNvPr id="120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0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5" name="5. That is ___ restaurant in town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Everest is ___ mountain in the world.</a:t>
              </a:r>
            </a:p>
          </p:txBody>
        </p:sp>
      </p:grpSp>
      <p:grpSp>
        <p:nvGrpSpPr>
          <p:cNvPr id="120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28" name="A. the best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 highest</a:t>
              </a:r>
            </a:p>
          </p:txBody>
        </p:sp>
      </p:grpSp>
      <p:grpSp>
        <p:nvGrpSpPr>
          <p:cNvPr id="120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0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1" name="B. better th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higher than</a:t>
              </a:r>
            </a:p>
          </p:txBody>
        </p:sp>
      </p:grpSp>
      <p:grpSp>
        <p:nvGrpSpPr>
          <p:cNvPr id="120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4" name="C. the bett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 higher</a:t>
              </a:r>
            </a:p>
          </p:txBody>
        </p:sp>
      </p:grpSp>
      <p:sp>
        <p:nvSpPr>
          <p:cNvPr id="120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0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38" name="B1 GRAMMAR  •  UNIT 27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27  •  REVEAL</a:t>
              </a:r>
            </a:p>
          </p:txBody>
        </p:sp>
      </p:grpSp>
      <p:grpSp>
        <p:nvGrpSpPr>
          <p:cNvPr id="120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0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1" name="16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0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6" name="UNIT 28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EXPLANATION</a:t>
              </a:r>
            </a:p>
          </p:txBody>
        </p:sp>
      </p:grpSp>
      <p:grpSp>
        <p:nvGrpSpPr>
          <p:cNvPr id="120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0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49" name="Too, enough, so and such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Too, enough, so and such</a:t>
              </a:r>
            </a:p>
          </p:txBody>
        </p:sp>
      </p:grpSp>
      <p:sp>
        <p:nvSpPr>
          <p:cNvPr id="120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0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05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20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6" name="Too means more than necessary; enough means sufficient. Use so before an adjective and such before an adjective + noun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Too means more than necessary; enough means sufficient. Use so before an adjective and such before an adjective + noun.</a:t>
              </a:r>
            </a:p>
          </p:txBody>
        </p:sp>
      </p:grpSp>
      <p:grpSp>
        <p:nvGrpSpPr>
          <p:cNvPr id="120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0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0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0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2" name="Enough comes before a noun but after an adjective: enough time, warm enough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Enough comes before a noun but after an adjective: enough time, warm enough.</a:t>
              </a:r>
            </a:p>
          </p:txBody>
        </p:sp>
      </p:grpSp>
      <p:sp>
        <p:nvSpPr>
          <p:cNvPr id="120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0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07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20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69" name="too + adjective…"/>
            <p:cNvSpPr txBox="1"/>
            <p:nvPr/>
          </p:nvSpPr>
          <p:spPr>
            <a:xfrm>
              <a:off x="45719" y="0"/>
              <a:ext cx="2146937" cy="1164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too + adjective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adjective + enough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so + adjective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such + adjective + noun</a:t>
              </a:r>
            </a:p>
          </p:txBody>
        </p:sp>
      </p:grpSp>
      <p:grpSp>
        <p:nvGrpSpPr>
          <p:cNvPr id="120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20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20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0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0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0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79" name="1.  The bag is too heavy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 bag is too heavy.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It isn’t warm enough.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She is so kind.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It was such a good film.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We have enough chairs.</a:t>
              </a:r>
            </a:p>
          </p:txBody>
        </p:sp>
      </p:grpSp>
      <p:sp>
        <p:nvSpPr>
          <p:cNvPr id="120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0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83" name="B1 GRAMMAR  •  UNIT 28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28  •  EXPLANATION</a:t>
              </a:r>
            </a:p>
          </p:txBody>
        </p:sp>
      </p:grpSp>
      <p:grpSp>
        <p:nvGrpSpPr>
          <p:cNvPr id="120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0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86" name="16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0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0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1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0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0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4" name="Too, enough, so and such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Too, enough, so and such: choose the answer</a:t>
              </a:r>
            </a:p>
          </p:txBody>
        </p:sp>
      </p:grpSp>
      <p:grpSp>
        <p:nvGrpSpPr>
          <p:cNvPr id="120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0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0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0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1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1" name="1. The coffee is ___ hot to drin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bag is ___ heavy for me to carry.</a:t>
              </a:r>
            </a:p>
          </p:txBody>
        </p:sp>
      </p:grpSp>
      <p:grpSp>
        <p:nvGrpSpPr>
          <p:cNvPr id="121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4" name="A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enough</a:t>
              </a:r>
            </a:p>
          </p:txBody>
        </p:sp>
      </p:grpSp>
      <p:grpSp>
        <p:nvGrpSpPr>
          <p:cNvPr id="121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07" name="B. to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</a:t>
              </a:r>
            </a:p>
          </p:txBody>
        </p:sp>
      </p:grpSp>
      <p:grpSp>
        <p:nvGrpSpPr>
          <p:cNvPr id="121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1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0" name="C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</a:t>
              </a:r>
            </a:p>
          </p:txBody>
        </p:sp>
      </p:grpSp>
      <p:grpSp>
        <p:nvGrpSpPr>
          <p:cNvPr id="121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1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3" name="2. This room isn’t big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soup isn't warm ___.</a:t>
              </a:r>
            </a:p>
          </p:txBody>
        </p:sp>
      </p:grpSp>
      <p:grpSp>
        <p:nvGrpSpPr>
          <p:cNvPr id="121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6" name="A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enough</a:t>
              </a:r>
            </a:p>
          </p:txBody>
        </p:sp>
      </p:grpSp>
      <p:grpSp>
        <p:nvGrpSpPr>
          <p:cNvPr id="121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19" name="B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</a:t>
              </a:r>
            </a:p>
          </p:txBody>
        </p:sp>
      </p:grpSp>
      <p:grpSp>
        <p:nvGrpSpPr>
          <p:cNvPr id="121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1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2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grpSp>
        <p:nvGrpSpPr>
          <p:cNvPr id="121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1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5" name="3. The concert was ___ amaz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view was ___ beautiful.</a:t>
              </a:r>
            </a:p>
          </p:txBody>
        </p:sp>
      </p:grpSp>
      <p:grpSp>
        <p:nvGrpSpPr>
          <p:cNvPr id="121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28" name="A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</a:t>
              </a:r>
            </a:p>
          </p:txBody>
        </p:sp>
      </p:grpSp>
      <p:grpSp>
        <p:nvGrpSpPr>
          <p:cNvPr id="121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1" name="B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21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1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4" name="C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enough</a:t>
              </a:r>
            </a:p>
          </p:txBody>
        </p:sp>
      </p:grpSp>
      <p:grpSp>
        <p:nvGrpSpPr>
          <p:cNvPr id="121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1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37" name="4. It was ___ difficult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It was ___ interesting story.</a:t>
              </a:r>
            </a:p>
          </p:txBody>
        </p:sp>
      </p:grpSp>
      <p:grpSp>
        <p:nvGrpSpPr>
          <p:cNvPr id="121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0" name="A. so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an</a:t>
              </a:r>
            </a:p>
          </p:txBody>
        </p:sp>
      </p:grpSp>
      <p:grpSp>
        <p:nvGrpSpPr>
          <p:cNvPr id="121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3" name="B. such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such an</a:t>
              </a:r>
            </a:p>
          </p:txBody>
        </p:sp>
      </p:grpSp>
      <p:grpSp>
        <p:nvGrpSpPr>
          <p:cNvPr id="121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1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6" name="C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</a:t>
              </a:r>
            </a:p>
          </p:txBody>
        </p:sp>
      </p:grpSp>
      <p:grpSp>
        <p:nvGrpSpPr>
          <p:cNvPr id="121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1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49" name="5. Do we have ___ food for everyon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Is there ___ space for one more chair?</a:t>
              </a:r>
            </a:p>
          </p:txBody>
        </p:sp>
      </p:grpSp>
      <p:grpSp>
        <p:nvGrpSpPr>
          <p:cNvPr id="121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2" name="A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</a:t>
              </a:r>
            </a:p>
          </p:txBody>
        </p:sp>
      </p:grpSp>
      <p:grpSp>
        <p:nvGrpSpPr>
          <p:cNvPr id="121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5" name="B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enough</a:t>
              </a:r>
            </a:p>
          </p:txBody>
        </p:sp>
      </p:grpSp>
      <p:grpSp>
        <p:nvGrpSpPr>
          <p:cNvPr id="121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1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58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sp>
        <p:nvSpPr>
          <p:cNvPr id="121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1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2" name="B1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28  •  REVEAL</a:t>
              </a:r>
            </a:p>
          </p:txBody>
        </p:sp>
      </p:grpSp>
      <p:grpSp>
        <p:nvGrpSpPr>
          <p:cNvPr id="121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1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65" name="16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1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0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1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1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3" name="Too, enough, so and such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Too, enough, so and such: choose the answer</a:t>
              </a:r>
            </a:p>
          </p:txBody>
        </p:sp>
      </p:grpSp>
      <p:grpSp>
        <p:nvGrpSpPr>
          <p:cNvPr id="121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1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21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1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1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0" name="1. The coffee is ___ hot to drin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bag is ___ heavy for me to carry.</a:t>
              </a:r>
            </a:p>
          </p:txBody>
        </p:sp>
      </p:grpSp>
      <p:grpSp>
        <p:nvGrpSpPr>
          <p:cNvPr id="121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3" name="A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enough</a:t>
              </a:r>
            </a:p>
          </p:txBody>
        </p:sp>
      </p:grpSp>
      <p:grpSp>
        <p:nvGrpSpPr>
          <p:cNvPr id="121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6" name="B. to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</a:t>
              </a:r>
            </a:p>
          </p:txBody>
        </p:sp>
      </p:grpSp>
      <p:grpSp>
        <p:nvGrpSpPr>
          <p:cNvPr id="121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1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89" name="C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</a:t>
              </a:r>
            </a:p>
          </p:txBody>
        </p:sp>
      </p:grpSp>
      <p:grpSp>
        <p:nvGrpSpPr>
          <p:cNvPr id="121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1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2" name="2. This room isn’t big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soup isn't warm ___.</a:t>
              </a:r>
            </a:p>
          </p:txBody>
        </p:sp>
      </p:grpSp>
      <p:grpSp>
        <p:nvGrpSpPr>
          <p:cNvPr id="121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5" name="A. en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enough</a:t>
              </a:r>
            </a:p>
          </p:txBody>
        </p:sp>
      </p:grpSp>
      <p:grpSp>
        <p:nvGrpSpPr>
          <p:cNvPr id="121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198" name="B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</a:t>
              </a:r>
            </a:p>
          </p:txBody>
        </p:sp>
      </p:grpSp>
      <p:grpSp>
        <p:nvGrpSpPr>
          <p:cNvPr id="122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2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1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grpSp>
        <p:nvGrpSpPr>
          <p:cNvPr id="122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2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4" name="3. The concert was ___ amaz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view was ___ beautiful.</a:t>
              </a:r>
            </a:p>
          </p:txBody>
        </p:sp>
      </p:grpSp>
      <p:grpSp>
        <p:nvGrpSpPr>
          <p:cNvPr id="122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07" name="A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</a:t>
              </a:r>
            </a:p>
          </p:txBody>
        </p:sp>
      </p:grpSp>
      <p:grpSp>
        <p:nvGrpSpPr>
          <p:cNvPr id="122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0" name="B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22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2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3" name="C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enough</a:t>
              </a:r>
            </a:p>
          </p:txBody>
        </p:sp>
      </p:grpSp>
      <p:grpSp>
        <p:nvGrpSpPr>
          <p:cNvPr id="122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2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6" name="4. It was ___ difficult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It was ___ interesting story.</a:t>
              </a:r>
            </a:p>
          </p:txBody>
        </p:sp>
      </p:grpSp>
      <p:grpSp>
        <p:nvGrpSpPr>
          <p:cNvPr id="122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19" name="A. so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an</a:t>
              </a:r>
            </a:p>
          </p:txBody>
        </p:sp>
      </p:grpSp>
      <p:grpSp>
        <p:nvGrpSpPr>
          <p:cNvPr id="122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2" name="B. such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such an</a:t>
              </a:r>
            </a:p>
          </p:txBody>
        </p:sp>
      </p:grpSp>
      <p:grpSp>
        <p:nvGrpSpPr>
          <p:cNvPr id="122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2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5" name="C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</a:t>
              </a:r>
            </a:p>
          </p:txBody>
        </p:sp>
      </p:grpSp>
      <p:grpSp>
        <p:nvGrpSpPr>
          <p:cNvPr id="122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2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28" name="5. Do we have ___ food for everyon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Is there ___ space for one more chair?</a:t>
              </a:r>
            </a:p>
          </p:txBody>
        </p:sp>
      </p:grpSp>
      <p:grpSp>
        <p:nvGrpSpPr>
          <p:cNvPr id="122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1" name="A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</a:t>
              </a:r>
            </a:p>
          </p:txBody>
        </p:sp>
      </p:grpSp>
      <p:grpSp>
        <p:nvGrpSpPr>
          <p:cNvPr id="122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4" name="B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enough</a:t>
              </a:r>
            </a:p>
          </p:txBody>
        </p:sp>
      </p:grpSp>
      <p:grpSp>
        <p:nvGrpSpPr>
          <p:cNvPr id="122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2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37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sp>
        <p:nvSpPr>
          <p:cNvPr id="122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2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1" name="B1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28  •  REVEAL</a:t>
              </a:r>
            </a:p>
          </p:txBody>
        </p:sp>
      </p:grpSp>
      <p:grpSp>
        <p:nvGrpSpPr>
          <p:cNvPr id="122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2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4" name="16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2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49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2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2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2" name="Too, enough, so and such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Too, enough, so and such: choose the answer</a:t>
              </a:r>
            </a:p>
          </p:txBody>
        </p:sp>
      </p:grpSp>
      <p:grpSp>
        <p:nvGrpSpPr>
          <p:cNvPr id="122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2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2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2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2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59" name="1. The coffee is ___ hot to drin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bag is ___ heavy for me to carry.</a:t>
              </a:r>
            </a:p>
          </p:txBody>
        </p:sp>
      </p:grpSp>
      <p:grpSp>
        <p:nvGrpSpPr>
          <p:cNvPr id="122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2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2" name="A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enough</a:t>
              </a:r>
            </a:p>
          </p:txBody>
        </p:sp>
      </p:grpSp>
      <p:grpSp>
        <p:nvGrpSpPr>
          <p:cNvPr id="122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2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5" name="B. to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</a:t>
              </a:r>
            </a:p>
          </p:txBody>
        </p:sp>
      </p:grpSp>
      <p:grpSp>
        <p:nvGrpSpPr>
          <p:cNvPr id="122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2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68" name="C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</a:t>
              </a:r>
            </a:p>
          </p:txBody>
        </p:sp>
      </p:grpSp>
      <p:grpSp>
        <p:nvGrpSpPr>
          <p:cNvPr id="122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2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1" name="2. This room isn’t big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soup isn't warm ___.</a:t>
              </a:r>
            </a:p>
          </p:txBody>
        </p:sp>
      </p:grpSp>
      <p:grpSp>
        <p:nvGrpSpPr>
          <p:cNvPr id="122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2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4" name="A. en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enough</a:t>
              </a:r>
            </a:p>
          </p:txBody>
        </p:sp>
      </p:grpSp>
      <p:grpSp>
        <p:nvGrpSpPr>
          <p:cNvPr id="122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2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7" name="B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</a:t>
              </a:r>
            </a:p>
          </p:txBody>
        </p:sp>
      </p:grpSp>
      <p:grpSp>
        <p:nvGrpSpPr>
          <p:cNvPr id="122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2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0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grpSp>
        <p:nvGrpSpPr>
          <p:cNvPr id="122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2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3" name="3. The concert was ___ amaz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view was ___ beautiful.</a:t>
              </a:r>
            </a:p>
          </p:txBody>
        </p:sp>
      </p:grpSp>
      <p:grpSp>
        <p:nvGrpSpPr>
          <p:cNvPr id="122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2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6" name="A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</a:t>
              </a:r>
            </a:p>
          </p:txBody>
        </p:sp>
      </p:grpSp>
      <p:grpSp>
        <p:nvGrpSpPr>
          <p:cNvPr id="122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2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9" name="B. s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22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2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2" name="C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enough</a:t>
              </a:r>
            </a:p>
          </p:txBody>
        </p:sp>
      </p:grpSp>
      <p:grpSp>
        <p:nvGrpSpPr>
          <p:cNvPr id="122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2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5" name="4. It was ___ difficult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It was ___ interesting story.</a:t>
              </a:r>
            </a:p>
          </p:txBody>
        </p:sp>
      </p:grpSp>
      <p:grpSp>
        <p:nvGrpSpPr>
          <p:cNvPr id="122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2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8" name="A. so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an</a:t>
              </a:r>
            </a:p>
          </p:txBody>
        </p:sp>
      </p:grpSp>
      <p:grpSp>
        <p:nvGrpSpPr>
          <p:cNvPr id="123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3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1" name="B. such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such an</a:t>
              </a:r>
            </a:p>
          </p:txBody>
        </p:sp>
      </p:grpSp>
      <p:grpSp>
        <p:nvGrpSpPr>
          <p:cNvPr id="123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4" name="C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</a:t>
              </a:r>
            </a:p>
          </p:txBody>
        </p:sp>
      </p:grpSp>
      <p:grpSp>
        <p:nvGrpSpPr>
          <p:cNvPr id="123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3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7" name="5. Do we have ___ food for everyon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Is there ___ space for one more chair?</a:t>
              </a:r>
            </a:p>
          </p:txBody>
        </p:sp>
      </p:grpSp>
      <p:grpSp>
        <p:nvGrpSpPr>
          <p:cNvPr id="123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0" name="A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</a:t>
              </a:r>
            </a:p>
          </p:txBody>
        </p:sp>
      </p:grpSp>
      <p:grpSp>
        <p:nvGrpSpPr>
          <p:cNvPr id="123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3" name="B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enough</a:t>
              </a:r>
            </a:p>
          </p:txBody>
        </p:sp>
      </p:grpSp>
      <p:grpSp>
        <p:nvGrpSpPr>
          <p:cNvPr id="123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6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sp>
        <p:nvSpPr>
          <p:cNvPr id="123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3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0" name="B1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28  •  REVEAL</a:t>
              </a:r>
            </a:p>
          </p:txBody>
        </p:sp>
      </p:grpSp>
      <p:grpSp>
        <p:nvGrpSpPr>
          <p:cNvPr id="123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3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3" name="16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3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8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3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3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1" name="Too, enough, so and such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Too, enough, so and such: choose the answer</a:t>
              </a:r>
            </a:p>
          </p:txBody>
        </p:sp>
      </p:grpSp>
      <p:grpSp>
        <p:nvGrpSpPr>
          <p:cNvPr id="123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3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23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3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3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8" name="1. The coffee is ___ hot to drin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bag is ___ heavy for me to carry.</a:t>
              </a:r>
            </a:p>
          </p:txBody>
        </p:sp>
      </p:grpSp>
      <p:grpSp>
        <p:nvGrpSpPr>
          <p:cNvPr id="123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3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1" name="A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enough</a:t>
              </a:r>
            </a:p>
          </p:txBody>
        </p:sp>
      </p:grpSp>
      <p:grpSp>
        <p:nvGrpSpPr>
          <p:cNvPr id="123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3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4" name="B. to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</a:t>
              </a:r>
            </a:p>
          </p:txBody>
        </p:sp>
      </p:grpSp>
      <p:grpSp>
        <p:nvGrpSpPr>
          <p:cNvPr id="123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3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7" name="C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</a:t>
              </a:r>
            </a:p>
          </p:txBody>
        </p:sp>
      </p:grpSp>
      <p:grpSp>
        <p:nvGrpSpPr>
          <p:cNvPr id="123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3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0" name="2. This room isn’t big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soup isn't warm ___.</a:t>
              </a:r>
            </a:p>
          </p:txBody>
        </p:sp>
      </p:grpSp>
      <p:grpSp>
        <p:nvGrpSpPr>
          <p:cNvPr id="123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3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3" name="A. en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enough</a:t>
              </a:r>
            </a:p>
          </p:txBody>
        </p:sp>
      </p:grpSp>
      <p:grpSp>
        <p:nvGrpSpPr>
          <p:cNvPr id="123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3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6" name="B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</a:t>
              </a:r>
            </a:p>
          </p:txBody>
        </p:sp>
      </p:grpSp>
      <p:grpSp>
        <p:nvGrpSpPr>
          <p:cNvPr id="123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3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9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grpSp>
        <p:nvGrpSpPr>
          <p:cNvPr id="123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3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2" name="3. The concert was ___ amaz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view was ___ beautiful.</a:t>
              </a:r>
            </a:p>
          </p:txBody>
        </p:sp>
      </p:grpSp>
      <p:grpSp>
        <p:nvGrpSpPr>
          <p:cNvPr id="123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3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5" name="A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</a:t>
              </a:r>
            </a:p>
          </p:txBody>
        </p:sp>
      </p:grpSp>
      <p:grpSp>
        <p:nvGrpSpPr>
          <p:cNvPr id="123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3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8" name="B. s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23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3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1" name="C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enough</a:t>
              </a:r>
            </a:p>
          </p:txBody>
        </p:sp>
      </p:grpSp>
      <p:grpSp>
        <p:nvGrpSpPr>
          <p:cNvPr id="123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3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4" name="4. It was ___ difficult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It was ___ interesting story.</a:t>
              </a:r>
            </a:p>
          </p:txBody>
        </p:sp>
      </p:grpSp>
      <p:grpSp>
        <p:nvGrpSpPr>
          <p:cNvPr id="123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3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7" name="A. so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an</a:t>
              </a:r>
            </a:p>
          </p:txBody>
        </p:sp>
      </p:grpSp>
      <p:grpSp>
        <p:nvGrpSpPr>
          <p:cNvPr id="123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3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0" name="B. such a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such an</a:t>
              </a:r>
            </a:p>
          </p:txBody>
        </p:sp>
      </p:grpSp>
      <p:grpSp>
        <p:nvGrpSpPr>
          <p:cNvPr id="123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3" name="C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</a:t>
              </a:r>
            </a:p>
          </p:txBody>
        </p:sp>
      </p:grpSp>
      <p:grpSp>
        <p:nvGrpSpPr>
          <p:cNvPr id="123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3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6" name="5. Do we have ___ food for everyon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Is there ___ space for one more chair?</a:t>
              </a:r>
            </a:p>
          </p:txBody>
        </p:sp>
      </p:grpSp>
      <p:grpSp>
        <p:nvGrpSpPr>
          <p:cNvPr id="123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9" name="A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</a:t>
              </a:r>
            </a:p>
          </p:txBody>
        </p:sp>
      </p:grpSp>
      <p:grpSp>
        <p:nvGrpSpPr>
          <p:cNvPr id="123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3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2" name="B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enough</a:t>
              </a:r>
            </a:p>
          </p:txBody>
        </p:sp>
      </p:grpSp>
      <p:grpSp>
        <p:nvGrpSpPr>
          <p:cNvPr id="123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5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sp>
        <p:nvSpPr>
          <p:cNvPr id="123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3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9" name="B1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28  •  REVEAL</a:t>
              </a:r>
            </a:p>
          </p:txBody>
        </p:sp>
      </p:grpSp>
      <p:grpSp>
        <p:nvGrpSpPr>
          <p:cNvPr id="124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4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02" name="17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4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07" name="UNIT 28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28  •  REVEAL</a:t>
              </a:r>
            </a:p>
          </p:txBody>
        </p:sp>
      </p:grpSp>
      <p:grpSp>
        <p:nvGrpSpPr>
          <p:cNvPr id="124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4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0" name="Too, enough, so and such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Too, enough, so and such: choose the answer</a:t>
              </a:r>
            </a:p>
          </p:txBody>
        </p:sp>
      </p:grpSp>
      <p:grpSp>
        <p:nvGrpSpPr>
          <p:cNvPr id="124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4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24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4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7" name="1. The coffee is ___ hot to drink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This bag is ___ heavy for me to carry.</a:t>
              </a:r>
            </a:p>
          </p:txBody>
        </p:sp>
      </p:grpSp>
      <p:grpSp>
        <p:nvGrpSpPr>
          <p:cNvPr id="124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4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0" name="A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enough</a:t>
              </a:r>
            </a:p>
          </p:txBody>
        </p:sp>
      </p:grpSp>
      <p:grpSp>
        <p:nvGrpSpPr>
          <p:cNvPr id="124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4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3" name="B. to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</a:t>
              </a:r>
            </a:p>
          </p:txBody>
        </p:sp>
      </p:grpSp>
      <p:grpSp>
        <p:nvGrpSpPr>
          <p:cNvPr id="124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4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6" name="C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such</a:t>
              </a:r>
            </a:p>
          </p:txBody>
        </p:sp>
      </p:grpSp>
      <p:grpSp>
        <p:nvGrpSpPr>
          <p:cNvPr id="124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4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9" name="2. This room isn’t big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soup isn't warm ___.</a:t>
              </a:r>
            </a:p>
          </p:txBody>
        </p:sp>
      </p:grpSp>
      <p:grpSp>
        <p:nvGrpSpPr>
          <p:cNvPr id="124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4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2" name="A. en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enough</a:t>
              </a:r>
            </a:p>
          </p:txBody>
        </p:sp>
      </p:grpSp>
      <p:grpSp>
        <p:nvGrpSpPr>
          <p:cNvPr id="124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4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5" name="B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too</a:t>
              </a:r>
            </a:p>
          </p:txBody>
        </p:sp>
      </p:grpSp>
      <p:grpSp>
        <p:nvGrpSpPr>
          <p:cNvPr id="124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4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8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grpSp>
        <p:nvGrpSpPr>
          <p:cNvPr id="124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4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1" name="3. The concert was ___ amaz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The view was ___ beautiful.</a:t>
              </a:r>
            </a:p>
          </p:txBody>
        </p:sp>
      </p:grpSp>
      <p:grpSp>
        <p:nvGrpSpPr>
          <p:cNvPr id="124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4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4" name="A. s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such</a:t>
              </a:r>
            </a:p>
          </p:txBody>
        </p:sp>
      </p:grpSp>
      <p:grpSp>
        <p:nvGrpSpPr>
          <p:cNvPr id="124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4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7" name="B. s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24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4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0" name="C. en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enough</a:t>
              </a:r>
            </a:p>
          </p:txBody>
        </p:sp>
      </p:grpSp>
      <p:grpSp>
        <p:nvGrpSpPr>
          <p:cNvPr id="124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4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3" name="4. It was ___ difficult exam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It was ___ interesting story.</a:t>
              </a:r>
            </a:p>
          </p:txBody>
        </p:sp>
      </p:grpSp>
      <p:grpSp>
        <p:nvGrpSpPr>
          <p:cNvPr id="124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4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6" name="A. so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 an</a:t>
              </a:r>
            </a:p>
          </p:txBody>
        </p:sp>
      </p:grpSp>
      <p:grpSp>
        <p:nvGrpSpPr>
          <p:cNvPr id="124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4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59" name="B. such a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such an</a:t>
              </a:r>
            </a:p>
          </p:txBody>
        </p:sp>
      </p:grpSp>
      <p:grpSp>
        <p:nvGrpSpPr>
          <p:cNvPr id="124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2" name="C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too</a:t>
              </a:r>
            </a:p>
          </p:txBody>
        </p:sp>
      </p:grpSp>
      <p:grpSp>
        <p:nvGrpSpPr>
          <p:cNvPr id="124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4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5" name="5. Do we have ___ food for everyon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Is there ___ space for one more chair?</a:t>
              </a:r>
            </a:p>
          </p:txBody>
        </p:sp>
      </p:grpSp>
      <p:grpSp>
        <p:nvGrpSpPr>
          <p:cNvPr id="124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68" name="A. to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too</a:t>
              </a:r>
            </a:p>
          </p:txBody>
        </p:sp>
      </p:grpSp>
      <p:grpSp>
        <p:nvGrpSpPr>
          <p:cNvPr id="124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4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1" name="B. en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enough</a:t>
              </a:r>
            </a:p>
          </p:txBody>
        </p:sp>
      </p:grpSp>
      <p:grpSp>
        <p:nvGrpSpPr>
          <p:cNvPr id="124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4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sp>
        <p:nvSpPr>
          <p:cNvPr id="124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4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78" name="B1 GRAMMAR  •  UNIT 28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28  •  REVEAL</a:t>
              </a:r>
            </a:p>
          </p:txBody>
        </p:sp>
      </p:grpSp>
      <p:grpSp>
        <p:nvGrpSpPr>
          <p:cNvPr id="124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4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1" name="17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8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48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6" name="UNIT 29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EXPLANATION</a:t>
              </a:r>
            </a:p>
          </p:txBody>
        </p:sp>
      </p:grpSp>
      <p:grpSp>
        <p:nvGrpSpPr>
          <p:cNvPr id="1249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48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89" name="Articles: a, an, the and zero article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an, the and zero article</a:t>
              </a:r>
            </a:p>
          </p:txBody>
        </p:sp>
      </p:grpSp>
      <p:sp>
        <p:nvSpPr>
          <p:cNvPr id="1249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49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49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49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249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6" name="Use a/an for one non-specific singular countable noun, the for specific or unique nouns, and no article for general plural or uncountable nouns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a/an for one non-specific singular countable noun, the for specific or unique nouns, and no article for general plural or uncountable nouns.</a:t>
              </a:r>
            </a:p>
          </p:txBody>
        </p:sp>
      </p:grpSp>
      <p:grpSp>
        <p:nvGrpSpPr>
          <p:cNvPr id="1250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49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9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50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50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2" name="Use the when both speaker and listener know which person or thing is mean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the when both speaker and listener know which person or thing is meant.</a:t>
              </a:r>
            </a:p>
          </p:txBody>
        </p:sp>
      </p:grpSp>
      <p:sp>
        <p:nvSpPr>
          <p:cNvPr id="1250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0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50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51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250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09" name="a / an + singular countable…"/>
            <p:cNvSpPr txBox="1"/>
            <p:nvPr/>
          </p:nvSpPr>
          <p:spPr>
            <a:xfrm>
              <a:off x="45719" y="0"/>
              <a:ext cx="2146937" cy="1164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 / an + singular countable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the + specific noun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zero + general plural / uncountable</a:t>
              </a:r>
            </a:p>
          </p:txBody>
        </p:sp>
      </p:grpSp>
      <p:grpSp>
        <p:nvGrpSpPr>
          <p:cNvPr id="1251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251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251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1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51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52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51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19" name="1.  I need a pen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need a pen.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The pen on the desk is mine.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Books can be expensive.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Water is essential.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The sun is shining.</a:t>
              </a:r>
            </a:p>
          </p:txBody>
        </p:sp>
      </p:grpSp>
      <p:sp>
        <p:nvSpPr>
          <p:cNvPr id="1252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2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52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3" name="B1 GRAMMAR  •  UNIT 29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29  •  EXPLANATION</a:t>
              </a:r>
            </a:p>
          </p:txBody>
        </p:sp>
      </p:grpSp>
      <p:grpSp>
        <p:nvGrpSpPr>
          <p:cNvPr id="1252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52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26" name="17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3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53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1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53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53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4" name="Articles: a, an, the and zero artic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an, the and zero article: choose the answer</a:t>
              </a:r>
            </a:p>
          </p:txBody>
        </p:sp>
      </p:grpSp>
      <p:grpSp>
        <p:nvGrpSpPr>
          <p:cNvPr id="1253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53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3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53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54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5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1" name="1. I saw ___ interesting documenta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bought ___ expensive watch.</a:t>
              </a:r>
            </a:p>
          </p:txBody>
        </p:sp>
      </p:grpSp>
      <p:grpSp>
        <p:nvGrpSpPr>
          <p:cNvPr id="1254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4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54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47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255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5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0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255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5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3" name="2. Please close ___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Could you turn off ___ light?</a:t>
              </a:r>
            </a:p>
          </p:txBody>
        </p:sp>
      </p:grpSp>
      <p:grpSp>
        <p:nvGrpSpPr>
          <p:cNvPr id="1255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6" name="A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256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59" name="B. a genera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general</a:t>
              </a:r>
            </a:p>
          </p:txBody>
        </p:sp>
      </p:grpSp>
      <p:grpSp>
        <p:nvGrpSpPr>
          <p:cNvPr id="1256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5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2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grpSp>
        <p:nvGrpSpPr>
          <p:cNvPr id="1256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5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5" name="3. ___ music helps me concentr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breakfast is my favourite meal.</a:t>
              </a:r>
            </a:p>
          </p:txBody>
        </p:sp>
      </p:grpSp>
      <p:grpSp>
        <p:nvGrpSpPr>
          <p:cNvPr id="1256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68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57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1" name="B. The 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all</a:t>
              </a:r>
            </a:p>
          </p:txBody>
        </p:sp>
      </p:grpSp>
      <p:grpSp>
        <p:nvGrpSpPr>
          <p:cNvPr id="1257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5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4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grpSp>
        <p:nvGrpSpPr>
          <p:cNvPr id="1257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5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77" name="4. She wants to be ___ engine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sister is ___ architect.</a:t>
              </a:r>
            </a:p>
          </p:txBody>
        </p:sp>
      </p:grpSp>
      <p:grpSp>
        <p:nvGrpSpPr>
          <p:cNvPr id="1258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0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58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3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258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5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6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259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5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89" name="5. ___ moon goes around the Ear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sun is shining today.</a:t>
              </a:r>
            </a:p>
          </p:txBody>
        </p:sp>
      </p:grpSp>
      <p:grpSp>
        <p:nvGrpSpPr>
          <p:cNvPr id="1259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2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59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5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259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5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598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sp>
        <p:nvSpPr>
          <p:cNvPr id="126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6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02" name="B1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29  •  REVEAL</a:t>
              </a:r>
            </a:p>
          </p:txBody>
        </p:sp>
      </p:grpSp>
      <p:grpSp>
        <p:nvGrpSpPr>
          <p:cNvPr id="126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6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05" name="17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1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60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0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61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61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3" name="Articles: a, an, the and zero artic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an, the and zero article: choose the answer</a:t>
              </a:r>
            </a:p>
          </p:txBody>
        </p:sp>
      </p:grpSp>
      <p:grpSp>
        <p:nvGrpSpPr>
          <p:cNvPr id="1261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61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1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261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2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61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0" name="1. I saw ___ interesting documenta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bought ___ expensive watch.</a:t>
              </a:r>
            </a:p>
          </p:txBody>
        </p:sp>
      </p:grpSp>
      <p:grpSp>
        <p:nvGrpSpPr>
          <p:cNvPr id="1262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3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62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6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263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6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29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263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63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2" name="2. Please close ___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Could you turn off ___ light?</a:t>
              </a:r>
            </a:p>
          </p:txBody>
        </p:sp>
      </p:grpSp>
      <p:grpSp>
        <p:nvGrpSpPr>
          <p:cNvPr id="1263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5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263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38" name="B. a genera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general</a:t>
              </a:r>
            </a:p>
          </p:txBody>
        </p:sp>
      </p:grpSp>
      <p:grpSp>
        <p:nvGrpSpPr>
          <p:cNvPr id="1264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6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1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grpSp>
        <p:nvGrpSpPr>
          <p:cNvPr id="1264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64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4" name="3. ___ music helps me concentr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breakfast is my favourite meal.</a:t>
              </a:r>
            </a:p>
          </p:txBody>
        </p:sp>
      </p:grpSp>
      <p:grpSp>
        <p:nvGrpSpPr>
          <p:cNvPr id="1264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47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65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0" name="B. The 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all</a:t>
              </a:r>
            </a:p>
          </p:txBody>
        </p:sp>
      </p:grpSp>
      <p:grpSp>
        <p:nvGrpSpPr>
          <p:cNvPr id="1265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6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3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grpSp>
        <p:nvGrpSpPr>
          <p:cNvPr id="1265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65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6" name="4. She wants to be ___ engine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sister is ___ architect.</a:t>
              </a:r>
            </a:p>
          </p:txBody>
        </p:sp>
      </p:grpSp>
      <p:grpSp>
        <p:nvGrpSpPr>
          <p:cNvPr id="1266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59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66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2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266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6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5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266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66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8" name="5. ___ moon goes around the Ear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sun is shining today.</a:t>
              </a:r>
            </a:p>
          </p:txBody>
        </p:sp>
      </p:grpSp>
      <p:grpSp>
        <p:nvGrpSpPr>
          <p:cNvPr id="1267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1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67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4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267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6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7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sp>
        <p:nvSpPr>
          <p:cNvPr id="1267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8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68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1" name="B1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29  •  REVEAL</a:t>
              </a:r>
            </a:p>
          </p:txBody>
        </p:sp>
      </p:grpSp>
      <p:grpSp>
        <p:nvGrpSpPr>
          <p:cNvPr id="1268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68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4" name="17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69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68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9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69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69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2" name="Articles: a, an, the and zero artic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an, the and zero article: choose the answer</a:t>
              </a:r>
            </a:p>
          </p:txBody>
        </p:sp>
      </p:grpSp>
      <p:grpSp>
        <p:nvGrpSpPr>
          <p:cNvPr id="1269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69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269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0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69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9" name="1. I saw ___ interesting documenta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bought ___ expensive watch.</a:t>
              </a:r>
            </a:p>
          </p:txBody>
        </p:sp>
      </p:grpSp>
      <p:grpSp>
        <p:nvGrpSpPr>
          <p:cNvPr id="1270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7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2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70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7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5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270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7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8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271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1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1" name="2. Please close ___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Could you turn off ___ light?</a:t>
              </a:r>
            </a:p>
          </p:txBody>
        </p:sp>
      </p:grpSp>
      <p:grpSp>
        <p:nvGrpSpPr>
          <p:cNvPr id="1271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4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271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7" name="B. a genera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general</a:t>
              </a:r>
            </a:p>
          </p:txBody>
        </p:sp>
      </p:grpSp>
      <p:grpSp>
        <p:nvGrpSpPr>
          <p:cNvPr id="1272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0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grpSp>
        <p:nvGrpSpPr>
          <p:cNvPr id="1272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72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3" name="3. ___ music helps me concentr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breakfast is my favourite meal.</a:t>
              </a:r>
            </a:p>
          </p:txBody>
        </p:sp>
      </p:grpSp>
      <p:grpSp>
        <p:nvGrpSpPr>
          <p:cNvPr id="1272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7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6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73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7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9" name="B. The 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all</a:t>
              </a:r>
            </a:p>
          </p:txBody>
        </p:sp>
      </p:grpSp>
      <p:grpSp>
        <p:nvGrpSpPr>
          <p:cNvPr id="1273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7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2" name="C. No artic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grpSp>
        <p:nvGrpSpPr>
          <p:cNvPr id="1273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73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5" name="4. She wants to be ___ engine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sister is ___ architect.</a:t>
              </a:r>
            </a:p>
          </p:txBody>
        </p:sp>
      </p:grpSp>
      <p:grpSp>
        <p:nvGrpSpPr>
          <p:cNvPr id="1273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7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8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74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7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1" name="B. a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274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7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4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274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74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7" name="5. ___ moon goes around the Ear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sun is shining today.</a:t>
              </a:r>
            </a:p>
          </p:txBody>
        </p:sp>
      </p:grpSp>
      <p:grpSp>
        <p:nvGrpSpPr>
          <p:cNvPr id="1275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7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0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75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7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3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275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7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6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sp>
        <p:nvSpPr>
          <p:cNvPr id="1275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6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75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0" name="B1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29  •  REVEAL</a:t>
              </a:r>
            </a:p>
          </p:txBody>
        </p:sp>
      </p:grpSp>
      <p:grpSp>
        <p:nvGrpSpPr>
          <p:cNvPr id="1276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76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3" name="17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6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76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8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77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77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1" name="Articles: a, an, the and zero artic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an, the and zero article: choose the answer</a:t>
              </a:r>
            </a:p>
          </p:txBody>
        </p:sp>
      </p:grpSp>
      <p:grpSp>
        <p:nvGrpSpPr>
          <p:cNvPr id="1277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77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277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77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77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8" name="1. I saw ___ interesting documenta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bought ___ expensive watch.</a:t>
              </a:r>
            </a:p>
          </p:txBody>
        </p:sp>
      </p:grpSp>
      <p:grpSp>
        <p:nvGrpSpPr>
          <p:cNvPr id="1278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7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1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78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7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4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278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7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7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279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78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0" name="2. Please close ___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Could you turn off ___ light?</a:t>
              </a:r>
            </a:p>
          </p:txBody>
        </p:sp>
      </p:grpSp>
      <p:grpSp>
        <p:nvGrpSpPr>
          <p:cNvPr id="1279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7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3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279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7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6" name="B. a genera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general</a:t>
              </a:r>
            </a:p>
          </p:txBody>
        </p:sp>
      </p:grpSp>
      <p:grpSp>
        <p:nvGrpSpPr>
          <p:cNvPr id="1280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7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9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grpSp>
        <p:nvGrpSpPr>
          <p:cNvPr id="1280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80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2" name="3. ___ music helps me concentr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breakfast is my favourite meal.</a:t>
              </a:r>
            </a:p>
          </p:txBody>
        </p:sp>
      </p:grpSp>
      <p:grpSp>
        <p:nvGrpSpPr>
          <p:cNvPr id="1280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8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5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80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8" name="B. The 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all</a:t>
              </a:r>
            </a:p>
          </p:txBody>
        </p:sp>
      </p:grpSp>
      <p:grpSp>
        <p:nvGrpSpPr>
          <p:cNvPr id="1281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8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1" name="C. No artic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grpSp>
        <p:nvGrpSpPr>
          <p:cNvPr id="1281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81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4" name="4. She wants to be ___ engine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sister is ___ architect.</a:t>
              </a:r>
            </a:p>
          </p:txBody>
        </p:sp>
      </p:grpSp>
      <p:grpSp>
        <p:nvGrpSpPr>
          <p:cNvPr id="1281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8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7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82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8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0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282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8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3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282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82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6" name="5. ___ moon goes around the Ear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sun is shining today.</a:t>
              </a:r>
            </a:p>
          </p:txBody>
        </p:sp>
      </p:grpSp>
      <p:grpSp>
        <p:nvGrpSpPr>
          <p:cNvPr id="1283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82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9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83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8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2" name="B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283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8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5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sp>
        <p:nvSpPr>
          <p:cNvPr id="1283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4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83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9" name="B1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29  •  REVEAL</a:t>
              </a:r>
            </a:p>
          </p:txBody>
        </p:sp>
      </p:grpSp>
      <p:grpSp>
        <p:nvGrpSpPr>
          <p:cNvPr id="1284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84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42" name="17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4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84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47" name="UNIT 29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29  •  REVEAL</a:t>
              </a:r>
            </a:p>
          </p:txBody>
        </p:sp>
      </p:grpSp>
      <p:grpSp>
        <p:nvGrpSpPr>
          <p:cNvPr id="1285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84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0" name="Articles: a, an, the and zero article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Articles: a, an, the and zero article: choose the answer</a:t>
              </a:r>
            </a:p>
          </p:txBody>
        </p:sp>
      </p:grpSp>
      <p:grpSp>
        <p:nvGrpSpPr>
          <p:cNvPr id="1285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85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285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85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8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57" name="1. I saw ___ interesting documentar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He bought ___ expensive watch.</a:t>
              </a:r>
            </a:p>
          </p:txBody>
        </p:sp>
      </p:grpSp>
      <p:grpSp>
        <p:nvGrpSpPr>
          <p:cNvPr id="1286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8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0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86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8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3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286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8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6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287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8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69" name="2. Please close ___ do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Could you turn off ___ light?</a:t>
              </a:r>
            </a:p>
          </p:txBody>
        </p:sp>
      </p:grpSp>
      <p:grpSp>
        <p:nvGrpSpPr>
          <p:cNvPr id="1287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8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2" name="A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</a:t>
              </a:r>
            </a:p>
          </p:txBody>
        </p:sp>
      </p:grpSp>
      <p:grpSp>
        <p:nvGrpSpPr>
          <p:cNvPr id="1287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8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5" name="B. a genera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general</a:t>
              </a:r>
            </a:p>
          </p:txBody>
        </p:sp>
      </p:grpSp>
      <p:grpSp>
        <p:nvGrpSpPr>
          <p:cNvPr id="1287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28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78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grpSp>
        <p:nvGrpSpPr>
          <p:cNvPr id="1288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28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1" name="3. ___ music helps me concentrat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breakfast is my favourite meal.</a:t>
              </a:r>
            </a:p>
          </p:txBody>
        </p:sp>
      </p:grpSp>
      <p:grpSp>
        <p:nvGrpSpPr>
          <p:cNvPr id="1288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28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4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88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28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87" name="B. The all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 all</a:t>
              </a:r>
            </a:p>
          </p:txBody>
        </p:sp>
      </p:grpSp>
      <p:grpSp>
        <p:nvGrpSpPr>
          <p:cNvPr id="1289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28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0" name="C. No artic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grpSp>
        <p:nvGrpSpPr>
          <p:cNvPr id="1289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28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3" name="4. She wants to be ___ enginee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My sister is ___ architect.</a:t>
              </a:r>
            </a:p>
          </p:txBody>
        </p:sp>
      </p:grpSp>
      <p:grpSp>
        <p:nvGrpSpPr>
          <p:cNvPr id="1289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28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6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90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28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99" name="B. an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</a:t>
              </a:r>
            </a:p>
          </p:txBody>
        </p:sp>
      </p:grpSp>
      <p:grpSp>
        <p:nvGrpSpPr>
          <p:cNvPr id="1290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29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2" name="C. t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</a:t>
              </a:r>
            </a:p>
          </p:txBody>
        </p:sp>
      </p:grpSp>
      <p:grpSp>
        <p:nvGrpSpPr>
          <p:cNvPr id="1290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29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5" name="5. ___ moon goes around the Eart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___ sun is shining today.</a:t>
              </a:r>
            </a:p>
          </p:txBody>
        </p:sp>
      </p:grpSp>
      <p:grpSp>
        <p:nvGrpSpPr>
          <p:cNvPr id="1290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29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08" name="A. A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</a:t>
              </a:r>
            </a:p>
          </p:txBody>
        </p:sp>
      </p:grpSp>
      <p:grpSp>
        <p:nvGrpSpPr>
          <p:cNvPr id="1291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29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1" name="B. Th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</a:t>
              </a:r>
            </a:p>
          </p:txBody>
        </p:sp>
      </p:grpSp>
      <p:grpSp>
        <p:nvGrpSpPr>
          <p:cNvPr id="1291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29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4" name="C. No artic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 article</a:t>
              </a:r>
            </a:p>
          </p:txBody>
        </p:sp>
      </p:grpSp>
      <p:sp>
        <p:nvSpPr>
          <p:cNvPr id="1291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1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91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18" name="B1 GRAMMAR  •  UNIT 29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29  •  REVEAL</a:t>
              </a:r>
            </a:p>
          </p:txBody>
        </p:sp>
      </p:grpSp>
      <p:grpSp>
        <p:nvGrpSpPr>
          <p:cNvPr id="1292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92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1" name="17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2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292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6" name="UNIT 30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EXPLANATION</a:t>
              </a:r>
            </a:p>
          </p:txBody>
        </p:sp>
      </p:grpSp>
      <p:grpSp>
        <p:nvGrpSpPr>
          <p:cNvPr id="1293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292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29" name="Quantifier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</a:t>
              </a:r>
            </a:p>
          </p:txBody>
        </p:sp>
      </p:grpSp>
      <p:sp>
        <p:nvSpPr>
          <p:cNvPr id="1293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3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293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2937" name="Group"/>
          <p:cNvGrpSpPr/>
          <p:nvPr/>
        </p:nvGrpSpPr>
        <p:grpSpPr>
          <a:xfrm>
            <a:off x="781050" y="2095500"/>
            <a:ext cx="3714750" cy="1809750"/>
            <a:chOff x="0" y="0"/>
            <a:chExt cx="3714750" cy="1809750"/>
          </a:xfrm>
        </p:grpSpPr>
        <p:sp>
          <p:nvSpPr>
            <p:cNvPr id="1293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6" name="Use many/few with countable nouns and much/little with uncountable nouns. A few and a little mean some; few and little mean almost none."/>
            <p:cNvSpPr txBox="1"/>
            <p:nvPr/>
          </p:nvSpPr>
          <p:spPr>
            <a:xfrm>
              <a:off x="45719" y="0"/>
              <a:ext cx="3623311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many/few with countable nouns and much/little with uncountable nouns. A few and a little mean some; few and little mean almost none.</a:t>
              </a:r>
            </a:p>
          </p:txBody>
        </p:sp>
      </p:grpSp>
      <p:grpSp>
        <p:nvGrpSpPr>
          <p:cNvPr id="1294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293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3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294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294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2" name="A few and a little have a positive meaning; few and little often sound negative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 few and a little have a positive meaning; few and little often sound negative.</a:t>
              </a:r>
            </a:p>
          </p:txBody>
        </p:sp>
      </p:grpSp>
      <p:sp>
        <p:nvSpPr>
          <p:cNvPr id="1294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4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294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295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294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49" name="many / a few + plural noun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many / a few + plural noun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much / a little + uncountable noun</a:t>
              </a:r>
            </a:p>
          </p:txBody>
        </p:sp>
      </p:grpSp>
      <p:grpSp>
        <p:nvGrpSpPr>
          <p:cNvPr id="1295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295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295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5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295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296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295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59" name="1.  There are a few seats left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There are a few seats left.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We have little time.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How much money?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How many people?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I need a little help.</a:t>
              </a:r>
            </a:p>
          </p:txBody>
        </p:sp>
      </p:grpSp>
      <p:sp>
        <p:nvSpPr>
          <p:cNvPr id="1296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6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296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63" name="B1 GRAMMAR  •  UNIT 30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30  •  EXPLANATION</a:t>
              </a:r>
            </a:p>
          </p:txBody>
        </p:sp>
      </p:grpSp>
      <p:grpSp>
        <p:nvGrpSpPr>
          <p:cNvPr id="1296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296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66" name="17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7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297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1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297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297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4" name="Quantifier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Quantifiers: choose the answer</a:t>
              </a:r>
            </a:p>
          </p:txBody>
        </p:sp>
      </p:grpSp>
      <p:grpSp>
        <p:nvGrpSpPr>
          <p:cNvPr id="1297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297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7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297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298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298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1" name="1. There are only ___ tickets lef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have only ___ questions.</a:t>
              </a:r>
            </a:p>
          </p:txBody>
        </p:sp>
      </p:grpSp>
      <p:grpSp>
        <p:nvGrpSpPr>
          <p:cNvPr id="1298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29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4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298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29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87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299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29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0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299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299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3" name="2. We have very ___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There is very ___ milk left.</a:t>
              </a:r>
            </a:p>
          </p:txBody>
        </p:sp>
      </p:grpSp>
      <p:grpSp>
        <p:nvGrpSpPr>
          <p:cNvPr id="1299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29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6" name="A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few</a:t>
              </a:r>
            </a:p>
          </p:txBody>
        </p:sp>
      </p:grpSp>
      <p:grpSp>
        <p:nvGrpSpPr>
          <p:cNvPr id="1300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29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999" name="B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little</a:t>
              </a:r>
            </a:p>
          </p:txBody>
        </p:sp>
      </p:grpSp>
      <p:grpSp>
        <p:nvGrpSpPr>
          <p:cNvPr id="1300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0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2" name="C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many</a:t>
              </a:r>
            </a:p>
          </p:txBody>
        </p:sp>
      </p:grpSp>
      <p:grpSp>
        <p:nvGrpSpPr>
          <p:cNvPr id="1300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00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5" name="3. How ___ information did you rece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___ money do we need?</a:t>
              </a:r>
            </a:p>
          </p:txBody>
        </p:sp>
      </p:grpSp>
      <p:grpSp>
        <p:nvGrpSpPr>
          <p:cNvPr id="1300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00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08" name="A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301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0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1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301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0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4" name="C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few</a:t>
              </a:r>
            </a:p>
          </p:txBody>
        </p:sp>
      </p:grpSp>
      <p:grpSp>
        <p:nvGrpSpPr>
          <p:cNvPr id="1301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0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17" name="4. She has ___ close friends, so she isn’t lon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has ___ good ideas for the project.</a:t>
              </a:r>
            </a:p>
          </p:txBody>
        </p:sp>
      </p:grpSp>
      <p:grpSp>
        <p:nvGrpSpPr>
          <p:cNvPr id="1302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0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0" name="A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few</a:t>
              </a:r>
            </a:p>
          </p:txBody>
        </p:sp>
      </p:grpSp>
      <p:grpSp>
        <p:nvGrpSpPr>
          <p:cNvPr id="1302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0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3" name="B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few</a:t>
              </a:r>
            </a:p>
          </p:txBody>
        </p:sp>
      </p:grpSp>
      <p:grpSp>
        <p:nvGrpSpPr>
          <p:cNvPr id="1302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0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6" name="C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little</a:t>
              </a:r>
            </a:p>
          </p:txBody>
        </p:sp>
      </p:grpSp>
      <p:grpSp>
        <p:nvGrpSpPr>
          <p:cNvPr id="1303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0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29" name="5. Can I have ___ wat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Add ___ sugar to the tea.</a:t>
              </a:r>
            </a:p>
          </p:txBody>
        </p:sp>
      </p:grpSp>
      <p:grpSp>
        <p:nvGrpSpPr>
          <p:cNvPr id="1303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0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2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303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0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5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303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0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38" name="C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many</a:t>
              </a:r>
            </a:p>
          </p:txBody>
        </p:sp>
      </p:grpSp>
      <p:sp>
        <p:nvSpPr>
          <p:cNvPr id="1304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4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04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2" name="B1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30  •  REVEAL</a:t>
              </a:r>
            </a:p>
          </p:txBody>
        </p:sp>
      </p:grpSp>
      <p:grpSp>
        <p:nvGrpSpPr>
          <p:cNvPr id="1304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04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45" name="17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179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5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04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0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05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05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3" name="Quantifier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Quantifiers: choose the answer</a:t>
              </a:r>
            </a:p>
          </p:txBody>
        </p:sp>
      </p:grpSp>
      <p:grpSp>
        <p:nvGrpSpPr>
          <p:cNvPr id="1305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05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5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05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06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05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0" name="1. There are only ___ tickets lef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have only ___ questions.</a:t>
              </a:r>
            </a:p>
          </p:txBody>
        </p:sp>
      </p:grpSp>
      <p:grpSp>
        <p:nvGrpSpPr>
          <p:cNvPr id="1306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0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3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306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0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6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307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0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69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307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07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2" name="2. We have very ___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There is very ___ milk left.</a:t>
              </a:r>
            </a:p>
          </p:txBody>
        </p:sp>
      </p:grpSp>
      <p:grpSp>
        <p:nvGrpSpPr>
          <p:cNvPr id="1307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0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5" name="A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few</a:t>
              </a:r>
            </a:p>
          </p:txBody>
        </p:sp>
      </p:grpSp>
      <p:grpSp>
        <p:nvGrpSpPr>
          <p:cNvPr id="1307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0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78" name="B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little</a:t>
              </a:r>
            </a:p>
          </p:txBody>
        </p:sp>
      </p:grpSp>
      <p:grpSp>
        <p:nvGrpSpPr>
          <p:cNvPr id="1308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0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1" name="C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many</a:t>
              </a:r>
            </a:p>
          </p:txBody>
        </p:sp>
      </p:grpSp>
      <p:grpSp>
        <p:nvGrpSpPr>
          <p:cNvPr id="1308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08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4" name="3. How ___ information did you rece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___ money do we need?</a:t>
              </a:r>
            </a:p>
          </p:txBody>
        </p:sp>
      </p:grpSp>
      <p:grpSp>
        <p:nvGrpSpPr>
          <p:cNvPr id="1308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08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87" name="A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309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0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0" name="B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309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0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3" name="C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few</a:t>
              </a:r>
            </a:p>
          </p:txBody>
        </p:sp>
      </p:grpSp>
      <p:grpSp>
        <p:nvGrpSpPr>
          <p:cNvPr id="1309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09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6" name="4. She has ___ close friends, so she isn’t lon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has ___ good ideas for the project.</a:t>
              </a:r>
            </a:p>
          </p:txBody>
        </p:sp>
      </p:grpSp>
      <p:grpSp>
        <p:nvGrpSpPr>
          <p:cNvPr id="1310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09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099" name="A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few</a:t>
              </a:r>
            </a:p>
          </p:txBody>
        </p:sp>
      </p:grpSp>
      <p:grpSp>
        <p:nvGrpSpPr>
          <p:cNvPr id="1310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10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2" name="B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few</a:t>
              </a:r>
            </a:p>
          </p:txBody>
        </p:sp>
      </p:grpSp>
      <p:grpSp>
        <p:nvGrpSpPr>
          <p:cNvPr id="1310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10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5" name="C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little</a:t>
              </a:r>
            </a:p>
          </p:txBody>
        </p:sp>
      </p:grpSp>
      <p:grpSp>
        <p:nvGrpSpPr>
          <p:cNvPr id="1310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10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08" name="5. Can I have ___ wat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Add ___ sugar to the tea.</a:t>
              </a:r>
            </a:p>
          </p:txBody>
        </p:sp>
      </p:grpSp>
      <p:grpSp>
        <p:nvGrpSpPr>
          <p:cNvPr id="1311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11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1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311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1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4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311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1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17" name="C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many</a:t>
              </a:r>
            </a:p>
          </p:txBody>
        </p:sp>
      </p:grpSp>
      <p:sp>
        <p:nvSpPr>
          <p:cNvPr id="1311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2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12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1" name="B1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30  •  REVEAL</a:t>
              </a:r>
            </a:p>
          </p:txBody>
        </p:sp>
      </p:grpSp>
      <p:grpSp>
        <p:nvGrpSpPr>
          <p:cNvPr id="1312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12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4" name="18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3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12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29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13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13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2" name="Quantifier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Quantifiers: choose the answer</a:t>
              </a:r>
            </a:p>
          </p:txBody>
        </p:sp>
      </p:grpSp>
      <p:grpSp>
        <p:nvGrpSpPr>
          <p:cNvPr id="1313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13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313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14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13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39" name="1. There are only ___ tickets lef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have only ___ questions.</a:t>
              </a:r>
            </a:p>
          </p:txBody>
        </p:sp>
      </p:grpSp>
      <p:grpSp>
        <p:nvGrpSpPr>
          <p:cNvPr id="1314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1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2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314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1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5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314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1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48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315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15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1" name="2. We have very ___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There is very ___ milk left.</a:t>
              </a:r>
            </a:p>
          </p:txBody>
        </p:sp>
      </p:grpSp>
      <p:grpSp>
        <p:nvGrpSpPr>
          <p:cNvPr id="1315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1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4" name="A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few</a:t>
              </a:r>
            </a:p>
          </p:txBody>
        </p:sp>
      </p:grpSp>
      <p:grpSp>
        <p:nvGrpSpPr>
          <p:cNvPr id="1315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1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57" name="B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little</a:t>
              </a:r>
            </a:p>
          </p:txBody>
        </p:sp>
      </p:grpSp>
      <p:grpSp>
        <p:nvGrpSpPr>
          <p:cNvPr id="1316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1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0" name="C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many</a:t>
              </a:r>
            </a:p>
          </p:txBody>
        </p:sp>
      </p:grpSp>
      <p:grpSp>
        <p:nvGrpSpPr>
          <p:cNvPr id="1316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16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3" name="3. How ___ information did you rece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___ money do we need?</a:t>
              </a:r>
            </a:p>
          </p:txBody>
        </p:sp>
      </p:grpSp>
      <p:grpSp>
        <p:nvGrpSpPr>
          <p:cNvPr id="1316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1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6" name="A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317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1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69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317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1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2" name="C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few</a:t>
              </a:r>
            </a:p>
          </p:txBody>
        </p:sp>
      </p:grpSp>
      <p:grpSp>
        <p:nvGrpSpPr>
          <p:cNvPr id="1317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17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5" name="4. She has ___ close friends, so she isn’t lon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has ___ good ideas for the project.</a:t>
              </a:r>
            </a:p>
          </p:txBody>
        </p:sp>
      </p:grpSp>
      <p:grpSp>
        <p:nvGrpSpPr>
          <p:cNvPr id="1317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1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78" name="A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few</a:t>
              </a:r>
            </a:p>
          </p:txBody>
        </p:sp>
      </p:grpSp>
      <p:grpSp>
        <p:nvGrpSpPr>
          <p:cNvPr id="1318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18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1" name="B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few</a:t>
              </a:r>
            </a:p>
          </p:txBody>
        </p:sp>
      </p:grpSp>
      <p:grpSp>
        <p:nvGrpSpPr>
          <p:cNvPr id="1318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18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4" name="C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little</a:t>
              </a:r>
            </a:p>
          </p:txBody>
        </p:sp>
      </p:grpSp>
      <p:grpSp>
        <p:nvGrpSpPr>
          <p:cNvPr id="1318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18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87" name="5. Can I have ___ wat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Add ___ sugar to the tea.</a:t>
              </a:r>
            </a:p>
          </p:txBody>
        </p:sp>
      </p:grpSp>
      <p:grpSp>
        <p:nvGrpSpPr>
          <p:cNvPr id="1319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18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0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319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19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3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319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19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196" name="C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many</a:t>
              </a:r>
            </a:p>
          </p:txBody>
        </p:sp>
      </p:grpSp>
      <p:sp>
        <p:nvSpPr>
          <p:cNvPr id="1319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0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19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0" name="B1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30  •  REVEAL</a:t>
              </a:r>
            </a:p>
          </p:txBody>
        </p:sp>
      </p:grpSp>
      <p:grpSp>
        <p:nvGrpSpPr>
          <p:cNvPr id="1320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20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3" name="18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0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20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08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21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21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1" name="Quantifier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Quantifiers: choose the answer</a:t>
              </a:r>
            </a:p>
          </p:txBody>
        </p:sp>
      </p:grpSp>
      <p:grpSp>
        <p:nvGrpSpPr>
          <p:cNvPr id="1321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21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21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1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21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18" name="1. There are only ___ tickets lef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have only ___ questions.</a:t>
              </a:r>
            </a:p>
          </p:txBody>
        </p:sp>
      </p:grpSp>
      <p:grpSp>
        <p:nvGrpSpPr>
          <p:cNvPr id="1322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2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1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322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2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4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322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2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27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323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22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0" name="2. We have very ___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There is very ___ milk left.</a:t>
              </a:r>
            </a:p>
          </p:txBody>
        </p:sp>
      </p:grpSp>
      <p:grpSp>
        <p:nvGrpSpPr>
          <p:cNvPr id="1323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2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3" name="A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few</a:t>
              </a:r>
            </a:p>
          </p:txBody>
        </p:sp>
      </p:grpSp>
      <p:grpSp>
        <p:nvGrpSpPr>
          <p:cNvPr id="1323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2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6" name="B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little</a:t>
              </a:r>
            </a:p>
          </p:txBody>
        </p:sp>
      </p:grpSp>
      <p:grpSp>
        <p:nvGrpSpPr>
          <p:cNvPr id="1324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2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39" name="C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many</a:t>
              </a:r>
            </a:p>
          </p:txBody>
        </p:sp>
      </p:grpSp>
      <p:grpSp>
        <p:nvGrpSpPr>
          <p:cNvPr id="1324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24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2" name="3. How ___ information did you rece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___ money do we need?</a:t>
              </a:r>
            </a:p>
          </p:txBody>
        </p:sp>
      </p:grpSp>
      <p:grpSp>
        <p:nvGrpSpPr>
          <p:cNvPr id="1324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2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5" name="A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324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2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48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325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2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1" name="C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few</a:t>
              </a:r>
            </a:p>
          </p:txBody>
        </p:sp>
      </p:grpSp>
      <p:grpSp>
        <p:nvGrpSpPr>
          <p:cNvPr id="1325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25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4" name="4. She has ___ close friends, so she isn’t lon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has ___ good ideas for the project.</a:t>
              </a:r>
            </a:p>
          </p:txBody>
        </p:sp>
      </p:grpSp>
      <p:grpSp>
        <p:nvGrpSpPr>
          <p:cNvPr id="1325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2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57" name="A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few</a:t>
              </a:r>
            </a:p>
          </p:txBody>
        </p:sp>
      </p:grpSp>
      <p:grpSp>
        <p:nvGrpSpPr>
          <p:cNvPr id="1326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2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0" name="B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few</a:t>
              </a:r>
            </a:p>
          </p:txBody>
        </p:sp>
      </p:grpSp>
      <p:grpSp>
        <p:nvGrpSpPr>
          <p:cNvPr id="1326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2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3" name="C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little</a:t>
              </a:r>
            </a:p>
          </p:txBody>
        </p:sp>
      </p:grpSp>
      <p:grpSp>
        <p:nvGrpSpPr>
          <p:cNvPr id="1326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26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6" name="5. Can I have ___ wat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Add ___ sugar to the tea.</a:t>
              </a:r>
            </a:p>
          </p:txBody>
        </p:sp>
      </p:grpSp>
      <p:grpSp>
        <p:nvGrpSpPr>
          <p:cNvPr id="1327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26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69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327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2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2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327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2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5" name="C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many</a:t>
              </a:r>
            </a:p>
          </p:txBody>
        </p:sp>
      </p:grpSp>
      <p:sp>
        <p:nvSpPr>
          <p:cNvPr id="1327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8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27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79" name="B1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30  •  REVEAL</a:t>
              </a:r>
            </a:p>
          </p:txBody>
        </p:sp>
      </p:grpSp>
      <p:grpSp>
        <p:nvGrpSpPr>
          <p:cNvPr id="1328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28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2" name="18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8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28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87" name="UNIT 30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30  •  REVEAL</a:t>
              </a:r>
            </a:p>
          </p:txBody>
        </p:sp>
      </p:grpSp>
      <p:grpSp>
        <p:nvGrpSpPr>
          <p:cNvPr id="1329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28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0" name="Quantifier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Quantifiers: choose the answer</a:t>
              </a:r>
            </a:p>
          </p:txBody>
        </p:sp>
      </p:grpSp>
      <p:grpSp>
        <p:nvGrpSpPr>
          <p:cNvPr id="1329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29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329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29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2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297" name="1. There are only ___ tickets lef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I have only ___ questions.</a:t>
              </a:r>
            </a:p>
          </p:txBody>
        </p:sp>
      </p:grpSp>
      <p:grpSp>
        <p:nvGrpSpPr>
          <p:cNvPr id="1330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2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0" name="A. a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330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3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3" name="B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330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3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6" name="C. muc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much</a:t>
              </a:r>
            </a:p>
          </p:txBody>
        </p:sp>
      </p:grpSp>
      <p:grpSp>
        <p:nvGrpSpPr>
          <p:cNvPr id="1331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3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09" name="2. We have very ___ tim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There is very ___ milk left.</a:t>
              </a:r>
            </a:p>
          </p:txBody>
        </p:sp>
      </p:grpSp>
      <p:grpSp>
        <p:nvGrpSpPr>
          <p:cNvPr id="1331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3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2" name="A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few</a:t>
              </a:r>
            </a:p>
          </p:txBody>
        </p:sp>
      </p:grpSp>
      <p:grpSp>
        <p:nvGrpSpPr>
          <p:cNvPr id="1331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3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5" name="B.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little</a:t>
              </a:r>
            </a:p>
          </p:txBody>
        </p:sp>
      </p:grpSp>
      <p:grpSp>
        <p:nvGrpSpPr>
          <p:cNvPr id="1331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3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8" name="C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many</a:t>
              </a:r>
            </a:p>
          </p:txBody>
        </p:sp>
      </p:grpSp>
      <p:grpSp>
        <p:nvGrpSpPr>
          <p:cNvPr id="1332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3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1" name="3. How ___ information did you receive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How ___ money do we need?</a:t>
              </a:r>
            </a:p>
          </p:txBody>
        </p:sp>
      </p:grpSp>
      <p:grpSp>
        <p:nvGrpSpPr>
          <p:cNvPr id="1332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3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4" name="A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many</a:t>
              </a:r>
            </a:p>
          </p:txBody>
        </p:sp>
      </p:grpSp>
      <p:grpSp>
        <p:nvGrpSpPr>
          <p:cNvPr id="1332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3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27" name="B. muc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much</a:t>
              </a:r>
            </a:p>
          </p:txBody>
        </p:sp>
      </p:grpSp>
      <p:grpSp>
        <p:nvGrpSpPr>
          <p:cNvPr id="1333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3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0" name="C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few</a:t>
              </a:r>
            </a:p>
          </p:txBody>
        </p:sp>
      </p:grpSp>
      <p:grpSp>
        <p:nvGrpSpPr>
          <p:cNvPr id="1333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3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3" name="4. She has ___ close friends, so she isn’t lonel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He has ___ good ideas for the project.</a:t>
              </a:r>
            </a:p>
          </p:txBody>
        </p:sp>
      </p:grpSp>
      <p:grpSp>
        <p:nvGrpSpPr>
          <p:cNvPr id="1333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3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6" name="A. a few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few</a:t>
              </a:r>
            </a:p>
          </p:txBody>
        </p:sp>
      </p:grpSp>
      <p:grpSp>
        <p:nvGrpSpPr>
          <p:cNvPr id="1334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3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39" name="B.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few</a:t>
              </a:r>
            </a:p>
          </p:txBody>
        </p:sp>
      </p:grpSp>
      <p:grpSp>
        <p:nvGrpSpPr>
          <p:cNvPr id="1334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3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2" name="C. littl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little</a:t>
              </a:r>
            </a:p>
          </p:txBody>
        </p:sp>
      </p:grpSp>
      <p:grpSp>
        <p:nvGrpSpPr>
          <p:cNvPr id="1334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3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5" name="5. Can I have ___ wat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Add ___ sugar to the tea.</a:t>
              </a:r>
            </a:p>
          </p:txBody>
        </p:sp>
      </p:grpSp>
      <p:grpSp>
        <p:nvGrpSpPr>
          <p:cNvPr id="1334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3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48" name="A. a littl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 little</a:t>
              </a:r>
            </a:p>
          </p:txBody>
        </p:sp>
      </p:grpSp>
      <p:grpSp>
        <p:nvGrpSpPr>
          <p:cNvPr id="1335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3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1" name="B. a few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 few</a:t>
              </a:r>
            </a:p>
          </p:txBody>
        </p:sp>
      </p:grpSp>
      <p:grpSp>
        <p:nvGrpSpPr>
          <p:cNvPr id="1335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3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4" name="C. many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many</a:t>
              </a:r>
            </a:p>
          </p:txBody>
        </p:sp>
      </p:grpSp>
      <p:sp>
        <p:nvSpPr>
          <p:cNvPr id="1335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5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35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58" name="B1 GRAMMAR  •  UNIT 30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30  •  REVEAL</a:t>
              </a:r>
            </a:p>
          </p:txBody>
        </p:sp>
      </p:grpSp>
      <p:grpSp>
        <p:nvGrpSpPr>
          <p:cNvPr id="1336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36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1" name="18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6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336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6" name="UNIT 31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EXPLANATION</a:t>
              </a:r>
            </a:p>
          </p:txBody>
        </p:sp>
      </p:grpSp>
      <p:grpSp>
        <p:nvGrpSpPr>
          <p:cNvPr id="1337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336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69" name="Reflexive pronou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Reflexive pronouns</a:t>
              </a:r>
            </a:p>
          </p:txBody>
        </p:sp>
      </p:grpSp>
      <p:sp>
        <p:nvSpPr>
          <p:cNvPr id="1337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7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337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337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337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6" name="Use reflexive pronouns when the subject and object are the same, or for emphasis. By + reflexive means alone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reflexive pronouns when the subject and object are the same, or for emphasis. By + reflexive means alone.</a:t>
              </a:r>
            </a:p>
          </p:txBody>
        </p:sp>
      </p:grpSp>
      <p:grpSp>
        <p:nvGrpSpPr>
          <p:cNvPr id="1338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337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7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338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338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2" name="Do not use a reflexive pronoun when a normal object pronoun is needed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Do not use a reflexive pronoun when a normal object pronoun is needed.</a:t>
              </a:r>
            </a:p>
          </p:txBody>
        </p:sp>
      </p:grpSp>
      <p:sp>
        <p:nvSpPr>
          <p:cNvPr id="1338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8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338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339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338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89" name="myself, yourself, himself, herself, itself,…"/>
            <p:cNvSpPr txBox="1"/>
            <p:nvPr/>
          </p:nvSpPr>
          <p:spPr>
            <a:xfrm>
              <a:off x="45719" y="0"/>
              <a:ext cx="2146937" cy="948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myself, yourself, himself, herself, itself,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ourselves, yourselves, themselves</a:t>
              </a:r>
            </a:p>
          </p:txBody>
        </p:sp>
      </p:grpSp>
      <p:grpSp>
        <p:nvGrpSpPr>
          <p:cNvPr id="1339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339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339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39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339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340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339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99" name="1.  I cut myself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cut myself.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She taught herself Spanish.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We made it ourselves.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He lives by himself.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Enjoy yourselves!</a:t>
              </a:r>
            </a:p>
          </p:txBody>
        </p:sp>
      </p:grpSp>
      <p:sp>
        <p:nvSpPr>
          <p:cNvPr id="1340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0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40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03" name="B1 GRAMMAR  •  UNIT 31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31  •  EXPLANATION</a:t>
              </a:r>
            </a:p>
          </p:txBody>
        </p:sp>
      </p:grpSp>
      <p:grpSp>
        <p:nvGrpSpPr>
          <p:cNvPr id="1340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40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06" name="18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1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41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1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41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41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4" name="Reflexive pronou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Reflexive pronouns: choose the answer</a:t>
              </a:r>
            </a:p>
          </p:txBody>
        </p:sp>
      </p:grpSp>
      <p:grpSp>
        <p:nvGrpSpPr>
          <p:cNvPr id="1341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41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1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341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2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42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1" name="1. I looked at ___ in the mirr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saw ___ in the shop window.</a:t>
              </a:r>
            </a:p>
          </p:txBody>
        </p:sp>
      </p:grpSp>
      <p:grpSp>
        <p:nvGrpSpPr>
          <p:cNvPr id="1342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4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4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1342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4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27" name="B. mysel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herself</a:t>
              </a:r>
            </a:p>
          </p:txBody>
        </p:sp>
      </p:grpSp>
      <p:grpSp>
        <p:nvGrpSpPr>
          <p:cNvPr id="1343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4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0" name="C. m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hers</a:t>
              </a:r>
            </a:p>
          </p:txBody>
        </p:sp>
      </p:grpSp>
      <p:grpSp>
        <p:nvGrpSpPr>
          <p:cNvPr id="1343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43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3" name="2. They built the tabl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painted the room ___.</a:t>
              </a:r>
            </a:p>
          </p:txBody>
        </p:sp>
      </p:grpSp>
      <p:grpSp>
        <p:nvGrpSpPr>
          <p:cNvPr id="1343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4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6" name="A. themsel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ourselves</a:t>
              </a:r>
            </a:p>
          </p:txBody>
        </p:sp>
      </p:grpSp>
      <p:grpSp>
        <p:nvGrpSpPr>
          <p:cNvPr id="1344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4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39" name="B. the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our</a:t>
              </a:r>
            </a:p>
          </p:txBody>
        </p:sp>
      </p:grpSp>
      <p:grpSp>
        <p:nvGrpSpPr>
          <p:cNvPr id="1344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4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2" name="C.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</a:t>
              </a:r>
            </a:p>
          </p:txBody>
        </p:sp>
      </p:grpSp>
      <p:grpSp>
        <p:nvGrpSpPr>
          <p:cNvPr id="1344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44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5" name="3. She lives by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Tom travelled by ___.</a:t>
              </a:r>
            </a:p>
          </p:txBody>
        </p:sp>
      </p:grpSp>
      <p:grpSp>
        <p:nvGrpSpPr>
          <p:cNvPr id="1344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44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48" name="A. 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him</a:t>
              </a:r>
            </a:p>
          </p:txBody>
        </p:sp>
      </p:grpSp>
      <p:grpSp>
        <p:nvGrpSpPr>
          <p:cNvPr id="1345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4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1" name="B. hersel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himself</a:t>
              </a:r>
            </a:p>
          </p:txBody>
        </p:sp>
      </p:grpSp>
      <p:grpSp>
        <p:nvGrpSpPr>
          <p:cNvPr id="1345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4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4" name="C.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</a:t>
              </a:r>
            </a:p>
          </p:txBody>
        </p:sp>
      </p:grpSp>
      <p:grpSp>
        <p:nvGrpSpPr>
          <p:cNvPr id="1345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45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57" name="4. We enjoyed ___ at the par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children enjoyed ___ at the beach.</a:t>
              </a:r>
            </a:p>
          </p:txBody>
        </p:sp>
      </p:grpSp>
      <p:grpSp>
        <p:nvGrpSpPr>
          <p:cNvPr id="1346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45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0" name="A. oursel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themselves</a:t>
              </a:r>
            </a:p>
          </p:txBody>
        </p:sp>
      </p:grpSp>
      <p:grpSp>
        <p:nvGrpSpPr>
          <p:cNvPr id="1346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46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3" name="B.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them</a:t>
              </a:r>
            </a:p>
          </p:txBody>
        </p:sp>
      </p:grpSp>
      <p:grpSp>
        <p:nvGrpSpPr>
          <p:cNvPr id="1346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46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6" name="C. 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their</a:t>
              </a:r>
            </a:p>
          </p:txBody>
        </p:sp>
      </p:grpSp>
      <p:grpSp>
        <p:nvGrpSpPr>
          <p:cNvPr id="1347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46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69" name="5. Did you write this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Did Emma make this cake ___?</a:t>
              </a:r>
            </a:p>
          </p:txBody>
        </p:sp>
      </p:grpSp>
      <p:grpSp>
        <p:nvGrpSpPr>
          <p:cNvPr id="1347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47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2" name="A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1347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47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5" name="B. yoursel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herself</a:t>
              </a:r>
            </a:p>
          </p:txBody>
        </p:sp>
      </p:grpSp>
      <p:grpSp>
        <p:nvGrpSpPr>
          <p:cNvPr id="1347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47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78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she</a:t>
              </a:r>
            </a:p>
          </p:txBody>
        </p:sp>
      </p:grpSp>
      <p:sp>
        <p:nvSpPr>
          <p:cNvPr id="1348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8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48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82" name="B1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31  •  REVEAL</a:t>
              </a:r>
            </a:p>
          </p:txBody>
        </p:sp>
      </p:grpSp>
      <p:grpSp>
        <p:nvGrpSpPr>
          <p:cNvPr id="1348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48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85" name="18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49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48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0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49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49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3" name="Reflexive pronou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Reflexive pronouns: choose the answer</a:t>
              </a:r>
            </a:p>
          </p:txBody>
        </p:sp>
      </p:grpSp>
      <p:grpSp>
        <p:nvGrpSpPr>
          <p:cNvPr id="1349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49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49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49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0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49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0" name="1. I looked at ___ in the mirr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saw ___ in the shop window.</a:t>
              </a:r>
            </a:p>
          </p:txBody>
        </p:sp>
      </p:grpSp>
      <p:grpSp>
        <p:nvGrpSpPr>
          <p:cNvPr id="1350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5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3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1350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5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6" name="B. mysel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herself</a:t>
              </a:r>
            </a:p>
          </p:txBody>
        </p:sp>
      </p:grpSp>
      <p:grpSp>
        <p:nvGrpSpPr>
          <p:cNvPr id="1351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5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09" name="C. m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hers</a:t>
              </a:r>
            </a:p>
          </p:txBody>
        </p:sp>
      </p:grpSp>
      <p:grpSp>
        <p:nvGrpSpPr>
          <p:cNvPr id="1351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51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2" name="2. They built the tabl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painted the room ___.</a:t>
              </a:r>
            </a:p>
          </p:txBody>
        </p:sp>
      </p:grpSp>
      <p:grpSp>
        <p:nvGrpSpPr>
          <p:cNvPr id="1351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5" name="A. themsel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ourselves</a:t>
              </a:r>
            </a:p>
          </p:txBody>
        </p:sp>
      </p:grpSp>
      <p:grpSp>
        <p:nvGrpSpPr>
          <p:cNvPr id="1351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18" name="B. the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our</a:t>
              </a:r>
            </a:p>
          </p:txBody>
        </p:sp>
      </p:grpSp>
      <p:grpSp>
        <p:nvGrpSpPr>
          <p:cNvPr id="1352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1" name="C.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</a:t>
              </a:r>
            </a:p>
          </p:txBody>
        </p:sp>
      </p:grpSp>
      <p:grpSp>
        <p:nvGrpSpPr>
          <p:cNvPr id="1352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52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4" name="3. She lives by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Tom travelled by ___.</a:t>
              </a:r>
            </a:p>
          </p:txBody>
        </p:sp>
      </p:grpSp>
      <p:grpSp>
        <p:nvGrpSpPr>
          <p:cNvPr id="1352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52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27" name="A. 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him</a:t>
              </a:r>
            </a:p>
          </p:txBody>
        </p:sp>
      </p:grpSp>
      <p:grpSp>
        <p:nvGrpSpPr>
          <p:cNvPr id="1353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5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0" name="B. hersel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himself</a:t>
              </a:r>
            </a:p>
          </p:txBody>
        </p:sp>
      </p:grpSp>
      <p:grpSp>
        <p:nvGrpSpPr>
          <p:cNvPr id="1353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5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3" name="C.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</a:t>
              </a:r>
            </a:p>
          </p:txBody>
        </p:sp>
      </p:grpSp>
      <p:grpSp>
        <p:nvGrpSpPr>
          <p:cNvPr id="1353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53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6" name="4. We enjoyed ___ at the par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children enjoyed ___ at the beach.</a:t>
              </a:r>
            </a:p>
          </p:txBody>
        </p:sp>
      </p:grpSp>
      <p:grpSp>
        <p:nvGrpSpPr>
          <p:cNvPr id="1354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53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39" name="A. oursel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themselves</a:t>
              </a:r>
            </a:p>
          </p:txBody>
        </p:sp>
      </p:grpSp>
      <p:grpSp>
        <p:nvGrpSpPr>
          <p:cNvPr id="1354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54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2" name="B.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them</a:t>
              </a:r>
            </a:p>
          </p:txBody>
        </p:sp>
      </p:grpSp>
      <p:grpSp>
        <p:nvGrpSpPr>
          <p:cNvPr id="1354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54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5" name="C. 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their</a:t>
              </a:r>
            </a:p>
          </p:txBody>
        </p:sp>
      </p:grpSp>
      <p:grpSp>
        <p:nvGrpSpPr>
          <p:cNvPr id="1354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54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48" name="5. Did you write this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Did Emma make this cake ___?</a:t>
              </a:r>
            </a:p>
          </p:txBody>
        </p:sp>
      </p:grpSp>
      <p:grpSp>
        <p:nvGrpSpPr>
          <p:cNvPr id="1355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55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1" name="A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1355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55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4" name="B. yoursel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herself</a:t>
              </a:r>
            </a:p>
          </p:txBody>
        </p:sp>
      </p:grpSp>
      <p:grpSp>
        <p:nvGrpSpPr>
          <p:cNvPr id="1355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55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57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she</a:t>
              </a:r>
            </a:p>
          </p:txBody>
        </p:sp>
      </p:grpSp>
      <p:sp>
        <p:nvSpPr>
          <p:cNvPr id="1355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6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56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1" name="B1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31  •  REVEAL</a:t>
              </a:r>
            </a:p>
          </p:txBody>
        </p:sp>
      </p:grpSp>
      <p:grpSp>
        <p:nvGrpSpPr>
          <p:cNvPr id="1356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56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4" name="18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7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56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69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57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57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2" name="Reflexive pronou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Reflexive pronouns: choose the answer</a:t>
              </a:r>
            </a:p>
          </p:txBody>
        </p:sp>
      </p:grpSp>
      <p:grpSp>
        <p:nvGrpSpPr>
          <p:cNvPr id="1357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57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357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58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57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79" name="1. I looked at ___ in the mirr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saw ___ in the shop window.</a:t>
              </a:r>
            </a:p>
          </p:txBody>
        </p:sp>
      </p:grpSp>
      <p:grpSp>
        <p:nvGrpSpPr>
          <p:cNvPr id="1358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5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2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1358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5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5" name="B. mysel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herself</a:t>
              </a:r>
            </a:p>
          </p:txBody>
        </p:sp>
      </p:grpSp>
      <p:grpSp>
        <p:nvGrpSpPr>
          <p:cNvPr id="1358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5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88" name="C. m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hers</a:t>
              </a:r>
            </a:p>
          </p:txBody>
        </p:sp>
      </p:grpSp>
      <p:grpSp>
        <p:nvGrpSpPr>
          <p:cNvPr id="1359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59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1" name="2. They built the tabl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painted the room ___.</a:t>
              </a:r>
            </a:p>
          </p:txBody>
        </p:sp>
      </p:grpSp>
      <p:grpSp>
        <p:nvGrpSpPr>
          <p:cNvPr id="1359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5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4" name="A. themsel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ourselves</a:t>
              </a:r>
            </a:p>
          </p:txBody>
        </p:sp>
      </p:grpSp>
      <p:grpSp>
        <p:nvGrpSpPr>
          <p:cNvPr id="1359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5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597" name="B. the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our</a:t>
              </a:r>
            </a:p>
          </p:txBody>
        </p:sp>
      </p:grpSp>
      <p:grpSp>
        <p:nvGrpSpPr>
          <p:cNvPr id="1360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5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0" name="C.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</a:t>
              </a:r>
            </a:p>
          </p:txBody>
        </p:sp>
      </p:grpSp>
      <p:grpSp>
        <p:nvGrpSpPr>
          <p:cNvPr id="1360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60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3" name="3. She lives by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Tom travelled by ___.</a:t>
              </a:r>
            </a:p>
          </p:txBody>
        </p:sp>
      </p:grpSp>
      <p:grpSp>
        <p:nvGrpSpPr>
          <p:cNvPr id="1360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6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6" name="A. 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him</a:t>
              </a:r>
            </a:p>
          </p:txBody>
        </p:sp>
      </p:grpSp>
      <p:grpSp>
        <p:nvGrpSpPr>
          <p:cNvPr id="1361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09" name="B. hersel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himself</a:t>
              </a:r>
            </a:p>
          </p:txBody>
        </p:sp>
      </p:grpSp>
      <p:grpSp>
        <p:nvGrpSpPr>
          <p:cNvPr id="1361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6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2" name="C.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</a:t>
              </a:r>
            </a:p>
          </p:txBody>
        </p:sp>
      </p:grpSp>
      <p:grpSp>
        <p:nvGrpSpPr>
          <p:cNvPr id="1361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61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5" name="4. We enjoyed ___ at the par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children enjoyed ___ at the beach.</a:t>
              </a:r>
            </a:p>
          </p:txBody>
        </p:sp>
      </p:grpSp>
      <p:grpSp>
        <p:nvGrpSpPr>
          <p:cNvPr id="1361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6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18" name="A. ourselve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themselves</a:t>
              </a:r>
            </a:p>
          </p:txBody>
        </p:sp>
      </p:grpSp>
      <p:grpSp>
        <p:nvGrpSpPr>
          <p:cNvPr id="1362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62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1" name="B.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them</a:t>
              </a:r>
            </a:p>
          </p:txBody>
        </p:sp>
      </p:grpSp>
      <p:grpSp>
        <p:nvGrpSpPr>
          <p:cNvPr id="1362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62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4" name="C. 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their</a:t>
              </a:r>
            </a:p>
          </p:txBody>
        </p:sp>
      </p:grpSp>
      <p:grpSp>
        <p:nvGrpSpPr>
          <p:cNvPr id="1362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62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27" name="5. Did you write this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Did Emma make this cake ___?</a:t>
              </a:r>
            </a:p>
          </p:txBody>
        </p:sp>
      </p:grpSp>
      <p:grpSp>
        <p:nvGrpSpPr>
          <p:cNvPr id="1363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62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0" name="A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1363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63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3" name="B. yoursel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herself</a:t>
              </a:r>
            </a:p>
          </p:txBody>
        </p:sp>
      </p:grpSp>
      <p:grpSp>
        <p:nvGrpSpPr>
          <p:cNvPr id="1363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63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36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she</a:t>
              </a:r>
            </a:p>
          </p:txBody>
        </p:sp>
      </p:grpSp>
      <p:sp>
        <p:nvSpPr>
          <p:cNvPr id="1363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4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63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0" name="B1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31  •  REVEAL</a:t>
              </a:r>
            </a:p>
          </p:txBody>
        </p:sp>
      </p:grpSp>
      <p:grpSp>
        <p:nvGrpSpPr>
          <p:cNvPr id="1364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64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3" name="18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4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64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48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65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65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1" name="Reflexive pronou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Reflexive pronouns: choose the answer</a:t>
              </a:r>
            </a:p>
          </p:txBody>
        </p:sp>
      </p:grpSp>
      <p:grpSp>
        <p:nvGrpSpPr>
          <p:cNvPr id="1365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65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365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65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65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58" name="1. I looked at ___ in the mirr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saw ___ in the shop window.</a:t>
              </a:r>
            </a:p>
          </p:txBody>
        </p:sp>
      </p:grpSp>
      <p:grpSp>
        <p:nvGrpSpPr>
          <p:cNvPr id="1366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6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1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1366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6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4" name="B. mysel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herself</a:t>
              </a:r>
            </a:p>
          </p:txBody>
        </p:sp>
      </p:grpSp>
      <p:grpSp>
        <p:nvGrpSpPr>
          <p:cNvPr id="1366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6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67" name="C. m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hers</a:t>
              </a:r>
            </a:p>
          </p:txBody>
        </p:sp>
      </p:grpSp>
      <p:grpSp>
        <p:nvGrpSpPr>
          <p:cNvPr id="1367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66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0" name="2. They built the tabl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painted the room ___.</a:t>
              </a:r>
            </a:p>
          </p:txBody>
        </p:sp>
      </p:grpSp>
      <p:grpSp>
        <p:nvGrpSpPr>
          <p:cNvPr id="1367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6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3" name="A. themsel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ourselves</a:t>
              </a:r>
            </a:p>
          </p:txBody>
        </p:sp>
      </p:grpSp>
      <p:grpSp>
        <p:nvGrpSpPr>
          <p:cNvPr id="1367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6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6" name="B. the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our</a:t>
              </a:r>
            </a:p>
          </p:txBody>
        </p:sp>
      </p:grpSp>
      <p:grpSp>
        <p:nvGrpSpPr>
          <p:cNvPr id="1368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6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79" name="C.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</a:t>
              </a:r>
            </a:p>
          </p:txBody>
        </p:sp>
      </p:grpSp>
      <p:grpSp>
        <p:nvGrpSpPr>
          <p:cNvPr id="1368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68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2" name="3. She lives by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Tom travelled by ___.</a:t>
              </a:r>
            </a:p>
          </p:txBody>
        </p:sp>
      </p:grpSp>
      <p:grpSp>
        <p:nvGrpSpPr>
          <p:cNvPr id="1368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6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5" name="A. 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him</a:t>
              </a:r>
            </a:p>
          </p:txBody>
        </p:sp>
      </p:grpSp>
      <p:grpSp>
        <p:nvGrpSpPr>
          <p:cNvPr id="1368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6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88" name="B. hersel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himself</a:t>
              </a:r>
            </a:p>
          </p:txBody>
        </p:sp>
      </p:grpSp>
      <p:grpSp>
        <p:nvGrpSpPr>
          <p:cNvPr id="1369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6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1" name="C.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</a:t>
              </a:r>
            </a:p>
          </p:txBody>
        </p:sp>
      </p:grpSp>
      <p:grpSp>
        <p:nvGrpSpPr>
          <p:cNvPr id="1369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69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4" name="4. We enjoyed ___ at the par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children enjoyed ___ at the beach.</a:t>
              </a:r>
            </a:p>
          </p:txBody>
        </p:sp>
      </p:grpSp>
      <p:grpSp>
        <p:nvGrpSpPr>
          <p:cNvPr id="1369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6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697" name="A. oursel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themselves</a:t>
              </a:r>
            </a:p>
          </p:txBody>
        </p:sp>
      </p:grpSp>
      <p:grpSp>
        <p:nvGrpSpPr>
          <p:cNvPr id="1370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6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0" name="B.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them</a:t>
              </a:r>
            </a:p>
          </p:txBody>
        </p:sp>
      </p:grpSp>
      <p:grpSp>
        <p:nvGrpSpPr>
          <p:cNvPr id="1370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7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3" name="C. 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their</a:t>
              </a:r>
            </a:p>
          </p:txBody>
        </p:sp>
      </p:grpSp>
      <p:grpSp>
        <p:nvGrpSpPr>
          <p:cNvPr id="1370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70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6" name="5. Did you write this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Did Emma make this cake ___?</a:t>
              </a:r>
            </a:p>
          </p:txBody>
        </p:sp>
      </p:grpSp>
      <p:grpSp>
        <p:nvGrpSpPr>
          <p:cNvPr id="1371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70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09" name="A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1371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7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2" name="B. yoursel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herself</a:t>
              </a:r>
            </a:p>
          </p:txBody>
        </p:sp>
      </p:grpSp>
      <p:grpSp>
        <p:nvGrpSpPr>
          <p:cNvPr id="1371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7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5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she</a:t>
              </a:r>
            </a:p>
          </p:txBody>
        </p:sp>
      </p:grpSp>
      <p:sp>
        <p:nvSpPr>
          <p:cNvPr id="1371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2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71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19" name="B1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31  •  REVEAL</a:t>
              </a:r>
            </a:p>
          </p:txBody>
        </p:sp>
      </p:grpSp>
      <p:grpSp>
        <p:nvGrpSpPr>
          <p:cNvPr id="1372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72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22" name="18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2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72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27" name="UNIT 31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31  •  REVEAL</a:t>
              </a:r>
            </a:p>
          </p:txBody>
        </p:sp>
      </p:grpSp>
      <p:grpSp>
        <p:nvGrpSpPr>
          <p:cNvPr id="1373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72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0" name="Reflexive pronou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Reflexive pronouns: choose the answer</a:t>
              </a:r>
            </a:p>
          </p:txBody>
        </p:sp>
      </p:grpSp>
      <p:grpSp>
        <p:nvGrpSpPr>
          <p:cNvPr id="1373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73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373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3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7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37" name="1. I looked at ___ in the mirror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She saw ___ in the shop window.</a:t>
              </a:r>
            </a:p>
          </p:txBody>
        </p:sp>
      </p:grpSp>
      <p:grpSp>
        <p:nvGrpSpPr>
          <p:cNvPr id="1374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7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0" name="A. m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1374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7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3" name="B. mysel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herself</a:t>
              </a:r>
            </a:p>
          </p:txBody>
        </p:sp>
      </p:grpSp>
      <p:grpSp>
        <p:nvGrpSpPr>
          <p:cNvPr id="1374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7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6" name="C. mi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hers</a:t>
              </a:r>
            </a:p>
          </p:txBody>
        </p:sp>
      </p:grpSp>
      <p:grpSp>
        <p:nvGrpSpPr>
          <p:cNvPr id="1375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7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49" name="2. They built the table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painted the room ___.</a:t>
              </a:r>
            </a:p>
          </p:txBody>
        </p:sp>
      </p:grpSp>
      <p:grpSp>
        <p:nvGrpSpPr>
          <p:cNvPr id="1375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7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2" name="A. themsel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ourselves</a:t>
              </a:r>
            </a:p>
          </p:txBody>
        </p:sp>
      </p:grpSp>
      <p:grpSp>
        <p:nvGrpSpPr>
          <p:cNvPr id="1375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7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5" name="B. thei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our</a:t>
              </a:r>
            </a:p>
          </p:txBody>
        </p:sp>
      </p:grpSp>
      <p:grpSp>
        <p:nvGrpSpPr>
          <p:cNvPr id="1375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7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58" name="C. them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us</a:t>
              </a:r>
            </a:p>
          </p:txBody>
        </p:sp>
      </p:grpSp>
      <p:grpSp>
        <p:nvGrpSpPr>
          <p:cNvPr id="1376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7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1" name="3. She lives by ___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Tom travelled by ___.</a:t>
              </a:r>
            </a:p>
          </p:txBody>
        </p:sp>
      </p:grpSp>
      <p:grpSp>
        <p:nvGrpSpPr>
          <p:cNvPr id="1376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7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4" name="A. h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him</a:t>
              </a:r>
            </a:p>
          </p:txBody>
        </p:sp>
      </p:grpSp>
      <p:grpSp>
        <p:nvGrpSpPr>
          <p:cNvPr id="1376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7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7" name="B. hersel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himself</a:t>
              </a:r>
            </a:p>
          </p:txBody>
        </p:sp>
      </p:grpSp>
      <p:grpSp>
        <p:nvGrpSpPr>
          <p:cNvPr id="1377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7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0" name="C. sh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he</a:t>
              </a:r>
            </a:p>
          </p:txBody>
        </p:sp>
      </p:grpSp>
      <p:grpSp>
        <p:nvGrpSpPr>
          <p:cNvPr id="1377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7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3" name="4. We enjoyed ___ at the par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children enjoyed ___ at the beach.</a:t>
              </a:r>
            </a:p>
          </p:txBody>
        </p:sp>
      </p:grpSp>
      <p:grpSp>
        <p:nvGrpSpPr>
          <p:cNvPr id="1377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7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6" name="A. ourselves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themselves</a:t>
              </a:r>
            </a:p>
          </p:txBody>
        </p:sp>
      </p:grpSp>
      <p:grpSp>
        <p:nvGrpSpPr>
          <p:cNvPr id="1378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7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9" name="B. u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them</a:t>
              </a:r>
            </a:p>
          </p:txBody>
        </p:sp>
      </p:grpSp>
      <p:grpSp>
        <p:nvGrpSpPr>
          <p:cNvPr id="1378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7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2" name="C. 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their</a:t>
              </a:r>
            </a:p>
          </p:txBody>
        </p:sp>
      </p:grpSp>
      <p:grpSp>
        <p:nvGrpSpPr>
          <p:cNvPr id="1378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7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5" name="5. Did you write this ___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Did Emma make this cake ___?</a:t>
              </a:r>
            </a:p>
          </p:txBody>
        </p:sp>
      </p:grpSp>
      <p:grpSp>
        <p:nvGrpSpPr>
          <p:cNvPr id="1378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7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8" name="A. you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her</a:t>
              </a:r>
            </a:p>
          </p:txBody>
        </p:sp>
      </p:grpSp>
      <p:grpSp>
        <p:nvGrpSpPr>
          <p:cNvPr id="1379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7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1" name="B. yourself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herself</a:t>
              </a:r>
            </a:p>
          </p:txBody>
        </p:sp>
      </p:grpSp>
      <p:grpSp>
        <p:nvGrpSpPr>
          <p:cNvPr id="1379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7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4" name="C. you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she</a:t>
              </a:r>
            </a:p>
          </p:txBody>
        </p:sp>
      </p:grpSp>
      <p:sp>
        <p:nvSpPr>
          <p:cNvPr id="1379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79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79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8" name="B1 GRAMMAR  •  UNIT 31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31  •  REVEAL</a:t>
              </a:r>
            </a:p>
          </p:txBody>
        </p:sp>
      </p:grpSp>
      <p:grpSp>
        <p:nvGrpSpPr>
          <p:cNvPr id="1380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80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1" name="18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0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380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6" name="UNIT 32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EXPLANATION</a:t>
              </a:r>
            </a:p>
          </p:txBody>
        </p:sp>
      </p:grpSp>
      <p:grpSp>
        <p:nvGrpSpPr>
          <p:cNvPr id="1381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380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9" name="Indefinite pronoun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Indefinite pronouns</a:t>
              </a:r>
            </a:p>
          </p:txBody>
        </p:sp>
      </p:grpSp>
      <p:sp>
        <p:nvSpPr>
          <p:cNvPr id="1381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1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381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381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381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6" name="Use someone, anyone, everyone and no one for people; something, anything, everything and nothing for thing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someone, anyone, everyone and no one for people; something, anything, everything and nothing for things.</a:t>
              </a:r>
            </a:p>
          </p:txBody>
        </p:sp>
      </p:grpSp>
      <p:grpSp>
        <p:nvGrpSpPr>
          <p:cNvPr id="1382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381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382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382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2" name="Indefinite pronouns are grammatically singular: Everyone is ready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Indefinite pronouns are grammatically singular: Everyone is ready.</a:t>
              </a:r>
            </a:p>
          </p:txBody>
        </p:sp>
      </p:grpSp>
      <p:sp>
        <p:nvSpPr>
          <p:cNvPr id="1382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2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382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383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382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9" name="some- usually positive…"/>
            <p:cNvSpPr txBox="1"/>
            <p:nvPr/>
          </p:nvSpPr>
          <p:spPr>
            <a:xfrm>
              <a:off x="45719" y="0"/>
              <a:ext cx="2146937" cy="1164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some- usually positive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any- questions / negatives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every- all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no- none</a:t>
              </a:r>
            </a:p>
          </p:txBody>
        </p:sp>
      </p:grpSp>
      <p:grpSp>
        <p:nvGrpSpPr>
          <p:cNvPr id="1383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383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383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3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383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384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383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9" name="1.  Someone is at the door.…"/>
            <p:cNvSpPr txBox="1"/>
            <p:nvPr/>
          </p:nvSpPr>
          <p:spPr>
            <a:xfrm>
              <a:off x="45719" y="0"/>
              <a:ext cx="3051812" cy="16866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Someone is at the door.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 don’t know anyone here.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Everything is ready.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There’s nothing to eat.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Did anybody call?</a:t>
              </a:r>
            </a:p>
          </p:txBody>
        </p:sp>
      </p:grpSp>
      <p:sp>
        <p:nvSpPr>
          <p:cNvPr id="1384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4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84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3" name="B1 GRAMMAR  •  UNIT 32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32  •  EXPLANATION</a:t>
              </a:r>
            </a:p>
          </p:txBody>
        </p:sp>
      </p:grpSp>
      <p:grpSp>
        <p:nvGrpSpPr>
          <p:cNvPr id="1384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84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6" name="19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5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85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1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385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85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4" name="Indefinite pronou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Indefinite pronouns: choose the answer</a:t>
              </a:r>
            </a:p>
          </p:txBody>
        </p:sp>
      </p:grpSp>
      <p:grpSp>
        <p:nvGrpSpPr>
          <p:cNvPr id="1385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85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385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86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86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1" name="1. ___ has left a message for you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is waiting for you outside.</a:t>
              </a:r>
            </a:p>
          </p:txBody>
        </p:sp>
      </p:grpSp>
      <p:grpSp>
        <p:nvGrpSpPr>
          <p:cNvPr id="1386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8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4" name="A. Some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Someone</a:t>
              </a:r>
            </a:p>
          </p:txBody>
        </p:sp>
      </p:grpSp>
      <p:grpSp>
        <p:nvGrpSpPr>
          <p:cNvPr id="1386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8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7" name="B. Anyone negat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Anyone negative</a:t>
              </a:r>
            </a:p>
          </p:txBody>
        </p:sp>
      </p:grpSp>
      <p:grpSp>
        <p:nvGrpSpPr>
          <p:cNvPr id="1387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8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0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grpSp>
        <p:nvGrpSpPr>
          <p:cNvPr id="1387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87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3" name="2. I didn’t see ___ at the offi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didn't invite ___ from work.</a:t>
              </a:r>
            </a:p>
          </p:txBody>
        </p:sp>
      </p:grpSp>
      <p:grpSp>
        <p:nvGrpSpPr>
          <p:cNvPr id="1387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8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6" name="A.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someone</a:t>
              </a:r>
            </a:p>
          </p:txBody>
        </p:sp>
      </p:grpSp>
      <p:grpSp>
        <p:nvGrpSpPr>
          <p:cNvPr id="1388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8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9" name="B. any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anyone</a:t>
              </a:r>
            </a:p>
          </p:txBody>
        </p:sp>
      </p:grpSp>
      <p:grpSp>
        <p:nvGrpSpPr>
          <p:cNvPr id="1388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8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2" name="C. everyon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everyone is</a:t>
              </a:r>
            </a:p>
          </p:txBody>
        </p:sp>
      </p:grpSp>
      <p:grpSp>
        <p:nvGrpSpPr>
          <p:cNvPr id="1388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88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5" name="3. ___ is ready for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is prepared for the trip.</a:t>
              </a:r>
            </a:p>
          </p:txBody>
        </p:sp>
      </p:grpSp>
      <p:grpSp>
        <p:nvGrpSpPr>
          <p:cNvPr id="1388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88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8" name="A. Every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Everything</a:t>
              </a:r>
            </a:p>
          </p:txBody>
        </p:sp>
      </p:grpSp>
      <p:grpSp>
        <p:nvGrpSpPr>
          <p:cNvPr id="1389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8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1" name="B. Anything questi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Anything question</a:t>
              </a:r>
            </a:p>
          </p:txBody>
        </p:sp>
      </p:grpSp>
      <p:grpSp>
        <p:nvGrpSpPr>
          <p:cNvPr id="1389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8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4" name="C. Nothing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 not</a:t>
              </a:r>
            </a:p>
          </p:txBody>
        </p:sp>
      </p:grpSp>
      <p:grpSp>
        <p:nvGrpSpPr>
          <p:cNvPr id="1389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89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7" name="4. There is ___ in this box; it’s emp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There's ___ in the cupboard; it's completely empty.</a:t>
              </a:r>
            </a:p>
          </p:txBody>
        </p:sp>
      </p:grpSp>
      <p:grpSp>
        <p:nvGrpSpPr>
          <p:cNvPr id="1390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89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0" name="A. some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something</a:t>
              </a:r>
            </a:p>
          </p:txBody>
        </p:sp>
      </p:grpSp>
      <p:grpSp>
        <p:nvGrpSpPr>
          <p:cNvPr id="1390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90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3" name="B. any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anything</a:t>
              </a:r>
            </a:p>
          </p:txBody>
        </p:sp>
      </p:grpSp>
      <p:grpSp>
        <p:nvGrpSpPr>
          <p:cNvPr id="1390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90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6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grpSp>
        <p:nvGrpSpPr>
          <p:cNvPr id="1391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90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9" name="5. Does ___ know the answ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Did ___ call while I was out?</a:t>
              </a:r>
            </a:p>
          </p:txBody>
        </p:sp>
      </p:grpSp>
      <p:grpSp>
        <p:nvGrpSpPr>
          <p:cNvPr id="1391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91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2" name="A. any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anyone</a:t>
              </a:r>
            </a:p>
          </p:txBody>
        </p:sp>
      </p:grpSp>
      <p:grpSp>
        <p:nvGrpSpPr>
          <p:cNvPr id="1391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1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5" name="B. no 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 one</a:t>
              </a:r>
            </a:p>
          </p:txBody>
        </p:sp>
      </p:grpSp>
      <p:grpSp>
        <p:nvGrpSpPr>
          <p:cNvPr id="1391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1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8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sp>
        <p:nvSpPr>
          <p:cNvPr id="1392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2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392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2" name="B1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32  •  REVEAL</a:t>
              </a:r>
            </a:p>
          </p:txBody>
        </p:sp>
      </p:grpSp>
      <p:grpSp>
        <p:nvGrpSpPr>
          <p:cNvPr id="1392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392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5" name="19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3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392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0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393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393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3" name="Indefinite pronou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Indefinite pronouns: choose the answer</a:t>
              </a:r>
            </a:p>
          </p:txBody>
        </p:sp>
      </p:grpSp>
      <p:grpSp>
        <p:nvGrpSpPr>
          <p:cNvPr id="1393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393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393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394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393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0" name="1. ___ has left a message for you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is waiting for you outside.</a:t>
              </a:r>
            </a:p>
          </p:txBody>
        </p:sp>
      </p:grpSp>
      <p:grpSp>
        <p:nvGrpSpPr>
          <p:cNvPr id="1394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39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3" name="A. Some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Someone</a:t>
              </a:r>
            </a:p>
          </p:txBody>
        </p:sp>
      </p:grpSp>
      <p:grpSp>
        <p:nvGrpSpPr>
          <p:cNvPr id="1394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39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6" name="B. Anyone negat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Anyone negative</a:t>
              </a:r>
            </a:p>
          </p:txBody>
        </p:sp>
      </p:grpSp>
      <p:grpSp>
        <p:nvGrpSpPr>
          <p:cNvPr id="1395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39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9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grpSp>
        <p:nvGrpSpPr>
          <p:cNvPr id="1395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395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2" name="2. I didn’t see ___ at the offi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didn't invite ___ from work.</a:t>
              </a:r>
            </a:p>
          </p:txBody>
        </p:sp>
      </p:grpSp>
      <p:grpSp>
        <p:nvGrpSpPr>
          <p:cNvPr id="1395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39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5" name="A.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someone</a:t>
              </a:r>
            </a:p>
          </p:txBody>
        </p:sp>
      </p:grpSp>
      <p:grpSp>
        <p:nvGrpSpPr>
          <p:cNvPr id="1395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39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8" name="B. any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anyone</a:t>
              </a:r>
            </a:p>
          </p:txBody>
        </p:sp>
      </p:grpSp>
      <p:grpSp>
        <p:nvGrpSpPr>
          <p:cNvPr id="1396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39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1" name="C. everyon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everyone is</a:t>
              </a:r>
            </a:p>
          </p:txBody>
        </p:sp>
      </p:grpSp>
      <p:grpSp>
        <p:nvGrpSpPr>
          <p:cNvPr id="1396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396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4" name="3. ___ is ready for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is prepared for the trip.</a:t>
              </a:r>
            </a:p>
          </p:txBody>
        </p:sp>
      </p:grpSp>
      <p:grpSp>
        <p:nvGrpSpPr>
          <p:cNvPr id="1396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396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7" name="A. Every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Everything</a:t>
              </a:r>
            </a:p>
          </p:txBody>
        </p:sp>
      </p:grpSp>
      <p:grpSp>
        <p:nvGrpSpPr>
          <p:cNvPr id="1397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39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0" name="B. Anything questi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Anything question</a:t>
              </a:r>
            </a:p>
          </p:txBody>
        </p:sp>
      </p:grpSp>
      <p:grpSp>
        <p:nvGrpSpPr>
          <p:cNvPr id="1397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39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3" name="C. Nothing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 not</a:t>
              </a:r>
            </a:p>
          </p:txBody>
        </p:sp>
      </p:grpSp>
      <p:grpSp>
        <p:nvGrpSpPr>
          <p:cNvPr id="1397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397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6" name="4. There is ___ in this box; it’s emp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There's ___ in the cupboard; it's completely empty.</a:t>
              </a:r>
            </a:p>
          </p:txBody>
        </p:sp>
      </p:grpSp>
      <p:grpSp>
        <p:nvGrpSpPr>
          <p:cNvPr id="1398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397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79" name="A. some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something</a:t>
              </a:r>
            </a:p>
          </p:txBody>
        </p:sp>
      </p:grpSp>
      <p:grpSp>
        <p:nvGrpSpPr>
          <p:cNvPr id="1398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398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2" name="B. any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anything</a:t>
              </a:r>
            </a:p>
          </p:txBody>
        </p:sp>
      </p:grpSp>
      <p:grpSp>
        <p:nvGrpSpPr>
          <p:cNvPr id="1398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398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5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grpSp>
        <p:nvGrpSpPr>
          <p:cNvPr id="1398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398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88" name="5. Does ___ know the answ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Did ___ call while I was out?</a:t>
              </a:r>
            </a:p>
          </p:txBody>
        </p:sp>
      </p:grpSp>
      <p:grpSp>
        <p:nvGrpSpPr>
          <p:cNvPr id="1399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399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1" name="A. any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anyone</a:t>
              </a:r>
            </a:p>
          </p:txBody>
        </p:sp>
      </p:grpSp>
      <p:grpSp>
        <p:nvGrpSpPr>
          <p:cNvPr id="1399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399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4" name="B. no 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 one</a:t>
              </a:r>
            </a:p>
          </p:txBody>
        </p:sp>
      </p:grpSp>
      <p:grpSp>
        <p:nvGrpSpPr>
          <p:cNvPr id="1399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399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97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sp>
        <p:nvSpPr>
          <p:cNvPr id="1399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0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00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1" name="B1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32  •  REVEAL</a:t>
              </a:r>
            </a:p>
          </p:txBody>
        </p:sp>
      </p:grpSp>
      <p:grpSp>
        <p:nvGrpSpPr>
          <p:cNvPr id="1400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00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4" name="19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1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0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09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01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1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2" name="Indefinite pronou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Indefinite pronouns: choose the answer</a:t>
              </a:r>
            </a:p>
          </p:txBody>
        </p:sp>
      </p:grpSp>
      <p:grpSp>
        <p:nvGrpSpPr>
          <p:cNvPr id="1401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01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401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2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01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19" name="1. ___ has left a message for you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is waiting for you outside.</a:t>
              </a:r>
            </a:p>
          </p:txBody>
        </p:sp>
      </p:grpSp>
      <p:grpSp>
        <p:nvGrpSpPr>
          <p:cNvPr id="1402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0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2" name="A. Some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Someone</a:t>
              </a:r>
            </a:p>
          </p:txBody>
        </p:sp>
      </p:grpSp>
      <p:grpSp>
        <p:nvGrpSpPr>
          <p:cNvPr id="1402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0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5" name="B. Anyone negat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Anyone negative</a:t>
              </a:r>
            </a:p>
          </p:txBody>
        </p:sp>
      </p:grpSp>
      <p:grpSp>
        <p:nvGrpSpPr>
          <p:cNvPr id="1402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0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28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grpSp>
        <p:nvGrpSpPr>
          <p:cNvPr id="1403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03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1" name="2. I didn’t see ___ at the offi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didn't invite ___ from work.</a:t>
              </a:r>
            </a:p>
          </p:txBody>
        </p:sp>
      </p:grpSp>
      <p:grpSp>
        <p:nvGrpSpPr>
          <p:cNvPr id="1403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0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4" name="A.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someone</a:t>
              </a:r>
            </a:p>
          </p:txBody>
        </p:sp>
      </p:grpSp>
      <p:grpSp>
        <p:nvGrpSpPr>
          <p:cNvPr id="1403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0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37" name="B. any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anyone</a:t>
              </a:r>
            </a:p>
          </p:txBody>
        </p:sp>
      </p:grpSp>
      <p:grpSp>
        <p:nvGrpSpPr>
          <p:cNvPr id="1404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0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0" name="C. everyon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everyone is</a:t>
              </a:r>
            </a:p>
          </p:txBody>
        </p:sp>
      </p:grpSp>
      <p:grpSp>
        <p:nvGrpSpPr>
          <p:cNvPr id="1404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04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3" name="3. ___ is ready for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is prepared for the trip.</a:t>
              </a:r>
            </a:p>
          </p:txBody>
        </p:sp>
      </p:grpSp>
      <p:grpSp>
        <p:nvGrpSpPr>
          <p:cNvPr id="1404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0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6" name="A. Everyth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Everything</a:t>
              </a:r>
            </a:p>
          </p:txBody>
        </p:sp>
      </p:grpSp>
      <p:grpSp>
        <p:nvGrpSpPr>
          <p:cNvPr id="1405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0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49" name="B. Anything questi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Anything question</a:t>
              </a:r>
            </a:p>
          </p:txBody>
        </p:sp>
      </p:grpSp>
      <p:grpSp>
        <p:nvGrpSpPr>
          <p:cNvPr id="1405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0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2" name="C. Nothing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 not</a:t>
              </a:r>
            </a:p>
          </p:txBody>
        </p:sp>
      </p:grpSp>
      <p:grpSp>
        <p:nvGrpSpPr>
          <p:cNvPr id="1405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05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5" name="4. There is ___ in this box; it’s emp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There's ___ in the cupboard; it's completely empty.</a:t>
              </a:r>
            </a:p>
          </p:txBody>
        </p:sp>
      </p:grpSp>
      <p:grpSp>
        <p:nvGrpSpPr>
          <p:cNvPr id="1405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0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58" name="A. some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something</a:t>
              </a:r>
            </a:p>
          </p:txBody>
        </p:sp>
      </p:grpSp>
      <p:grpSp>
        <p:nvGrpSpPr>
          <p:cNvPr id="1406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06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1" name="B. any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anything</a:t>
              </a:r>
            </a:p>
          </p:txBody>
        </p:sp>
      </p:grpSp>
      <p:grpSp>
        <p:nvGrpSpPr>
          <p:cNvPr id="1406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06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4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grpSp>
        <p:nvGrpSpPr>
          <p:cNvPr id="1406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06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67" name="5. Does ___ know the answ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Did ___ call while I was out?</a:t>
              </a:r>
            </a:p>
          </p:txBody>
        </p:sp>
      </p:grpSp>
      <p:grpSp>
        <p:nvGrpSpPr>
          <p:cNvPr id="1407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06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0" name="A. any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anyone</a:t>
              </a:r>
            </a:p>
          </p:txBody>
        </p:sp>
      </p:grpSp>
      <p:grpSp>
        <p:nvGrpSpPr>
          <p:cNvPr id="1407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07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3" name="B. no 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 one</a:t>
              </a:r>
            </a:p>
          </p:txBody>
        </p:sp>
      </p:grpSp>
      <p:grpSp>
        <p:nvGrpSpPr>
          <p:cNvPr id="1407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07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76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sp>
        <p:nvSpPr>
          <p:cNvPr id="1407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8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07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0" name="B1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32  •  REVEAL</a:t>
              </a:r>
            </a:p>
          </p:txBody>
        </p:sp>
      </p:grpSp>
      <p:grpSp>
        <p:nvGrpSpPr>
          <p:cNvPr id="1408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08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3" name="193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8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08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88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09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09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1" name="Indefinite pronou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Indefinite pronouns: choose the answer</a:t>
              </a:r>
            </a:p>
          </p:txBody>
        </p:sp>
      </p:grpSp>
      <p:grpSp>
        <p:nvGrpSpPr>
          <p:cNvPr id="1409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09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409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09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09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098" name="1. ___ has left a message for you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is waiting for you outside.</a:t>
              </a:r>
            </a:p>
          </p:txBody>
        </p:sp>
      </p:grpSp>
      <p:grpSp>
        <p:nvGrpSpPr>
          <p:cNvPr id="1410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1" name="A. Some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Someone</a:t>
              </a:r>
            </a:p>
          </p:txBody>
        </p:sp>
      </p:grpSp>
      <p:grpSp>
        <p:nvGrpSpPr>
          <p:cNvPr id="1410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1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4" name="B. Anyone negat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Anyone negative</a:t>
              </a:r>
            </a:p>
          </p:txBody>
        </p:sp>
      </p:grpSp>
      <p:grpSp>
        <p:nvGrpSpPr>
          <p:cNvPr id="1410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1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07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grpSp>
        <p:nvGrpSpPr>
          <p:cNvPr id="1411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10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0" name="2. I didn’t see ___ at the offi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didn't invite ___ from work.</a:t>
              </a:r>
            </a:p>
          </p:txBody>
        </p:sp>
      </p:grpSp>
      <p:grpSp>
        <p:nvGrpSpPr>
          <p:cNvPr id="1411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1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3" name="A.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someone</a:t>
              </a:r>
            </a:p>
          </p:txBody>
        </p:sp>
      </p:grpSp>
      <p:grpSp>
        <p:nvGrpSpPr>
          <p:cNvPr id="1411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1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6" name="B. any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anyone</a:t>
              </a:r>
            </a:p>
          </p:txBody>
        </p:sp>
      </p:grpSp>
      <p:grpSp>
        <p:nvGrpSpPr>
          <p:cNvPr id="1412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1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19" name="C. everyon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everyone is</a:t>
              </a:r>
            </a:p>
          </p:txBody>
        </p:sp>
      </p:grpSp>
      <p:grpSp>
        <p:nvGrpSpPr>
          <p:cNvPr id="1412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12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2" name="3. ___ is ready for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is prepared for the trip.</a:t>
              </a:r>
            </a:p>
          </p:txBody>
        </p:sp>
      </p:grpSp>
      <p:grpSp>
        <p:nvGrpSpPr>
          <p:cNvPr id="1412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1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5" name="A. Everyth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Everything</a:t>
              </a:r>
            </a:p>
          </p:txBody>
        </p:sp>
      </p:grpSp>
      <p:grpSp>
        <p:nvGrpSpPr>
          <p:cNvPr id="1412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1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8" name="B. Anything questi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Anything question</a:t>
              </a:r>
            </a:p>
          </p:txBody>
        </p:sp>
      </p:grpSp>
      <p:grpSp>
        <p:nvGrpSpPr>
          <p:cNvPr id="1413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1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1" name="C. Nothing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 not</a:t>
              </a:r>
            </a:p>
          </p:txBody>
        </p:sp>
      </p:grpSp>
      <p:grpSp>
        <p:nvGrpSpPr>
          <p:cNvPr id="1413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13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4" name="4. There is ___ in this box; it’s emp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There's ___ in the cupboard; it's completely empty.</a:t>
              </a:r>
            </a:p>
          </p:txBody>
        </p:sp>
      </p:grpSp>
      <p:grpSp>
        <p:nvGrpSpPr>
          <p:cNvPr id="1413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1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7" name="A. some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something</a:t>
              </a:r>
            </a:p>
          </p:txBody>
        </p:sp>
      </p:grpSp>
      <p:grpSp>
        <p:nvGrpSpPr>
          <p:cNvPr id="1414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1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0" name="B. any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anything</a:t>
              </a:r>
            </a:p>
          </p:txBody>
        </p:sp>
      </p:grpSp>
      <p:grpSp>
        <p:nvGrpSpPr>
          <p:cNvPr id="1414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1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3" name="C. noth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grpSp>
        <p:nvGrpSpPr>
          <p:cNvPr id="1414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14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6" name="5. Does ___ know the answ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Did ___ call while I was out?</a:t>
              </a:r>
            </a:p>
          </p:txBody>
        </p:sp>
      </p:grpSp>
      <p:grpSp>
        <p:nvGrpSpPr>
          <p:cNvPr id="1415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14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9" name="A. any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anyone</a:t>
              </a:r>
            </a:p>
          </p:txBody>
        </p:sp>
      </p:grpSp>
      <p:grpSp>
        <p:nvGrpSpPr>
          <p:cNvPr id="1415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1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2" name="B. no 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 one</a:t>
              </a:r>
            </a:p>
          </p:txBody>
        </p:sp>
      </p:grpSp>
      <p:grpSp>
        <p:nvGrpSpPr>
          <p:cNvPr id="1415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1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5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sp>
        <p:nvSpPr>
          <p:cNvPr id="1415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6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15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9" name="B1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32  •  REVEAL</a:t>
              </a:r>
            </a:p>
          </p:txBody>
        </p:sp>
      </p:grpSp>
      <p:grpSp>
        <p:nvGrpSpPr>
          <p:cNvPr id="1416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16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62" name="194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194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6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16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67" name="UNIT 32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32  •  REVEAL</a:t>
              </a:r>
            </a:p>
          </p:txBody>
        </p:sp>
      </p:grpSp>
      <p:grpSp>
        <p:nvGrpSpPr>
          <p:cNvPr id="1417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16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0" name="Indefinite pronoun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Indefinite pronouns: choose the answer</a:t>
              </a:r>
            </a:p>
          </p:txBody>
        </p:sp>
      </p:grpSp>
      <p:grpSp>
        <p:nvGrpSpPr>
          <p:cNvPr id="1417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17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17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17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17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7" name="1. ___ has left a message for you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___ is waiting for you outside.</a:t>
              </a:r>
            </a:p>
          </p:txBody>
        </p:sp>
      </p:grpSp>
      <p:grpSp>
        <p:nvGrpSpPr>
          <p:cNvPr id="1418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1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0" name="A. Some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Someone</a:t>
              </a:r>
            </a:p>
          </p:txBody>
        </p:sp>
      </p:grpSp>
      <p:grpSp>
        <p:nvGrpSpPr>
          <p:cNvPr id="1418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1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3" name="B. Anyone negativ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Anyone negative</a:t>
              </a:r>
            </a:p>
          </p:txBody>
        </p:sp>
      </p:grpSp>
      <p:grpSp>
        <p:nvGrpSpPr>
          <p:cNvPr id="1418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1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6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grpSp>
        <p:nvGrpSpPr>
          <p:cNvPr id="1419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18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9" name="2. I didn’t see ___ at the office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We didn't invite ___ from work.</a:t>
              </a:r>
            </a:p>
          </p:txBody>
        </p:sp>
      </p:grpSp>
      <p:grpSp>
        <p:nvGrpSpPr>
          <p:cNvPr id="1419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1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2" name="A. some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someone</a:t>
              </a:r>
            </a:p>
          </p:txBody>
        </p:sp>
      </p:grpSp>
      <p:grpSp>
        <p:nvGrpSpPr>
          <p:cNvPr id="1419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1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5" name="B. any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anyone</a:t>
              </a:r>
            </a:p>
          </p:txBody>
        </p:sp>
      </p:grpSp>
      <p:grpSp>
        <p:nvGrpSpPr>
          <p:cNvPr id="1419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1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8" name="C. everyone is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everyone is</a:t>
              </a:r>
            </a:p>
          </p:txBody>
        </p:sp>
      </p:grpSp>
      <p:grpSp>
        <p:nvGrpSpPr>
          <p:cNvPr id="1420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2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1" name="3. ___ is ready for the meeting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is prepared for the trip.</a:t>
              </a:r>
            </a:p>
          </p:txBody>
        </p:sp>
      </p:grpSp>
      <p:grpSp>
        <p:nvGrpSpPr>
          <p:cNvPr id="1420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2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4" name="A. Everyth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Everything</a:t>
              </a:r>
            </a:p>
          </p:txBody>
        </p:sp>
      </p:grpSp>
      <p:grpSp>
        <p:nvGrpSpPr>
          <p:cNvPr id="1420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2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7" name="B. Anything question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Anything question</a:t>
              </a:r>
            </a:p>
          </p:txBody>
        </p:sp>
      </p:grpSp>
      <p:grpSp>
        <p:nvGrpSpPr>
          <p:cNvPr id="1421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2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0" name="C. Nothing no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 not</a:t>
              </a:r>
            </a:p>
          </p:txBody>
        </p:sp>
      </p:grpSp>
      <p:grpSp>
        <p:nvGrpSpPr>
          <p:cNvPr id="1421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2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3" name="4. There is ___ in this box; it’s empty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There's ___ in the cupboard; it's completely empty.</a:t>
              </a:r>
            </a:p>
          </p:txBody>
        </p:sp>
      </p:grpSp>
      <p:grpSp>
        <p:nvGrpSpPr>
          <p:cNvPr id="1421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2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6" name="A. some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something</a:t>
              </a:r>
            </a:p>
          </p:txBody>
        </p:sp>
      </p:grpSp>
      <p:grpSp>
        <p:nvGrpSpPr>
          <p:cNvPr id="1422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2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9" name="B. any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anything</a:t>
              </a:r>
            </a:p>
          </p:txBody>
        </p:sp>
      </p:grpSp>
      <p:grpSp>
        <p:nvGrpSpPr>
          <p:cNvPr id="1422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2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2" name="C. nothing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grpSp>
        <p:nvGrpSpPr>
          <p:cNvPr id="1422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2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5" name="5. Does ___ know the answer?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Did ___ call while I was out?</a:t>
              </a:r>
            </a:p>
          </p:txBody>
        </p:sp>
      </p:grpSp>
      <p:grpSp>
        <p:nvGrpSpPr>
          <p:cNvPr id="1422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2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8" name="A. anyon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anyone</a:t>
              </a:r>
            </a:p>
          </p:txBody>
        </p:sp>
      </p:grpSp>
      <p:grpSp>
        <p:nvGrpSpPr>
          <p:cNvPr id="1423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2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1" name="B. no on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no one</a:t>
              </a:r>
            </a:p>
          </p:txBody>
        </p:sp>
      </p:grpSp>
      <p:grpSp>
        <p:nvGrpSpPr>
          <p:cNvPr id="1423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2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4" name="C. nothing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nothing</a:t>
              </a:r>
            </a:p>
          </p:txBody>
        </p:sp>
      </p:grpSp>
      <p:sp>
        <p:nvSpPr>
          <p:cNvPr id="1423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3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23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8" name="B1 GRAMMAR  •  UNIT 32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32  •  REVEAL</a:t>
              </a:r>
            </a:p>
          </p:txBody>
        </p:sp>
      </p:grpSp>
      <p:grpSp>
        <p:nvGrpSpPr>
          <p:cNvPr id="1424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24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1" name="195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195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4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3E86F5"/>
          </a:solidFill>
          <a:ln w="3175">
            <a:solidFill>
              <a:srgbClr val="3E86F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47" name="Group"/>
          <p:cNvGrpSpPr/>
          <p:nvPr/>
        </p:nvGrpSpPr>
        <p:grpSpPr>
          <a:xfrm>
            <a:off x="876300" y="409574"/>
            <a:ext cx="4095750" cy="214702"/>
            <a:chOff x="0" y="0"/>
            <a:chExt cx="4095750" cy="214700"/>
          </a:xfrm>
        </p:grpSpPr>
        <p:sp>
          <p:nvSpPr>
            <p:cNvPr id="14245" name="Rectangle"/>
            <p:cNvSpPr/>
            <p:nvPr/>
          </p:nvSpPr>
          <p:spPr>
            <a:xfrm>
              <a:off x="0" y="0"/>
              <a:ext cx="409575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6" name="UNIT 33  •  EXPLANATION"/>
            <p:cNvSpPr txBox="1"/>
            <p:nvPr/>
          </p:nvSpPr>
          <p:spPr>
            <a:xfrm>
              <a:off x="45719" y="0"/>
              <a:ext cx="400431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EXPLANATION</a:t>
              </a:r>
            </a:p>
          </p:txBody>
        </p:sp>
      </p:grpSp>
      <p:grpSp>
        <p:nvGrpSpPr>
          <p:cNvPr id="14250" name="Group"/>
          <p:cNvGrpSpPr/>
          <p:nvPr/>
        </p:nvGrpSpPr>
        <p:grpSpPr>
          <a:xfrm>
            <a:off x="876300" y="666749"/>
            <a:ext cx="10287000" cy="476251"/>
            <a:chOff x="0" y="0"/>
            <a:chExt cx="10287000" cy="476250"/>
          </a:xfrm>
        </p:grpSpPr>
        <p:sp>
          <p:nvSpPr>
            <p:cNvPr id="14248" name="Rectangle"/>
            <p:cNvSpPr/>
            <p:nvPr/>
          </p:nvSpPr>
          <p:spPr>
            <a:xfrm>
              <a:off x="0" y="0"/>
              <a:ext cx="10287000" cy="4762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9" name="Linking words"/>
            <p:cNvSpPr txBox="1"/>
            <p:nvPr/>
          </p:nvSpPr>
          <p:spPr>
            <a:xfrm>
              <a:off x="45719" y="0"/>
              <a:ext cx="10195561" cy="449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5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Linking words</a:t>
              </a:r>
            </a:p>
          </p:txBody>
        </p:sp>
      </p:grpSp>
      <p:sp>
        <p:nvSpPr>
          <p:cNvPr id="14251" name="Rectangle"/>
          <p:cNvSpPr/>
          <p:nvPr/>
        </p:nvSpPr>
        <p:spPr>
          <a:xfrm>
            <a:off x="514350" y="1447800"/>
            <a:ext cx="4333875" cy="4476750"/>
          </a:xfrm>
          <a:prstGeom prst="rect">
            <a:avLst/>
          </a:prstGeom>
          <a:solidFill>
            <a:srgbClr val="F3F4F6"/>
          </a:solidFill>
          <a:ln w="3175">
            <a:solidFill>
              <a:srgbClr val="F3F4F6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54" name="Group"/>
          <p:cNvGrpSpPr/>
          <p:nvPr/>
        </p:nvGrpSpPr>
        <p:grpSpPr>
          <a:xfrm>
            <a:off x="781050" y="1695449"/>
            <a:ext cx="3714750" cy="276540"/>
            <a:chOff x="0" y="0"/>
            <a:chExt cx="3714750" cy="276538"/>
          </a:xfrm>
        </p:grpSpPr>
        <p:sp>
          <p:nvSpPr>
            <p:cNvPr id="14252" name="Rectangle"/>
            <p:cNvSpPr/>
            <p:nvPr/>
          </p:nvSpPr>
          <p:spPr>
            <a:xfrm>
              <a:off x="0" y="0"/>
              <a:ext cx="37147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3" name="CLEAR RULE"/>
            <p:cNvSpPr txBox="1"/>
            <p:nvPr/>
          </p:nvSpPr>
          <p:spPr>
            <a:xfrm>
              <a:off x="45719" y="0"/>
              <a:ext cx="3623311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CLEAR RULE</a:t>
              </a:r>
            </a:p>
          </p:txBody>
        </p:sp>
      </p:grpSp>
      <p:grpSp>
        <p:nvGrpSpPr>
          <p:cNvPr id="14257" name="Group"/>
          <p:cNvGrpSpPr/>
          <p:nvPr/>
        </p:nvGrpSpPr>
        <p:grpSpPr>
          <a:xfrm>
            <a:off x="781050" y="2095499"/>
            <a:ext cx="3714750" cy="1809751"/>
            <a:chOff x="0" y="0"/>
            <a:chExt cx="3714750" cy="1809750"/>
          </a:xfrm>
        </p:grpSpPr>
        <p:sp>
          <p:nvSpPr>
            <p:cNvPr id="14255" name="Rectangle"/>
            <p:cNvSpPr/>
            <p:nvPr/>
          </p:nvSpPr>
          <p:spPr>
            <a:xfrm>
              <a:off x="0" y="0"/>
              <a:ext cx="3714750" cy="1809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6" name="Use because for a reason, so for a result, although for contrast within one sentence, and however to contrast two sentences."/>
            <p:cNvSpPr txBox="1"/>
            <p:nvPr/>
          </p:nvSpPr>
          <p:spPr>
            <a:xfrm>
              <a:off x="45719" y="0"/>
              <a:ext cx="3623311" cy="732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Use because for a reason, so for a result, although for contrast within one sentence, and however to contrast two sentences.</a:t>
              </a:r>
            </a:p>
          </p:txBody>
        </p:sp>
      </p:grpSp>
      <p:grpSp>
        <p:nvGrpSpPr>
          <p:cNvPr id="14260" name="Group"/>
          <p:cNvGrpSpPr/>
          <p:nvPr/>
        </p:nvGrpSpPr>
        <p:grpSpPr>
          <a:xfrm>
            <a:off x="781050" y="4171949"/>
            <a:ext cx="3714750" cy="264256"/>
            <a:chOff x="0" y="0"/>
            <a:chExt cx="3714750" cy="264254"/>
          </a:xfrm>
        </p:grpSpPr>
        <p:sp>
          <p:nvSpPr>
            <p:cNvPr id="14258" name="Rectangle"/>
            <p:cNvSpPr/>
            <p:nvPr/>
          </p:nvSpPr>
          <p:spPr>
            <a:xfrm>
              <a:off x="0" y="0"/>
              <a:ext cx="371475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9" name="REMEMBER"/>
            <p:cNvSpPr txBox="1"/>
            <p:nvPr/>
          </p:nvSpPr>
          <p:spPr>
            <a:xfrm>
              <a:off x="45719" y="0"/>
              <a:ext cx="3623311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REMEMBER</a:t>
              </a:r>
            </a:p>
          </p:txBody>
        </p:sp>
      </p:grpSp>
      <p:grpSp>
        <p:nvGrpSpPr>
          <p:cNvPr id="14263" name="Group"/>
          <p:cNvGrpSpPr/>
          <p:nvPr/>
        </p:nvGrpSpPr>
        <p:grpSpPr>
          <a:xfrm>
            <a:off x="781050" y="4514849"/>
            <a:ext cx="3714750" cy="1047751"/>
            <a:chOff x="0" y="0"/>
            <a:chExt cx="3714750" cy="1047750"/>
          </a:xfrm>
        </p:grpSpPr>
        <p:sp>
          <p:nvSpPr>
            <p:cNvPr id="14261" name="Rectangle"/>
            <p:cNvSpPr/>
            <p:nvPr/>
          </p:nvSpPr>
          <p:spPr>
            <a:xfrm>
              <a:off x="0" y="0"/>
              <a:ext cx="3714750" cy="1047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2" name="However is normally followed by a comma and cannot directly join two clauses like but."/>
            <p:cNvSpPr txBox="1"/>
            <p:nvPr/>
          </p:nvSpPr>
          <p:spPr>
            <a:xfrm>
              <a:off x="45719" y="0"/>
              <a:ext cx="3623311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4B556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However is normally followed by a comma and cannot directly join two clauses like but.</a:t>
              </a:r>
            </a:p>
          </p:txBody>
        </p:sp>
      </p:grpSp>
      <p:sp>
        <p:nvSpPr>
          <p:cNvPr id="14264" name="Rectangle"/>
          <p:cNvSpPr/>
          <p:nvPr/>
        </p:nvSpPr>
        <p:spPr>
          <a:xfrm>
            <a:off x="5048250" y="1447800"/>
            <a:ext cx="2714625" cy="4476750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67" name="Group"/>
          <p:cNvGrpSpPr/>
          <p:nvPr/>
        </p:nvGrpSpPr>
        <p:grpSpPr>
          <a:xfrm>
            <a:off x="5295900" y="1695449"/>
            <a:ext cx="2238375" cy="276540"/>
            <a:chOff x="0" y="0"/>
            <a:chExt cx="2238375" cy="276538"/>
          </a:xfrm>
        </p:grpSpPr>
        <p:sp>
          <p:nvSpPr>
            <p:cNvPr id="14265" name="Rectangle"/>
            <p:cNvSpPr/>
            <p:nvPr/>
          </p:nvSpPr>
          <p:spPr>
            <a:xfrm>
              <a:off x="0" y="0"/>
              <a:ext cx="2238375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6" name="FORM / PATTERN"/>
            <p:cNvSpPr txBox="1"/>
            <p:nvPr/>
          </p:nvSpPr>
          <p:spPr>
            <a:xfrm>
              <a:off x="45719" y="0"/>
              <a:ext cx="214693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FORM / PATTERN</a:t>
              </a:r>
            </a:p>
          </p:txBody>
        </p:sp>
      </p:grpSp>
      <p:grpSp>
        <p:nvGrpSpPr>
          <p:cNvPr id="14270" name="Group"/>
          <p:cNvGrpSpPr/>
          <p:nvPr/>
        </p:nvGrpSpPr>
        <p:grpSpPr>
          <a:xfrm>
            <a:off x="5295900" y="2152650"/>
            <a:ext cx="2238375" cy="2333625"/>
            <a:chOff x="0" y="0"/>
            <a:chExt cx="2238375" cy="2333625"/>
          </a:xfrm>
        </p:grpSpPr>
        <p:sp>
          <p:nvSpPr>
            <p:cNvPr id="14268" name="Rectangle"/>
            <p:cNvSpPr/>
            <p:nvPr/>
          </p:nvSpPr>
          <p:spPr>
            <a:xfrm>
              <a:off x="0" y="0"/>
              <a:ext cx="2238375" cy="2333625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9" name="result because reason…"/>
            <p:cNvSpPr txBox="1"/>
            <p:nvPr/>
          </p:nvSpPr>
          <p:spPr>
            <a:xfrm>
              <a:off x="45719" y="0"/>
              <a:ext cx="2146937" cy="1164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result because reason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reason, so result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although + clause</a:t>
              </a:r>
            </a:p>
            <a:p>
              <a:pPr>
                <a:defRPr b="1" sz="1500">
                  <a:solidFill>
                    <a:srgbClr val="1F4E8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sentence. However, sentence.</a:t>
              </a:r>
            </a:p>
          </p:txBody>
        </p:sp>
      </p:grpSp>
      <p:grpSp>
        <p:nvGrpSpPr>
          <p:cNvPr id="14273" name="Group"/>
          <p:cNvGrpSpPr/>
          <p:nvPr/>
        </p:nvGrpSpPr>
        <p:grpSpPr>
          <a:xfrm>
            <a:off x="5295900" y="4857749"/>
            <a:ext cx="2238375" cy="666751"/>
            <a:chOff x="0" y="0"/>
            <a:chExt cx="2238375" cy="666750"/>
          </a:xfrm>
        </p:grpSpPr>
        <p:sp>
          <p:nvSpPr>
            <p:cNvPr id="14271" name="Rectangle"/>
            <p:cNvSpPr/>
            <p:nvPr/>
          </p:nvSpPr>
          <p:spPr>
            <a:xfrm>
              <a:off x="0" y="0"/>
              <a:ext cx="2238375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2" name="Read the pattern aloud, then make a personal example."/>
            <p:cNvSpPr txBox="1"/>
            <p:nvPr/>
          </p:nvSpPr>
          <p:spPr>
            <a:xfrm>
              <a:off x="45719" y="0"/>
              <a:ext cx="2146937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2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Read the pattern aloud, then make a personal example.</a:t>
              </a:r>
            </a:p>
          </p:txBody>
        </p:sp>
      </p:grpSp>
      <p:sp>
        <p:nvSpPr>
          <p:cNvPr id="14274" name="Rectangle"/>
          <p:cNvSpPr/>
          <p:nvPr/>
        </p:nvSpPr>
        <p:spPr>
          <a:xfrm>
            <a:off x="7962900" y="1447800"/>
            <a:ext cx="3714750" cy="4476750"/>
          </a:xfrm>
          <a:prstGeom prst="rect">
            <a:avLst/>
          </a:prstGeom>
          <a:solidFill>
            <a:srgbClr val="F8FBFF"/>
          </a:solidFill>
          <a:ln>
            <a:solidFill>
              <a:srgbClr val="D8E7FA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77" name="Group"/>
          <p:cNvGrpSpPr/>
          <p:nvPr/>
        </p:nvGrpSpPr>
        <p:grpSpPr>
          <a:xfrm>
            <a:off x="8229600" y="1695449"/>
            <a:ext cx="3143250" cy="276540"/>
            <a:chOff x="0" y="0"/>
            <a:chExt cx="3143250" cy="276538"/>
          </a:xfrm>
        </p:grpSpPr>
        <p:sp>
          <p:nvSpPr>
            <p:cNvPr id="14275" name="Rectangle"/>
            <p:cNvSpPr/>
            <p:nvPr/>
          </p:nvSpPr>
          <p:spPr>
            <a:xfrm>
              <a:off x="0" y="0"/>
              <a:ext cx="3143250" cy="2476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6" name="MORE EXAMPLES"/>
            <p:cNvSpPr txBox="1"/>
            <p:nvPr/>
          </p:nvSpPr>
          <p:spPr>
            <a:xfrm>
              <a:off x="45719" y="0"/>
              <a:ext cx="3051812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3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MORE EXAMPLES</a:t>
              </a:r>
            </a:p>
          </p:txBody>
        </p:sp>
      </p:grpSp>
      <p:grpSp>
        <p:nvGrpSpPr>
          <p:cNvPr id="14280" name="Group"/>
          <p:cNvGrpSpPr/>
          <p:nvPr/>
        </p:nvGrpSpPr>
        <p:grpSpPr>
          <a:xfrm>
            <a:off x="8229600" y="2095500"/>
            <a:ext cx="3143250" cy="3333750"/>
            <a:chOff x="0" y="0"/>
            <a:chExt cx="3143250" cy="3333750"/>
          </a:xfrm>
        </p:grpSpPr>
        <p:sp>
          <p:nvSpPr>
            <p:cNvPr id="14278" name="Rectangle"/>
            <p:cNvSpPr/>
            <p:nvPr/>
          </p:nvSpPr>
          <p:spPr>
            <a:xfrm>
              <a:off x="0" y="0"/>
              <a:ext cx="3143250" cy="3333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9" name="1.  I stayed home because I was ill.…"/>
            <p:cNvSpPr txBox="1"/>
            <p:nvPr/>
          </p:nvSpPr>
          <p:spPr>
            <a:xfrm>
              <a:off x="45719" y="0"/>
              <a:ext cx="3051812" cy="1864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1.  I stayed home because I was ill.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2.  It was raining, so we took a taxi.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3.  Although he was tired, he continued.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4.  The room was small. However, it was comfortable.</a:t>
              </a:r>
            </a:p>
            <a:p>
              <a:pPr/>
              <a:endParaRPr sz="1200">
                <a:solidFill>
                  <a:srgbClr val="20293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defRPr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5.  She studied hard, but she was nervous.</a:t>
              </a:r>
            </a:p>
          </p:txBody>
        </p:sp>
      </p:grpSp>
      <p:sp>
        <p:nvSpPr>
          <p:cNvPr id="14281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84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282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83" name="B1 GRAMMAR  •  UNIT 33  •  EXPLANATION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33  •  EXPLANATION</a:t>
              </a:r>
            </a:p>
          </p:txBody>
        </p:sp>
      </p:grpSp>
      <p:grpSp>
        <p:nvGrpSpPr>
          <p:cNvPr id="14287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285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86" name="196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196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9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292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290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1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295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293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4" name="Linking word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Linking words: choose the answer</a:t>
              </a:r>
            </a:p>
          </p:txBody>
        </p:sp>
      </p:grpSp>
      <p:grpSp>
        <p:nvGrpSpPr>
          <p:cNvPr id="14298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296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7" name="ANSWER 1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1 OF 5</a:t>
              </a:r>
            </a:p>
          </p:txBody>
        </p:sp>
      </p:grpSp>
      <p:sp>
        <p:nvSpPr>
          <p:cNvPr id="14299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02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30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1" name="1. We left early ___ the weather was b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stayed inside ___ it was raining.</a:t>
              </a:r>
            </a:p>
          </p:txBody>
        </p:sp>
      </p:grpSp>
      <p:grpSp>
        <p:nvGrpSpPr>
          <p:cNvPr id="14305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3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4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4308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3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7" name="B. becau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</a:t>
              </a:r>
            </a:p>
          </p:txBody>
        </p:sp>
      </p:grpSp>
      <p:grpSp>
        <p:nvGrpSpPr>
          <p:cNvPr id="14311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3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0" name="C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however</a:t>
              </a:r>
            </a:p>
          </p:txBody>
        </p:sp>
      </p:grpSp>
      <p:grpSp>
        <p:nvGrpSpPr>
          <p:cNvPr id="14314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31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3" name="2. I was hungry, ___ I made a sandwi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bus was late, ___ I walked home.</a:t>
              </a:r>
            </a:p>
          </p:txBody>
        </p:sp>
      </p:grpSp>
      <p:grpSp>
        <p:nvGrpSpPr>
          <p:cNvPr id="14317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6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4320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9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4323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3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2" name="C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4326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32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5" name="3. ___ it was expensive, I bought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was nervous, she gave a great presentation.</a:t>
              </a:r>
            </a:p>
          </p:txBody>
        </p:sp>
      </p:grpSp>
      <p:grpSp>
        <p:nvGrpSpPr>
          <p:cNvPr id="14329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32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8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4332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3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1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4335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3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4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grpSp>
        <p:nvGrpSpPr>
          <p:cNvPr id="14338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33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37" name="4. The task was difficult. ___, we finished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hotel was expensive. ___, it was excellent.</a:t>
              </a:r>
            </a:p>
          </p:txBody>
        </p:sp>
      </p:grpSp>
      <p:grpSp>
        <p:nvGrpSpPr>
          <p:cNvPr id="14341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33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0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4344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34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3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4347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34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6" name="C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that</a:t>
              </a:r>
            </a:p>
          </p:txBody>
        </p:sp>
      </p:grpSp>
      <p:grpSp>
        <p:nvGrpSpPr>
          <p:cNvPr id="14350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34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49" name="5. He went to work ___ he felt i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went jogging ___ he was tired.</a:t>
              </a:r>
            </a:p>
          </p:txBody>
        </p:sp>
      </p:grpSp>
      <p:grpSp>
        <p:nvGrpSpPr>
          <p:cNvPr id="14353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35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2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4356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35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5" name="B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4359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35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58" name="C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sp>
        <p:nvSpPr>
          <p:cNvPr id="1436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6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36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62" name="B1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33  •  REVEAL</a:t>
              </a:r>
            </a:p>
          </p:txBody>
        </p:sp>
      </p:grpSp>
      <p:grpSp>
        <p:nvGrpSpPr>
          <p:cNvPr id="1436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36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65" name="197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197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8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71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369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0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374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372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3" name="Linking word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Linking words: choose the answer</a:t>
              </a:r>
            </a:p>
          </p:txBody>
        </p:sp>
      </p:grpSp>
      <p:grpSp>
        <p:nvGrpSpPr>
          <p:cNvPr id="14377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375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76" name="ANSWER 2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2 OF 5</a:t>
              </a:r>
            </a:p>
          </p:txBody>
        </p:sp>
      </p:grpSp>
      <p:sp>
        <p:nvSpPr>
          <p:cNvPr id="14378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381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37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0" name="1. We left early ___ the weather was b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stayed inside ___ it was raining.</a:t>
              </a:r>
            </a:p>
          </p:txBody>
        </p:sp>
      </p:grpSp>
      <p:grpSp>
        <p:nvGrpSpPr>
          <p:cNvPr id="14384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3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3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4387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3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6" name="B. becau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</a:t>
              </a:r>
            </a:p>
          </p:txBody>
        </p:sp>
      </p:grpSp>
      <p:grpSp>
        <p:nvGrpSpPr>
          <p:cNvPr id="14390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3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89" name="C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however</a:t>
              </a:r>
            </a:p>
          </p:txBody>
        </p:sp>
      </p:grpSp>
      <p:grpSp>
        <p:nvGrpSpPr>
          <p:cNvPr id="14393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39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2" name="2. I was hungry, ___ I made a sandwi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bus was late, ___ I walked home.</a:t>
              </a:r>
            </a:p>
          </p:txBody>
        </p:sp>
      </p:grpSp>
      <p:grpSp>
        <p:nvGrpSpPr>
          <p:cNvPr id="14396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3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5" name="A. s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4399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3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98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4402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4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1" name="C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4405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40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4" name="3. ___ it was expensive, I bought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was nervous, she gave a great presentation.</a:t>
              </a:r>
            </a:p>
          </p:txBody>
        </p:sp>
      </p:grpSp>
      <p:grpSp>
        <p:nvGrpSpPr>
          <p:cNvPr id="14408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40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07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4411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0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4414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3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grpSp>
        <p:nvGrpSpPr>
          <p:cNvPr id="14417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41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6" name="4. The task was difficult. ___, we finished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hotel was expensive. ___, it was excellent.</a:t>
              </a:r>
            </a:p>
          </p:txBody>
        </p:sp>
      </p:grpSp>
      <p:grpSp>
        <p:nvGrpSpPr>
          <p:cNvPr id="14420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41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19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4423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42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2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4426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42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5" name="C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that</a:t>
              </a:r>
            </a:p>
          </p:txBody>
        </p:sp>
      </p:grpSp>
      <p:grpSp>
        <p:nvGrpSpPr>
          <p:cNvPr id="14429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42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28" name="5. He went to work ___ he felt i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went jogging ___ he was tired.</a:t>
              </a:r>
            </a:p>
          </p:txBody>
        </p:sp>
      </p:grpSp>
      <p:grpSp>
        <p:nvGrpSpPr>
          <p:cNvPr id="14432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43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1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4435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43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4" name="B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4438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43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37" name="C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sp>
        <p:nvSpPr>
          <p:cNvPr id="14439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42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440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1" name="B1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33  •  REVEAL</a:t>
              </a:r>
            </a:p>
          </p:txBody>
        </p:sp>
      </p:grpSp>
      <p:grpSp>
        <p:nvGrpSpPr>
          <p:cNvPr id="14445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443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4" name="198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198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7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50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448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49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453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451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2" name="Linking word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Linking words: choose the answer</a:t>
              </a:r>
            </a:p>
          </p:txBody>
        </p:sp>
      </p:grpSp>
      <p:grpSp>
        <p:nvGrpSpPr>
          <p:cNvPr id="14456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454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5" name="ANSWER 3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3 OF 5</a:t>
              </a:r>
            </a:p>
          </p:txBody>
        </p:sp>
      </p:grpSp>
      <p:sp>
        <p:nvSpPr>
          <p:cNvPr id="14457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460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45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59" name="1. We left early ___ the weather was b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stayed inside ___ it was raining.</a:t>
              </a:r>
            </a:p>
          </p:txBody>
        </p:sp>
      </p:grpSp>
      <p:grpSp>
        <p:nvGrpSpPr>
          <p:cNvPr id="14463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4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2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4466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4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5" name="B. becau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</a:t>
              </a:r>
            </a:p>
          </p:txBody>
        </p:sp>
      </p:grpSp>
      <p:grpSp>
        <p:nvGrpSpPr>
          <p:cNvPr id="14469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4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68" name="C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however</a:t>
              </a:r>
            </a:p>
          </p:txBody>
        </p:sp>
      </p:grpSp>
      <p:grpSp>
        <p:nvGrpSpPr>
          <p:cNvPr id="14472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47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1" name="2. I was hungry, ___ I made a sandwi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bus was late, ___ I walked home.</a:t>
              </a:r>
            </a:p>
          </p:txBody>
        </p:sp>
      </p:grpSp>
      <p:grpSp>
        <p:nvGrpSpPr>
          <p:cNvPr id="14475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4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4" name="A. s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4478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4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7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4481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4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0" name="C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4484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48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3" name="3. ___ it was expensive, I bought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was nervous, she gave a great presentation.</a:t>
              </a:r>
            </a:p>
          </p:txBody>
        </p:sp>
      </p:grpSp>
      <p:grpSp>
        <p:nvGrpSpPr>
          <p:cNvPr id="14487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48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6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4490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4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9" name="B. Al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4493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4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2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grpSp>
        <p:nvGrpSpPr>
          <p:cNvPr id="14496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49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5" name="4. The task was difficult. ___, we finished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hotel was expensive. ___, it was excellent.</a:t>
              </a:r>
            </a:p>
          </p:txBody>
        </p:sp>
      </p:grpSp>
      <p:grpSp>
        <p:nvGrpSpPr>
          <p:cNvPr id="14499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49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8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4502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0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1" name="B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4505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50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4" name="C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that</a:t>
              </a:r>
            </a:p>
          </p:txBody>
        </p:sp>
      </p:grpSp>
      <p:grpSp>
        <p:nvGrpSpPr>
          <p:cNvPr id="14508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50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7" name="5. He went to work ___ he felt i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went jogging ___ he was tired.</a:t>
              </a:r>
            </a:p>
          </p:txBody>
        </p:sp>
      </p:grpSp>
      <p:grpSp>
        <p:nvGrpSpPr>
          <p:cNvPr id="14511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50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0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4514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51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3" name="B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4517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51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6" name="C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sp>
        <p:nvSpPr>
          <p:cNvPr id="14518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21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519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0" name="B1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33  •  REVEAL</a:t>
              </a:r>
            </a:p>
          </p:txBody>
        </p:sp>
      </p:grpSp>
      <p:grpSp>
        <p:nvGrpSpPr>
          <p:cNvPr id="14524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522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3" name="199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199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6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29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527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8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532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530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1" name="Linking word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Linking words: choose the answer</a:t>
              </a:r>
            </a:p>
          </p:txBody>
        </p:sp>
      </p:grpSp>
      <p:grpSp>
        <p:nvGrpSpPr>
          <p:cNvPr id="14535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533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4" name="ANSWER 4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4 OF 5</a:t>
              </a:r>
            </a:p>
          </p:txBody>
        </p:sp>
      </p:grpSp>
      <p:sp>
        <p:nvSpPr>
          <p:cNvPr id="14536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539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537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8" name="1. We left early ___ the weather was b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stayed inside ___ it was raining.</a:t>
              </a:r>
            </a:p>
          </p:txBody>
        </p:sp>
      </p:grpSp>
      <p:grpSp>
        <p:nvGrpSpPr>
          <p:cNvPr id="14542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54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1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4545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5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4" name="B. becau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</a:t>
              </a:r>
            </a:p>
          </p:txBody>
        </p:sp>
      </p:grpSp>
      <p:grpSp>
        <p:nvGrpSpPr>
          <p:cNvPr id="14548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5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7" name="C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however</a:t>
              </a:r>
            </a:p>
          </p:txBody>
        </p:sp>
      </p:grpSp>
      <p:grpSp>
        <p:nvGrpSpPr>
          <p:cNvPr id="14551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549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0" name="2. I was hungry, ___ I made a sandwi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bus was late, ___ I walked home.</a:t>
              </a:r>
            </a:p>
          </p:txBody>
        </p:sp>
      </p:grpSp>
      <p:grpSp>
        <p:nvGrpSpPr>
          <p:cNvPr id="14554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55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3" name="A. s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4557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5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6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4560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5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9" name="C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4563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561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2" name="3. ___ it was expensive, I bought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was nervous, she gave a great presentation.</a:t>
              </a:r>
            </a:p>
          </p:txBody>
        </p:sp>
      </p:grpSp>
      <p:grpSp>
        <p:nvGrpSpPr>
          <p:cNvPr id="14566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56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5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4569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5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8" name="B. Al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4572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5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1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grpSp>
        <p:nvGrpSpPr>
          <p:cNvPr id="14575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573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4" name="4. The task was difficult. ___, we finished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hotel was expensive. ___, it was excellent.</a:t>
              </a:r>
            </a:p>
          </p:txBody>
        </p:sp>
      </p:grpSp>
      <p:grpSp>
        <p:nvGrpSpPr>
          <p:cNvPr id="14578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57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7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4581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57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0" name="B. Howe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4584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58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3" name="C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that</a:t>
              </a:r>
            </a:p>
          </p:txBody>
        </p:sp>
      </p:grpSp>
      <p:grpSp>
        <p:nvGrpSpPr>
          <p:cNvPr id="14587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585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6" name="5. He went to work ___ he felt i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went jogging ___ he was tired.</a:t>
              </a:r>
            </a:p>
          </p:txBody>
        </p:sp>
      </p:grpSp>
      <p:grpSp>
        <p:nvGrpSpPr>
          <p:cNvPr id="14590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58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9" name="A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4593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59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2" name="B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4596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59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5" name="C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sp>
        <p:nvSpPr>
          <p:cNvPr id="14597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00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598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9" name="B1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33  •  REVEAL</a:t>
              </a:r>
            </a:p>
          </p:txBody>
        </p:sp>
      </p:grpSp>
      <p:grpSp>
        <p:nvGrpSpPr>
          <p:cNvPr id="14603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601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2" name="200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5" name="Rectangle"/>
          <p:cNvSpPr/>
          <p:nvPr/>
        </p:nvSpPr>
        <p:spPr>
          <a:xfrm>
            <a:off x="514350" y="361950"/>
            <a:ext cx="85725" cy="742950"/>
          </a:xfrm>
          <a:prstGeom prst="rect">
            <a:avLst/>
          </a:prstGeom>
          <a:solidFill>
            <a:srgbClr val="E4C665"/>
          </a:solidFill>
          <a:ln w="3175">
            <a:solidFill>
              <a:srgbClr val="E4C665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08" name="Group"/>
          <p:cNvGrpSpPr/>
          <p:nvPr/>
        </p:nvGrpSpPr>
        <p:grpSpPr>
          <a:xfrm>
            <a:off x="876300" y="409574"/>
            <a:ext cx="4000500" cy="214702"/>
            <a:chOff x="0" y="0"/>
            <a:chExt cx="4000500" cy="214700"/>
          </a:xfrm>
        </p:grpSpPr>
        <p:sp>
          <p:nvSpPr>
            <p:cNvPr id="14606" name="Rectangle"/>
            <p:cNvSpPr/>
            <p:nvPr/>
          </p:nvSpPr>
          <p:spPr>
            <a:xfrm>
              <a:off x="0" y="0"/>
              <a:ext cx="4000500" cy="2095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7" name="UNIT 33  •  REVEAL"/>
            <p:cNvSpPr txBox="1"/>
            <p:nvPr/>
          </p:nvSpPr>
          <p:spPr>
            <a:xfrm>
              <a:off x="45719" y="0"/>
              <a:ext cx="3909061" cy="214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9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 33  •  REVEAL</a:t>
              </a:r>
            </a:p>
          </p:txBody>
        </p:sp>
      </p:grpSp>
      <p:grpSp>
        <p:nvGrpSpPr>
          <p:cNvPr id="14611" name="Group"/>
          <p:cNvGrpSpPr/>
          <p:nvPr/>
        </p:nvGrpSpPr>
        <p:grpSpPr>
          <a:xfrm>
            <a:off x="876300" y="666749"/>
            <a:ext cx="9334500" cy="457201"/>
            <a:chOff x="0" y="0"/>
            <a:chExt cx="9334500" cy="457200"/>
          </a:xfrm>
        </p:grpSpPr>
        <p:sp>
          <p:nvSpPr>
            <p:cNvPr id="14609" name="Rectangle"/>
            <p:cNvSpPr/>
            <p:nvPr/>
          </p:nvSpPr>
          <p:spPr>
            <a:xfrm>
              <a:off x="0" y="0"/>
              <a:ext cx="9334500" cy="4572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0" name="Linking words: choose the answer"/>
            <p:cNvSpPr txBox="1"/>
            <p:nvPr/>
          </p:nvSpPr>
          <p:spPr>
            <a:xfrm>
              <a:off x="45719" y="0"/>
              <a:ext cx="9243061" cy="4247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3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Linking words: choose the answer</a:t>
              </a:r>
            </a:p>
          </p:txBody>
        </p:sp>
      </p:grpSp>
      <p:grpSp>
        <p:nvGrpSpPr>
          <p:cNvPr id="14614" name="Group"/>
          <p:cNvGrpSpPr/>
          <p:nvPr/>
        </p:nvGrpSpPr>
        <p:grpSpPr>
          <a:xfrm>
            <a:off x="10287000" y="457199"/>
            <a:ext cx="1381125" cy="266701"/>
            <a:chOff x="0" y="0"/>
            <a:chExt cx="1381125" cy="266700"/>
          </a:xfrm>
        </p:grpSpPr>
        <p:sp>
          <p:nvSpPr>
            <p:cNvPr id="14612" name="Rectangle"/>
            <p:cNvSpPr/>
            <p:nvPr/>
          </p:nvSpPr>
          <p:spPr>
            <a:xfrm>
              <a:off x="0" y="0"/>
              <a:ext cx="1381125" cy="2667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3" name="ANSWER 5 OF 5"/>
            <p:cNvSpPr txBox="1"/>
            <p:nvPr/>
          </p:nvSpPr>
          <p:spPr>
            <a:xfrm>
              <a:off x="45719" y="0"/>
              <a:ext cx="1289687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000">
                  <a:solidFill>
                    <a:srgbClr val="8B6A1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ANSWER 5 OF 5</a:t>
              </a:r>
            </a:p>
          </p:txBody>
        </p:sp>
      </p:grpSp>
      <p:sp>
        <p:nvSpPr>
          <p:cNvPr id="14615" name="Rectangle"/>
          <p:cNvSpPr/>
          <p:nvPr/>
        </p:nvSpPr>
        <p:spPr>
          <a:xfrm>
            <a:off x="514350" y="1352550"/>
            <a:ext cx="11163300" cy="4705350"/>
          </a:xfrm>
          <a:prstGeom prst="rect">
            <a:avLst/>
          </a:prstGeom>
          <a:solidFill>
            <a:srgbClr val="FFFBEF"/>
          </a:solidFill>
          <a:ln w="3175">
            <a:solidFill>
              <a:srgbClr val="FFFBE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18" name="Group"/>
          <p:cNvGrpSpPr/>
          <p:nvPr/>
        </p:nvGrpSpPr>
        <p:grpSpPr>
          <a:xfrm>
            <a:off x="723900" y="1466850"/>
            <a:ext cx="10715625" cy="323850"/>
            <a:chOff x="0" y="0"/>
            <a:chExt cx="10715625" cy="323850"/>
          </a:xfrm>
        </p:grpSpPr>
        <p:sp>
          <p:nvSpPr>
            <p:cNvPr id="14616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7" name="1. We left early ___ the weather was bad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 We stayed inside ___ it was raining.</a:t>
              </a:r>
            </a:p>
          </p:txBody>
        </p:sp>
      </p:grpSp>
      <p:grpSp>
        <p:nvGrpSpPr>
          <p:cNvPr id="14621" name="Group"/>
          <p:cNvGrpSpPr/>
          <p:nvPr/>
        </p:nvGrpSpPr>
        <p:grpSpPr>
          <a:xfrm>
            <a:off x="742950" y="1838325"/>
            <a:ext cx="3352800" cy="381000"/>
            <a:chOff x="0" y="0"/>
            <a:chExt cx="3352800" cy="381000"/>
          </a:xfrm>
        </p:grpSpPr>
        <p:sp>
          <p:nvSpPr>
            <p:cNvPr id="1461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0" name="A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4624" name="Group"/>
          <p:cNvGrpSpPr/>
          <p:nvPr/>
        </p:nvGrpSpPr>
        <p:grpSpPr>
          <a:xfrm>
            <a:off x="4305300" y="1838325"/>
            <a:ext cx="3352800" cy="381000"/>
            <a:chOff x="0" y="0"/>
            <a:chExt cx="3352800" cy="381000"/>
          </a:xfrm>
        </p:grpSpPr>
        <p:sp>
          <p:nvSpPr>
            <p:cNvPr id="14622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3" name="B. because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because</a:t>
              </a:r>
            </a:p>
          </p:txBody>
        </p:sp>
      </p:grpSp>
      <p:grpSp>
        <p:nvGrpSpPr>
          <p:cNvPr id="14627" name="Group"/>
          <p:cNvGrpSpPr/>
          <p:nvPr/>
        </p:nvGrpSpPr>
        <p:grpSpPr>
          <a:xfrm>
            <a:off x="7867650" y="1838325"/>
            <a:ext cx="3352800" cy="381000"/>
            <a:chOff x="0" y="0"/>
            <a:chExt cx="3352800" cy="381000"/>
          </a:xfrm>
        </p:grpSpPr>
        <p:sp>
          <p:nvSpPr>
            <p:cNvPr id="1462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6" name="C. however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however</a:t>
              </a:r>
            </a:p>
          </p:txBody>
        </p:sp>
      </p:grpSp>
      <p:grpSp>
        <p:nvGrpSpPr>
          <p:cNvPr id="14630" name="Group"/>
          <p:cNvGrpSpPr/>
          <p:nvPr/>
        </p:nvGrpSpPr>
        <p:grpSpPr>
          <a:xfrm>
            <a:off x="723900" y="2362200"/>
            <a:ext cx="10715625" cy="323850"/>
            <a:chOff x="0" y="0"/>
            <a:chExt cx="10715625" cy="323850"/>
          </a:xfrm>
        </p:grpSpPr>
        <p:sp>
          <p:nvSpPr>
            <p:cNvPr id="14628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9" name="2. I was hungry, ___ I made a sandwich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 The bus was late, ___ I walked home.</a:t>
              </a:r>
            </a:p>
          </p:txBody>
        </p:sp>
      </p:grpSp>
      <p:grpSp>
        <p:nvGrpSpPr>
          <p:cNvPr id="14633" name="Group"/>
          <p:cNvGrpSpPr/>
          <p:nvPr/>
        </p:nvGrpSpPr>
        <p:grpSpPr>
          <a:xfrm>
            <a:off x="742950" y="2733675"/>
            <a:ext cx="3352800" cy="381000"/>
            <a:chOff x="0" y="0"/>
            <a:chExt cx="3352800" cy="381000"/>
          </a:xfrm>
        </p:grpSpPr>
        <p:sp>
          <p:nvSpPr>
            <p:cNvPr id="1463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2" name="A. so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so</a:t>
              </a:r>
            </a:p>
          </p:txBody>
        </p:sp>
      </p:grpSp>
      <p:grpSp>
        <p:nvGrpSpPr>
          <p:cNvPr id="14636" name="Group"/>
          <p:cNvGrpSpPr/>
          <p:nvPr/>
        </p:nvGrpSpPr>
        <p:grpSpPr>
          <a:xfrm>
            <a:off x="4305300" y="2733675"/>
            <a:ext cx="3352800" cy="381000"/>
            <a:chOff x="0" y="0"/>
            <a:chExt cx="3352800" cy="381000"/>
          </a:xfrm>
        </p:grpSpPr>
        <p:sp>
          <p:nvSpPr>
            <p:cNvPr id="14634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5" name="B. although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4639" name="Group"/>
          <p:cNvGrpSpPr/>
          <p:nvPr/>
        </p:nvGrpSpPr>
        <p:grpSpPr>
          <a:xfrm>
            <a:off x="7867650" y="2733675"/>
            <a:ext cx="3352800" cy="381000"/>
            <a:chOff x="0" y="0"/>
            <a:chExt cx="3352800" cy="381000"/>
          </a:xfrm>
        </p:grpSpPr>
        <p:sp>
          <p:nvSpPr>
            <p:cNvPr id="1463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8" name="C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grpSp>
        <p:nvGrpSpPr>
          <p:cNvPr id="14642" name="Group"/>
          <p:cNvGrpSpPr/>
          <p:nvPr/>
        </p:nvGrpSpPr>
        <p:grpSpPr>
          <a:xfrm>
            <a:off x="723900" y="3257550"/>
            <a:ext cx="10715625" cy="323850"/>
            <a:chOff x="0" y="0"/>
            <a:chExt cx="10715625" cy="323850"/>
          </a:xfrm>
        </p:grpSpPr>
        <p:sp>
          <p:nvSpPr>
            <p:cNvPr id="14640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1" name="3. ___ it was expensive, I bought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 ___ she was nervous, she gave a great presentation.</a:t>
              </a:r>
            </a:p>
          </p:txBody>
        </p:sp>
      </p:grpSp>
      <p:grpSp>
        <p:nvGrpSpPr>
          <p:cNvPr id="14645" name="Group"/>
          <p:cNvGrpSpPr/>
          <p:nvPr/>
        </p:nvGrpSpPr>
        <p:grpSpPr>
          <a:xfrm>
            <a:off x="742950" y="3629025"/>
            <a:ext cx="3352800" cy="381000"/>
            <a:chOff x="0" y="0"/>
            <a:chExt cx="3352800" cy="381000"/>
          </a:xfrm>
        </p:grpSpPr>
        <p:sp>
          <p:nvSpPr>
            <p:cNvPr id="1464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4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4648" name="Group"/>
          <p:cNvGrpSpPr/>
          <p:nvPr/>
        </p:nvGrpSpPr>
        <p:grpSpPr>
          <a:xfrm>
            <a:off x="4305300" y="3629025"/>
            <a:ext cx="3352800" cy="381000"/>
            <a:chOff x="0" y="0"/>
            <a:chExt cx="3352800" cy="381000"/>
          </a:xfrm>
        </p:grpSpPr>
        <p:sp>
          <p:nvSpPr>
            <p:cNvPr id="14646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47" name="B. Al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Although</a:t>
              </a:r>
            </a:p>
          </p:txBody>
        </p:sp>
      </p:grpSp>
      <p:grpSp>
        <p:nvGrpSpPr>
          <p:cNvPr id="14651" name="Group"/>
          <p:cNvGrpSpPr/>
          <p:nvPr/>
        </p:nvGrpSpPr>
        <p:grpSpPr>
          <a:xfrm>
            <a:off x="7867650" y="3629025"/>
            <a:ext cx="3352800" cy="381000"/>
            <a:chOff x="0" y="0"/>
            <a:chExt cx="3352800" cy="381000"/>
          </a:xfrm>
        </p:grpSpPr>
        <p:sp>
          <p:nvSpPr>
            <p:cNvPr id="14649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0" name="C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</a:t>
              </a:r>
            </a:p>
          </p:txBody>
        </p:sp>
      </p:grpSp>
      <p:grpSp>
        <p:nvGrpSpPr>
          <p:cNvPr id="14654" name="Group"/>
          <p:cNvGrpSpPr/>
          <p:nvPr/>
        </p:nvGrpSpPr>
        <p:grpSpPr>
          <a:xfrm>
            <a:off x="723900" y="4152900"/>
            <a:ext cx="10715625" cy="323850"/>
            <a:chOff x="0" y="0"/>
            <a:chExt cx="10715625" cy="323850"/>
          </a:xfrm>
        </p:grpSpPr>
        <p:sp>
          <p:nvSpPr>
            <p:cNvPr id="14652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3" name="4. The task was difficult. ___, we finished it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 The hotel was expensive. ___, it was excellent.</a:t>
              </a:r>
            </a:p>
          </p:txBody>
        </p:sp>
      </p:grpSp>
      <p:grpSp>
        <p:nvGrpSpPr>
          <p:cNvPr id="14657" name="Group"/>
          <p:cNvGrpSpPr/>
          <p:nvPr/>
        </p:nvGrpSpPr>
        <p:grpSpPr>
          <a:xfrm>
            <a:off x="742950" y="4524375"/>
            <a:ext cx="3352800" cy="381000"/>
            <a:chOff x="0" y="0"/>
            <a:chExt cx="3352800" cy="381000"/>
          </a:xfrm>
        </p:grpSpPr>
        <p:sp>
          <p:nvSpPr>
            <p:cNvPr id="14655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6" name="A. Because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Because</a:t>
              </a:r>
            </a:p>
          </p:txBody>
        </p:sp>
      </p:grpSp>
      <p:grpSp>
        <p:nvGrpSpPr>
          <p:cNvPr id="14660" name="Group"/>
          <p:cNvGrpSpPr/>
          <p:nvPr/>
        </p:nvGrpSpPr>
        <p:grpSpPr>
          <a:xfrm>
            <a:off x="4305300" y="4524375"/>
            <a:ext cx="3352800" cy="381000"/>
            <a:chOff x="0" y="0"/>
            <a:chExt cx="3352800" cy="381000"/>
          </a:xfrm>
        </p:grpSpPr>
        <p:sp>
          <p:nvSpPr>
            <p:cNvPr id="14658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59" name="B. However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However</a:t>
              </a:r>
            </a:p>
          </p:txBody>
        </p:sp>
      </p:grpSp>
      <p:grpSp>
        <p:nvGrpSpPr>
          <p:cNvPr id="14663" name="Group"/>
          <p:cNvGrpSpPr/>
          <p:nvPr/>
        </p:nvGrpSpPr>
        <p:grpSpPr>
          <a:xfrm>
            <a:off x="7867650" y="4524375"/>
            <a:ext cx="3352800" cy="381000"/>
            <a:chOff x="0" y="0"/>
            <a:chExt cx="3352800" cy="381000"/>
          </a:xfrm>
        </p:grpSpPr>
        <p:sp>
          <p:nvSpPr>
            <p:cNvPr id="14661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2" name="C. So that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So that</a:t>
              </a:r>
            </a:p>
          </p:txBody>
        </p:sp>
      </p:grpSp>
      <p:grpSp>
        <p:nvGrpSpPr>
          <p:cNvPr id="14666" name="Group"/>
          <p:cNvGrpSpPr/>
          <p:nvPr/>
        </p:nvGrpSpPr>
        <p:grpSpPr>
          <a:xfrm>
            <a:off x="723900" y="5048250"/>
            <a:ext cx="10715625" cy="323850"/>
            <a:chOff x="0" y="0"/>
            <a:chExt cx="10715625" cy="323850"/>
          </a:xfrm>
        </p:grpSpPr>
        <p:sp>
          <p:nvSpPr>
            <p:cNvPr id="14664" name="Rectangle"/>
            <p:cNvSpPr/>
            <p:nvPr/>
          </p:nvSpPr>
          <p:spPr>
            <a:xfrm>
              <a:off x="0" y="0"/>
              <a:ext cx="10715625" cy="3238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5" name="5. He went to work ___ he felt ill."/>
            <p:cNvSpPr txBox="1"/>
            <p:nvPr/>
          </p:nvSpPr>
          <p:spPr>
            <a:xfrm>
              <a:off x="45719" y="29797"/>
              <a:ext cx="10624186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b="1" sz="1200">
                  <a:solidFill>
                    <a:srgbClr val="202938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 He went jogging ___ he was tired.</a:t>
              </a:r>
            </a:p>
          </p:txBody>
        </p:sp>
      </p:grpSp>
      <p:grpSp>
        <p:nvGrpSpPr>
          <p:cNvPr id="14669" name="Group"/>
          <p:cNvGrpSpPr/>
          <p:nvPr/>
        </p:nvGrpSpPr>
        <p:grpSpPr>
          <a:xfrm>
            <a:off x="742950" y="5419725"/>
            <a:ext cx="3352800" cy="381000"/>
            <a:chOff x="0" y="0"/>
            <a:chExt cx="3352800" cy="381000"/>
          </a:xfrm>
        </p:grpSpPr>
        <p:sp>
          <p:nvSpPr>
            <p:cNvPr id="14667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DDF5E7"/>
            </a:solidFill>
            <a:ln w="19050" cap="flat">
              <a:solidFill>
                <a:srgbClr val="3A9B64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68" name="A. although"/>
            <p:cNvSpPr txBox="1"/>
            <p:nvPr/>
          </p:nvSpPr>
          <p:spPr>
            <a:xfrm>
              <a:off x="98518" y="80280"/>
              <a:ext cx="3174814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b="1" sz="1200">
                  <a:solidFill>
                    <a:srgbClr val="17633B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A. although</a:t>
              </a:r>
            </a:p>
          </p:txBody>
        </p:sp>
      </p:grpSp>
      <p:grpSp>
        <p:nvGrpSpPr>
          <p:cNvPr id="14672" name="Group"/>
          <p:cNvGrpSpPr/>
          <p:nvPr/>
        </p:nvGrpSpPr>
        <p:grpSpPr>
          <a:xfrm>
            <a:off x="4305300" y="5419725"/>
            <a:ext cx="3352800" cy="381000"/>
            <a:chOff x="0" y="0"/>
            <a:chExt cx="3352800" cy="381000"/>
          </a:xfrm>
        </p:grpSpPr>
        <p:sp>
          <p:nvSpPr>
            <p:cNvPr id="14670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1" name="B. so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B. so</a:t>
              </a:r>
            </a:p>
          </p:txBody>
        </p:sp>
      </p:grpSp>
      <p:grpSp>
        <p:nvGrpSpPr>
          <p:cNvPr id="14675" name="Group"/>
          <p:cNvGrpSpPr/>
          <p:nvPr/>
        </p:nvGrpSpPr>
        <p:grpSpPr>
          <a:xfrm>
            <a:off x="7867650" y="5419725"/>
            <a:ext cx="3352800" cy="381000"/>
            <a:chOff x="0" y="0"/>
            <a:chExt cx="3352800" cy="381000"/>
          </a:xfrm>
        </p:grpSpPr>
        <p:sp>
          <p:nvSpPr>
            <p:cNvPr id="14673" name="Rounded Rectangle"/>
            <p:cNvSpPr/>
            <p:nvPr/>
          </p:nvSpPr>
          <p:spPr>
            <a:xfrm>
              <a:off x="0" y="0"/>
              <a:ext cx="3352800" cy="381000"/>
            </a:xfrm>
            <a:prstGeom prst="roundRect">
              <a:avLst>
                <a:gd name="adj" fmla="val 20000"/>
              </a:avLst>
            </a:prstGeom>
            <a:solidFill>
              <a:srgbClr val="FFFFFF"/>
            </a:solidFill>
            <a:ln w="9525" cap="flat">
              <a:solidFill>
                <a:srgbClr val="E8DEC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4" name="C. because of"/>
            <p:cNvSpPr txBox="1"/>
            <p:nvPr/>
          </p:nvSpPr>
          <p:spPr>
            <a:xfrm>
              <a:off x="93755" y="80280"/>
              <a:ext cx="3184340" cy="229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8575" tIns="28575" rIns="28575" bIns="28575" numCol="1" anchor="ctr">
              <a:spAutoFit/>
            </a:bodyPr>
            <a:lstStyle>
              <a:lvl1pPr>
                <a:defRPr sz="1200">
                  <a:solidFill>
                    <a:srgbClr val="37415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C. because of</a:t>
              </a:r>
            </a:p>
          </p:txBody>
        </p:sp>
      </p:grpSp>
      <p:sp>
        <p:nvSpPr>
          <p:cNvPr id="14676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79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677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78" name="B1 GRAMMAR  •  UNIT 33  •  REVEAL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UNIT 33  •  REVEAL</a:t>
              </a:r>
            </a:p>
          </p:txBody>
        </p:sp>
      </p:grpSp>
      <p:grpSp>
        <p:nvGrpSpPr>
          <p:cNvPr id="14682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680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1" name="201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86" name="Group"/>
          <p:cNvGrpSpPr/>
          <p:nvPr/>
        </p:nvGrpSpPr>
        <p:grpSpPr>
          <a:xfrm>
            <a:off x="514350" y="495299"/>
            <a:ext cx="2857500" cy="228601"/>
            <a:chOff x="0" y="0"/>
            <a:chExt cx="2857500" cy="228600"/>
          </a:xfrm>
        </p:grpSpPr>
        <p:sp>
          <p:nvSpPr>
            <p:cNvPr id="14684" name="Rectangle"/>
            <p:cNvSpPr/>
            <p:nvPr/>
          </p:nvSpPr>
          <p:spPr>
            <a:xfrm>
              <a:off x="0" y="0"/>
              <a:ext cx="2857500" cy="2286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1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5" name="COURSE COMPLETE"/>
            <p:cNvSpPr txBox="1"/>
            <p:nvPr/>
          </p:nvSpPr>
          <p:spPr>
            <a:xfrm>
              <a:off x="45719" y="0"/>
              <a:ext cx="2766062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COURSE COMPLETE</a:t>
              </a:r>
            </a:p>
          </p:txBody>
        </p:sp>
      </p:grpSp>
      <p:grpSp>
        <p:nvGrpSpPr>
          <p:cNvPr id="14689" name="Group"/>
          <p:cNvGrpSpPr/>
          <p:nvPr/>
        </p:nvGrpSpPr>
        <p:grpSpPr>
          <a:xfrm>
            <a:off x="514350" y="2285999"/>
            <a:ext cx="6191250" cy="666751"/>
            <a:chOff x="0" y="0"/>
            <a:chExt cx="6191250" cy="666750"/>
          </a:xfrm>
        </p:grpSpPr>
        <p:sp>
          <p:nvSpPr>
            <p:cNvPr id="14687" name="Rectangle"/>
            <p:cNvSpPr/>
            <p:nvPr/>
          </p:nvSpPr>
          <p:spPr>
            <a:xfrm>
              <a:off x="0" y="0"/>
              <a:ext cx="6191250" cy="666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3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88" name="Keep practising."/>
            <p:cNvSpPr txBox="1"/>
            <p:nvPr/>
          </p:nvSpPr>
          <p:spPr>
            <a:xfrm>
              <a:off x="45719" y="0"/>
              <a:ext cx="6099811" cy="572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34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Keep practising.</a:t>
              </a:r>
            </a:p>
          </p:txBody>
        </p:sp>
      </p:grpSp>
      <p:grpSp>
        <p:nvGrpSpPr>
          <p:cNvPr id="14692" name="Group"/>
          <p:cNvGrpSpPr/>
          <p:nvPr/>
        </p:nvGrpSpPr>
        <p:grpSpPr>
          <a:xfrm>
            <a:off x="514350" y="3333749"/>
            <a:ext cx="6667500" cy="762001"/>
            <a:chOff x="0" y="0"/>
            <a:chExt cx="6667500" cy="762000"/>
          </a:xfrm>
        </p:grpSpPr>
        <p:sp>
          <p:nvSpPr>
            <p:cNvPr id="14690" name="Rectangle"/>
            <p:cNvSpPr/>
            <p:nvPr/>
          </p:nvSpPr>
          <p:spPr>
            <a:xfrm>
              <a:off x="0" y="0"/>
              <a:ext cx="6667500" cy="7620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5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91" name="Review every unit you found difficult. Repeat the questions until the grammar feels natural."/>
            <p:cNvSpPr txBox="1"/>
            <p:nvPr/>
          </p:nvSpPr>
          <p:spPr>
            <a:xfrm>
              <a:off x="45719" y="0"/>
              <a:ext cx="6576061" cy="517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5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Review every unit you found difficult. Repeat the questions until the grammar feels natural.</a:t>
              </a:r>
            </a:p>
          </p:txBody>
        </p:sp>
      </p:grpSp>
      <p:sp>
        <p:nvSpPr>
          <p:cNvPr id="14693" name="Rectangle"/>
          <p:cNvSpPr/>
          <p:nvPr/>
        </p:nvSpPr>
        <p:spPr>
          <a:xfrm>
            <a:off x="8763000" y="3465412"/>
            <a:ext cx="2381251" cy="1905001"/>
          </a:xfrm>
          <a:prstGeom prst="rect">
            <a:avLst/>
          </a:prstGeom>
          <a:solidFill>
            <a:srgbClr val="EAF3FF"/>
          </a:solidFill>
          <a:ln w="3175">
            <a:solidFill>
              <a:srgbClr val="EAF3FF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696" name="Group"/>
          <p:cNvGrpSpPr/>
          <p:nvPr/>
        </p:nvGrpSpPr>
        <p:grpSpPr>
          <a:xfrm>
            <a:off x="9032045" y="3810593"/>
            <a:ext cx="1809751" cy="762001"/>
            <a:chOff x="0" y="0"/>
            <a:chExt cx="1809750" cy="762000"/>
          </a:xfrm>
        </p:grpSpPr>
        <p:sp>
          <p:nvSpPr>
            <p:cNvPr id="14694" name="Rectangle"/>
            <p:cNvSpPr/>
            <p:nvPr/>
          </p:nvSpPr>
          <p:spPr>
            <a:xfrm>
              <a:off x="0" y="0"/>
              <a:ext cx="1809750" cy="76200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4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95" name="B1"/>
            <p:cNvSpPr txBox="1"/>
            <p:nvPr/>
          </p:nvSpPr>
          <p:spPr>
            <a:xfrm>
              <a:off x="45719" y="0"/>
              <a:ext cx="1718312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4000">
                  <a:solidFill>
                    <a:srgbClr val="3E86F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</a:t>
              </a:r>
            </a:p>
          </p:txBody>
        </p:sp>
      </p:grpSp>
      <p:grpSp>
        <p:nvGrpSpPr>
          <p:cNvPr id="14699" name="Group"/>
          <p:cNvGrpSpPr/>
          <p:nvPr/>
        </p:nvGrpSpPr>
        <p:grpSpPr>
          <a:xfrm>
            <a:off x="9032045" y="4729678"/>
            <a:ext cx="1809751" cy="285751"/>
            <a:chOff x="0" y="0"/>
            <a:chExt cx="1809750" cy="285750"/>
          </a:xfrm>
        </p:grpSpPr>
        <p:sp>
          <p:nvSpPr>
            <p:cNvPr id="14697" name="Rectangle"/>
            <p:cNvSpPr/>
            <p:nvPr/>
          </p:nvSpPr>
          <p:spPr>
            <a:xfrm>
              <a:off x="0" y="0"/>
              <a:ext cx="1809750" cy="2857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defRPr b="1" sz="1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98" name="COMPLETED"/>
            <p:cNvSpPr txBox="1"/>
            <p:nvPr/>
          </p:nvSpPr>
          <p:spPr>
            <a:xfrm>
              <a:off x="45719" y="0"/>
              <a:ext cx="1718312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000">
                  <a:solidFill>
                    <a:srgbClr val="11182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COMPLETED</a:t>
              </a:r>
            </a:p>
          </p:txBody>
        </p:sp>
      </p:grpSp>
      <p:sp>
        <p:nvSpPr>
          <p:cNvPr id="14700" name="Rectangle"/>
          <p:cNvSpPr/>
          <p:nvPr/>
        </p:nvSpPr>
        <p:spPr>
          <a:xfrm>
            <a:off x="514350" y="6361112"/>
            <a:ext cx="11163300" cy="12701"/>
          </a:xfrm>
          <a:prstGeom prst="rect">
            <a:avLst/>
          </a:prstGeom>
          <a:solidFill>
            <a:srgbClr val="BFC7D3"/>
          </a:solidFill>
          <a:ln w="3175">
            <a:solidFill>
              <a:srgbClr val="BFC7D3"/>
            </a:solidFill>
          </a:ln>
        </p:spPr>
        <p:txBody>
          <a:bodyPr lIns="0" tIns="0" rIns="0" bIns="0"/>
          <a:lstStyle/>
          <a:p>
            <a:pPr/>
          </a:p>
        </p:txBody>
      </p:sp>
      <p:grpSp>
        <p:nvGrpSpPr>
          <p:cNvPr id="14703" name="Group"/>
          <p:cNvGrpSpPr/>
          <p:nvPr/>
        </p:nvGrpSpPr>
        <p:grpSpPr>
          <a:xfrm>
            <a:off x="609600" y="6477000"/>
            <a:ext cx="4953000" cy="177432"/>
            <a:chOff x="0" y="0"/>
            <a:chExt cx="4953000" cy="177431"/>
          </a:xfrm>
        </p:grpSpPr>
        <p:sp>
          <p:nvSpPr>
            <p:cNvPr id="14701" name="Rectangle"/>
            <p:cNvSpPr/>
            <p:nvPr/>
          </p:nvSpPr>
          <p:spPr>
            <a:xfrm>
              <a:off x="0" y="0"/>
              <a:ext cx="495300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02" name="B1 GRAMMAR  •  FINISH"/>
            <p:cNvSpPr txBox="1"/>
            <p:nvPr/>
          </p:nvSpPr>
          <p:spPr>
            <a:xfrm>
              <a:off x="45719" y="0"/>
              <a:ext cx="486156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B1 GRAMMAR  •  FINISH</a:t>
              </a:r>
            </a:p>
          </p:txBody>
        </p:sp>
      </p:grpSp>
      <p:grpSp>
        <p:nvGrpSpPr>
          <p:cNvPr id="14706" name="Group"/>
          <p:cNvGrpSpPr/>
          <p:nvPr/>
        </p:nvGrpSpPr>
        <p:grpSpPr>
          <a:xfrm>
            <a:off x="11239500" y="6477000"/>
            <a:ext cx="361950" cy="177432"/>
            <a:chOff x="0" y="0"/>
            <a:chExt cx="361950" cy="177431"/>
          </a:xfrm>
        </p:grpSpPr>
        <p:sp>
          <p:nvSpPr>
            <p:cNvPr id="14704" name="Rectangle"/>
            <p:cNvSpPr/>
            <p:nvPr/>
          </p:nvSpPr>
          <p:spPr>
            <a:xfrm>
              <a:off x="0" y="0"/>
              <a:ext cx="361950" cy="171450"/>
            </a:xfrm>
            <a:prstGeom prst="rect">
              <a:avLst/>
            </a:prstGeom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705" name="202"/>
            <p:cNvSpPr txBox="1"/>
            <p:nvPr/>
          </p:nvSpPr>
          <p:spPr>
            <a:xfrm>
              <a:off x="45719" y="0"/>
              <a:ext cx="270511" cy="177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700">
                  <a:solidFill>
                    <a:srgbClr val="5D667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</a:t>
              </a:r>
            </a:p>
          </p:txBody>
        </p:sp>
      </p:grpSp>
      <p:pic>
        <p:nvPicPr>
          <p:cNvPr id="14707" name="fb611d67.png" descr="fb611d6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07737" y="522476"/>
            <a:ext cx="1691776" cy="16917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hatGP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hatGP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